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4" r:id="rId37"/>
    <p:sldId id="301" r:id="rId38"/>
    <p:sldId id="275" r:id="rId39"/>
    <p:sldId id="302" r:id="rId40"/>
    <p:sldId id="276" r:id="rId41"/>
    <p:sldId id="303" r:id="rId42"/>
    <p:sldId id="277" r:id="rId43"/>
    <p:sldId id="304" r:id="rId44"/>
    <p:sldId id="279" r:id="rId45"/>
    <p:sldId id="305" r:id="rId46"/>
    <p:sldId id="280" r:id="rId47"/>
    <p:sldId id="306" r:id="rId48"/>
    <p:sldId id="281" r:id="rId49"/>
    <p:sldId id="307" r:id="rId50"/>
    <p:sldId id="282" r:id="rId51"/>
    <p:sldId id="308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CC789-7940-496B-9B63-F518DA5D9D58}" v="111" dt="2024-12-19T15:58:16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8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5914496-0974-E671-AA0D-3BADDCB0BAB2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+mn-ea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401D124-34F2-CA0D-B51B-B91001726F16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E10C841-7D46-A3C2-0007-60F01B6B6FF6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FE0D400-D018-96E5-0575-95EBCFC813CE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FE212B3-8C3E-F3D7-53B2-F242BC5576CD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346CD27-F9A2-44C6-AFA8-F820A53AA5A8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275173B-003F-8F1D-F086-5D00976CC36E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1935F69-ECCA-0EC7-BD20-A86E05215C73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84A186F-0008-9049-ED08-72824CDAAE0F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37A551DA-C36C-FF32-461C-78C151D95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0BDAE82-998A-7EF6-94F6-6AD945486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9FC3A28-3BEB-822E-ABB0-D0C911B44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FCD8B-1030-470C-927D-54010547E1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5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1B018F3-ADE9-5128-A56A-71C117B3D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60DC0E2-F697-1B1E-8BBA-14E0057E0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FF1F756-53B7-2333-E774-E9EFACCF4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4BF19-B033-4F63-8ACA-FAB09DAADA2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195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1E2E71C-D675-0764-D3B2-55883BF53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1482352-5EAC-B135-2170-99E27EBC8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908BDE3-4A85-747F-2AE3-B9B03B9DD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6916D-3979-4731-A01F-1075C3E461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233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7BD177F-4A8D-4799-D011-387E85E1D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C56002D-FE4F-AC3F-4A20-FE8BB7C44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0080159-1E93-E943-06AE-1C2A29BD6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97EC0-6A19-40A2-9818-E15251AC5F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682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356810D-3FA7-E9A8-C915-54CBED400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C582A88-3329-2D5D-115A-D1868F4B2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389C505-9DD4-D9C8-EFB2-F33A49FDF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E2232-6A34-4BFE-AD8D-0B1F60408D4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908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634DD12-AC5F-6E03-8FC9-7E74B9DFC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61D04E8-3B18-C392-E7C4-015305301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19A88E3-0246-DF29-46C1-51455F03D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B782D-070B-4914-81AE-FE46D3F578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212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14D19D0-FDD3-F44F-4381-95793710E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30673A7-5565-0187-D232-94CF249EA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BEB3B2AA-C430-EBF1-64F6-720F3B1D21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F5A4F-6664-4537-884D-0590ECEC6B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708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FD02640-D207-220C-5979-B04984091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A9F20E9-EB37-22F2-1CE4-C4A0FF99C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118C28D-B211-924E-0462-CAF25C0F2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CB974-690F-4264-ACCA-D548F5C66A9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482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F38A7894-1646-73A2-952F-4D803B5D8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6316247-963E-1B68-AFA0-D2E8BBDFD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A66DC04-5F1D-CCB5-3C81-7D5CA5996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45623-75A7-4143-91BB-35E6AD417D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11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5B56E1E4-E713-F0BB-95F0-EC6B5C007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818C705-7296-BBAD-8705-CB1FAE67E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C4034FD-DD9C-5FD3-10A4-254EA6D72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157E4-5234-4595-AFCF-EA06DCEAD7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587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F5E96EB-6660-D309-A6A3-0FBBDE678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B8C27C0-DC06-7520-4050-A4BC529BD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D86D066-9F00-91CE-1D1C-BD6EDBBC8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4D92B-998A-44C0-8EFD-0A9DFF29CBD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182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18340B6-8FEA-9EF1-CB27-1788FBB5D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0FE0F5D-85B3-87E6-2F5E-9553EBC44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05BE3A0D-4261-E1AD-9508-0CBD910CD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74099-F7DC-4ED3-9A25-E12775D8EF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19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7DC91B0-A217-BC0A-D75D-58194AF35D0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+mn-ea"/>
            </a:endParaRPr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id="{CE1F22F2-E720-26B7-518C-99CB5BE990E6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Freeform 4">
            <a:extLst>
              <a:ext uri="{FF2B5EF4-FFF2-40B4-BE49-F238E27FC236}">
                <a16:creationId xmlns:a16="http://schemas.microsoft.com/office/drawing/2014/main" id="{CC3DAE01-9B26-4CBB-800F-3C80732DE79B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9" name="Freeform 5">
            <a:extLst>
              <a:ext uri="{FF2B5EF4-FFF2-40B4-BE49-F238E27FC236}">
                <a16:creationId xmlns:a16="http://schemas.microsoft.com/office/drawing/2014/main" id="{E357068A-413D-EF7C-2CF0-8FDE4F64C276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FBFE7466-4D72-3398-B6EB-C2DED70992BD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A6775AB0-006A-8520-6E9D-E27E96269583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96E63933-3B93-5893-23E9-D13BA3A872C4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C1FD2500-4ACF-878F-1C21-170BDE7064FD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64A92F9D-A76F-F301-E18C-3FC0A58EE57A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714EB22E-B6C1-2F70-585A-77F50A1A3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BCF5F773-7A7A-26E5-9CEF-A5062A5DA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57" name="Rectangle 13">
            <a:extLst>
              <a:ext uri="{FF2B5EF4-FFF2-40B4-BE49-F238E27FC236}">
                <a16:creationId xmlns:a16="http://schemas.microsoft.com/office/drawing/2014/main" id="{D4EC0B5B-6629-D29A-96E0-58AE4765AE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8" name="Rectangle 14">
            <a:extLst>
              <a:ext uri="{FF2B5EF4-FFF2-40B4-BE49-F238E27FC236}">
                <a16:creationId xmlns:a16="http://schemas.microsoft.com/office/drawing/2014/main" id="{EC42A538-0B25-376A-F036-16A359A3C7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9" name="Rectangle 15">
            <a:extLst>
              <a:ext uri="{FF2B5EF4-FFF2-40B4-BE49-F238E27FC236}">
                <a16:creationId xmlns:a16="http://schemas.microsoft.com/office/drawing/2014/main" id="{896AD0B5-2D6C-ABB2-B4DE-6E032986EB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8F2325-FB2C-4B4A-8F1E-C20344FE76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2.xml"/><Relationship Id="rId18" Type="http://schemas.openxmlformats.org/officeDocument/2006/relationships/slide" Target="slide16.xml"/><Relationship Id="rId26" Type="http://schemas.openxmlformats.org/officeDocument/2006/relationships/slide" Target="slide20.xml"/><Relationship Id="rId3" Type="http://schemas.openxmlformats.org/officeDocument/2006/relationships/oleObject" Target="../embeddings/oleObject1.bin"/><Relationship Id="rId21" Type="http://schemas.openxmlformats.org/officeDocument/2006/relationships/slide" Target="slide46.xml"/><Relationship Id="rId7" Type="http://schemas.openxmlformats.org/officeDocument/2006/relationships/slide" Target="slide6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5" Type="http://schemas.openxmlformats.org/officeDocument/2006/relationships/slide" Target="slide48.xml"/><Relationship Id="rId2" Type="http://schemas.openxmlformats.org/officeDocument/2006/relationships/audio" Target="../media/audio1.bin"/><Relationship Id="rId16" Type="http://schemas.openxmlformats.org/officeDocument/2006/relationships/slide" Target="slide34.xml"/><Relationship Id="rId20" Type="http://schemas.openxmlformats.org/officeDocument/2006/relationships/slide" Target="slide36.xml"/><Relationship Id="rId29" Type="http://schemas.openxmlformats.org/officeDocument/2006/relationships/slide" Target="slide5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slide" Target="slide32.xml"/><Relationship Id="rId24" Type="http://schemas.openxmlformats.org/officeDocument/2006/relationships/slide" Target="slide38.xml"/><Relationship Id="rId5" Type="http://schemas.openxmlformats.org/officeDocument/2006/relationships/slide" Target="slide2.xml"/><Relationship Id="rId15" Type="http://schemas.openxmlformats.org/officeDocument/2006/relationships/slide" Target="slide24.xml"/><Relationship Id="rId23" Type="http://schemas.openxmlformats.org/officeDocument/2006/relationships/slide" Target="slide28.xml"/><Relationship Id="rId28" Type="http://schemas.openxmlformats.org/officeDocument/2006/relationships/slide" Target="slide40.xml"/><Relationship Id="rId10" Type="http://schemas.openxmlformats.org/officeDocument/2006/relationships/slide" Target="slide12.xml"/><Relationship Id="rId19" Type="http://schemas.openxmlformats.org/officeDocument/2006/relationships/slide" Target="slide26.xml"/><Relationship Id="rId4" Type="http://schemas.openxmlformats.org/officeDocument/2006/relationships/image" Target="../media/image1.emf"/><Relationship Id="rId9" Type="http://schemas.openxmlformats.org/officeDocument/2006/relationships/slide" Target="slide10.xml"/><Relationship Id="rId14" Type="http://schemas.openxmlformats.org/officeDocument/2006/relationships/slide" Target="slide14.xml"/><Relationship Id="rId22" Type="http://schemas.openxmlformats.org/officeDocument/2006/relationships/slide" Target="slide18.xml"/><Relationship Id="rId27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2C65C0F-8431-617F-88D6-721BD549C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6600" dirty="0">
                <a:solidFill>
                  <a:schemeClr val="folHlink"/>
                </a:solidFill>
                <a:ea typeface="MS PGothic"/>
                <a:cs typeface="Times New Roman"/>
              </a:rPr>
              <a:t>Tell me the Question</a:t>
            </a:r>
            <a:endParaRPr lang="en-US" altLang="en-US" sz="6600" dirty="0">
              <a:solidFill>
                <a:schemeClr val="folHlink"/>
              </a:solidFill>
              <a:cs typeface="Times New Roman"/>
            </a:endParaRPr>
          </a:p>
        </p:txBody>
      </p:sp>
      <p:graphicFrame>
        <p:nvGraphicFramePr>
          <p:cNvPr id="2051" name="Object 2">
            <a:extLst>
              <a:ext uri="{FF2B5EF4-FFF2-40B4-BE49-F238E27FC236}">
                <a16:creationId xmlns:a16="http://schemas.microsoft.com/office/drawing/2014/main" id="{E4546E0B-543D-7DF7-ABEB-AB653B2DF4D8}"/>
              </a:ext>
            </a:extLst>
          </p:cNvPr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67619861"/>
              </p:ext>
            </p:extLst>
          </p:nvPr>
        </p:nvGraphicFramePr>
        <p:xfrm>
          <a:off x="762000" y="1538288"/>
          <a:ext cx="7775575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45238" imgH="4731036" progId="Word.Document.8">
                  <p:embed/>
                </p:oleObj>
              </mc:Choice>
              <mc:Fallback>
                <p:oleObj name="Document" r:id="rId3" imgW="7945238" imgH="4731036" progId="Word.Document.8">
                  <p:embed/>
                  <p:pic>
                    <p:nvPicPr>
                      <p:cNvPr id="2051" name="Object 2">
                        <a:extLst>
                          <a:ext uri="{FF2B5EF4-FFF2-40B4-BE49-F238E27FC236}">
                            <a16:creationId xmlns:a16="http://schemas.microsoft.com/office/drawing/2014/main" id="{E4546E0B-543D-7DF7-ABEB-AB653B2DF4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38288"/>
                        <a:ext cx="7775575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>
            <a:extLst>
              <a:ext uri="{FF2B5EF4-FFF2-40B4-BE49-F238E27FC236}">
                <a16:creationId xmlns:a16="http://schemas.microsoft.com/office/drawing/2014/main" id="{4E805303-4CDF-3A8A-2482-FF157CBB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03" y="1582936"/>
            <a:ext cx="8386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chemeClr val="bg2"/>
                </a:solidFill>
                <a:latin typeface="Times New Roman"/>
                <a:ea typeface="MS PGothic"/>
                <a:cs typeface="Times New Roman"/>
              </a:rPr>
              <a:t>Safety</a:t>
            </a:r>
            <a:endParaRPr lang="en-US" altLang="en-US" sz="2000" dirty="0">
              <a:solidFill>
                <a:schemeClr val="bg2"/>
              </a:solidFill>
              <a:cs typeface="Times New Roman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4539EB16-0F9C-788A-A80C-0A4DE7A8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707" y="1582936"/>
            <a:ext cx="1358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chemeClr val="bg2"/>
                </a:solidFill>
                <a:latin typeface="Times New Roman"/>
                <a:ea typeface="MS PGothic"/>
                <a:cs typeface="Times New Roman"/>
              </a:rPr>
              <a:t>Security </a:t>
            </a:r>
            <a:endParaRPr lang="en-US" altLang="en-US" sz="2000" dirty="0">
              <a:solidFill>
                <a:schemeClr val="bg2"/>
              </a:solidFill>
              <a:cs typeface="Times New Roman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40545D1B-E368-5C41-F83E-CDEB39858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290" y="1474857"/>
            <a:ext cx="1265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bg2"/>
                </a:solidFill>
                <a:latin typeface="Times New Roman"/>
                <a:ea typeface="MS PGothic"/>
                <a:cs typeface="Times New Roman"/>
              </a:rPr>
              <a:t>Social Media</a:t>
            </a:r>
            <a:endParaRPr lang="en-US" altLang="en-US" dirty="0">
              <a:solidFill>
                <a:schemeClr val="bg2"/>
              </a:solidFill>
              <a:cs typeface="Times New Roman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2BE1F233-72EC-50F2-8FE2-E03AF085C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339" y="1604682"/>
            <a:ext cx="86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chemeClr val="bg2"/>
                </a:solidFill>
                <a:latin typeface="Times New Roman"/>
                <a:ea typeface="MS PGothic"/>
                <a:cs typeface="Times New Roman"/>
              </a:rPr>
              <a:t>Lingo </a:t>
            </a:r>
            <a:endParaRPr lang="en-US" altLang="en-US" dirty="0">
              <a:solidFill>
                <a:schemeClr val="bg2"/>
              </a:solidFill>
              <a:cs typeface="Times New Roman"/>
            </a:endParaRP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874DFF09-9CFF-7F24-3D13-96D6BE406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5" action="ppaction://hlinksldjump"/>
              </a:rPr>
              <a:t>Q $100</a:t>
            </a:r>
            <a:endParaRPr lang="en-US" altLang="en-US" dirty="0"/>
          </a:p>
        </p:txBody>
      </p:sp>
      <p:sp>
        <p:nvSpPr>
          <p:cNvPr id="3082" name="Text Box 11">
            <a:extLst>
              <a:ext uri="{FF2B5EF4-FFF2-40B4-BE49-F238E27FC236}">
                <a16:creationId xmlns:a16="http://schemas.microsoft.com/office/drawing/2014/main" id="{F31A221E-540B-7E20-3644-28222ED2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6" action="ppaction://hlinksldjump"/>
              </a:rPr>
              <a:t>Q $200</a:t>
            </a:r>
            <a:endParaRPr lang="en-US" altLang="en-US" dirty="0"/>
          </a:p>
        </p:txBody>
      </p:sp>
      <p:sp>
        <p:nvSpPr>
          <p:cNvPr id="3083" name="Text Box 12">
            <a:extLst>
              <a:ext uri="{FF2B5EF4-FFF2-40B4-BE49-F238E27FC236}">
                <a16:creationId xmlns:a16="http://schemas.microsoft.com/office/drawing/2014/main" id="{EDACC84C-C069-4337-B1FC-F1DFF8B53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7" action="ppaction://hlinksldjump"/>
              </a:rPr>
              <a:t>Q $300</a:t>
            </a:r>
            <a:endParaRPr lang="en-US" altLang="en-US" dirty="0"/>
          </a:p>
        </p:txBody>
      </p:sp>
      <p:sp>
        <p:nvSpPr>
          <p:cNvPr id="3084" name="Text Box 13">
            <a:extLst>
              <a:ext uri="{FF2B5EF4-FFF2-40B4-BE49-F238E27FC236}">
                <a16:creationId xmlns:a16="http://schemas.microsoft.com/office/drawing/2014/main" id="{98546861-4726-2FC1-1744-1B9FDDB7E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8" action="ppaction://hlinksldjump"/>
              </a:rPr>
              <a:t>Q $400</a:t>
            </a:r>
            <a:endParaRPr lang="en-US" altLang="en-US" dirty="0"/>
          </a:p>
        </p:txBody>
      </p:sp>
      <p:sp>
        <p:nvSpPr>
          <p:cNvPr id="3085" name="Text Box 14">
            <a:extLst>
              <a:ext uri="{FF2B5EF4-FFF2-40B4-BE49-F238E27FC236}">
                <a16:creationId xmlns:a16="http://schemas.microsoft.com/office/drawing/2014/main" id="{6A9CBEC7-FA6E-6F54-BBCC-A1F3D7B6C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9" action="ppaction://hlinksldjump"/>
              </a:rPr>
              <a:t>Q $500</a:t>
            </a:r>
            <a:endParaRPr lang="en-US" altLang="en-US" dirty="0"/>
          </a:p>
        </p:txBody>
      </p:sp>
      <p:sp>
        <p:nvSpPr>
          <p:cNvPr id="3086" name="Rectangle 15">
            <a:extLst>
              <a:ext uri="{FF2B5EF4-FFF2-40B4-BE49-F238E27FC236}">
                <a16:creationId xmlns:a16="http://schemas.microsoft.com/office/drawing/2014/main" id="{25C7AF06-59C7-1E5C-6C8C-D47F66E99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0" action="ppaction://hlinksldjump"/>
              </a:rPr>
              <a:t>Q $100</a:t>
            </a:r>
            <a:endParaRPr lang="en-US" altLang="en-US" dirty="0"/>
          </a:p>
        </p:txBody>
      </p:sp>
      <p:sp>
        <p:nvSpPr>
          <p:cNvPr id="3087" name="Rectangle 16">
            <a:extLst>
              <a:ext uri="{FF2B5EF4-FFF2-40B4-BE49-F238E27FC236}">
                <a16:creationId xmlns:a16="http://schemas.microsoft.com/office/drawing/2014/main" id="{BF69B531-DDC2-A74D-F5F5-354F6BC3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1" action="ppaction://hlinksldjump"/>
              </a:rPr>
              <a:t>Q $100</a:t>
            </a:r>
            <a:endParaRPr lang="en-US" altLang="en-US" dirty="0"/>
          </a:p>
        </p:txBody>
      </p:sp>
      <p:sp>
        <p:nvSpPr>
          <p:cNvPr id="3088" name="Rectangle 17">
            <a:extLst>
              <a:ext uri="{FF2B5EF4-FFF2-40B4-BE49-F238E27FC236}">
                <a16:creationId xmlns:a16="http://schemas.microsoft.com/office/drawing/2014/main" id="{5EDA26C4-DDB5-0E9A-AE22-3D118F128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2" action="ppaction://hlinksldjump"/>
              </a:rPr>
              <a:t>Q $100</a:t>
            </a:r>
            <a:endParaRPr lang="en-US" altLang="en-US" dirty="0"/>
          </a:p>
        </p:txBody>
      </p:sp>
      <p:sp>
        <p:nvSpPr>
          <p:cNvPr id="3089" name="Rectangle 18">
            <a:extLst>
              <a:ext uri="{FF2B5EF4-FFF2-40B4-BE49-F238E27FC236}">
                <a16:creationId xmlns:a16="http://schemas.microsoft.com/office/drawing/2014/main" id="{9E4B22EA-39B2-95BA-2E99-2768FE1A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3" action="ppaction://hlinksldjump"/>
              </a:rPr>
              <a:t>Q $100</a:t>
            </a:r>
            <a:endParaRPr lang="en-US" altLang="en-US" dirty="0"/>
          </a:p>
        </p:txBody>
      </p:sp>
      <p:sp>
        <p:nvSpPr>
          <p:cNvPr id="3090" name="Rectangle 19">
            <a:extLst>
              <a:ext uri="{FF2B5EF4-FFF2-40B4-BE49-F238E27FC236}">
                <a16:creationId xmlns:a16="http://schemas.microsoft.com/office/drawing/2014/main" id="{9AA5C4CB-3635-158D-D98C-0CC8CED04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4" action="ppaction://hlinksldjump"/>
              </a:rPr>
              <a:t>Q $200</a:t>
            </a:r>
            <a:endParaRPr lang="en-US" altLang="en-US" dirty="0"/>
          </a:p>
        </p:txBody>
      </p:sp>
      <p:sp>
        <p:nvSpPr>
          <p:cNvPr id="3091" name="Rectangle 20">
            <a:extLst>
              <a:ext uri="{FF2B5EF4-FFF2-40B4-BE49-F238E27FC236}">
                <a16:creationId xmlns:a16="http://schemas.microsoft.com/office/drawing/2014/main" id="{3BF29819-82F0-A9B8-5203-6C9D55E90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5" action="ppaction://hlinksldjump"/>
              </a:rPr>
              <a:t>Q $200</a:t>
            </a:r>
            <a:endParaRPr lang="en-US" altLang="en-US" dirty="0"/>
          </a:p>
        </p:txBody>
      </p:sp>
      <p:sp>
        <p:nvSpPr>
          <p:cNvPr id="3092" name="Rectangle 21">
            <a:extLst>
              <a:ext uri="{FF2B5EF4-FFF2-40B4-BE49-F238E27FC236}">
                <a16:creationId xmlns:a16="http://schemas.microsoft.com/office/drawing/2014/main" id="{F54D50E9-D5BA-13CC-6C12-A68E6B03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6" action="ppaction://hlinksldjump"/>
              </a:rPr>
              <a:t>Q $200</a:t>
            </a:r>
            <a:endParaRPr lang="en-US" altLang="en-US" dirty="0"/>
          </a:p>
        </p:txBody>
      </p:sp>
      <p:sp>
        <p:nvSpPr>
          <p:cNvPr id="3093" name="Rectangle 22">
            <a:extLst>
              <a:ext uri="{FF2B5EF4-FFF2-40B4-BE49-F238E27FC236}">
                <a16:creationId xmlns:a16="http://schemas.microsoft.com/office/drawing/2014/main" id="{350A97B2-8B65-6163-B32A-73BA1F7F5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7" action="ppaction://hlinksldjump"/>
              </a:rPr>
              <a:t>Q $200</a:t>
            </a:r>
            <a:endParaRPr lang="en-US" altLang="en-US" dirty="0"/>
          </a:p>
        </p:txBody>
      </p:sp>
      <p:sp>
        <p:nvSpPr>
          <p:cNvPr id="3094" name="Rectangle 23">
            <a:extLst>
              <a:ext uri="{FF2B5EF4-FFF2-40B4-BE49-F238E27FC236}">
                <a16:creationId xmlns:a16="http://schemas.microsoft.com/office/drawing/2014/main" id="{E0EE0F9F-E165-5D78-B6F3-CBC351C4D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8" action="ppaction://hlinksldjump"/>
              </a:rPr>
              <a:t>Q $300</a:t>
            </a:r>
            <a:endParaRPr lang="en-US" altLang="en-US" dirty="0"/>
          </a:p>
        </p:txBody>
      </p:sp>
      <p:sp>
        <p:nvSpPr>
          <p:cNvPr id="3095" name="Rectangle 24">
            <a:extLst>
              <a:ext uri="{FF2B5EF4-FFF2-40B4-BE49-F238E27FC236}">
                <a16:creationId xmlns:a16="http://schemas.microsoft.com/office/drawing/2014/main" id="{E006A6E6-3EC0-556E-2F8B-A1A46590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9" action="ppaction://hlinksldjump"/>
              </a:rPr>
              <a:t>Q $300</a:t>
            </a:r>
            <a:endParaRPr lang="en-US" altLang="en-US" dirty="0"/>
          </a:p>
        </p:txBody>
      </p:sp>
      <p:sp>
        <p:nvSpPr>
          <p:cNvPr id="3096" name="Rectangle 25">
            <a:extLst>
              <a:ext uri="{FF2B5EF4-FFF2-40B4-BE49-F238E27FC236}">
                <a16:creationId xmlns:a16="http://schemas.microsoft.com/office/drawing/2014/main" id="{17BB8FF3-E956-50C9-A48C-703D80DEE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0" action="ppaction://hlinksldjump"/>
              </a:rPr>
              <a:t>Q $300</a:t>
            </a:r>
            <a:endParaRPr lang="en-US" altLang="en-US" dirty="0"/>
          </a:p>
        </p:txBody>
      </p:sp>
      <p:sp>
        <p:nvSpPr>
          <p:cNvPr id="3097" name="Rectangle 26">
            <a:extLst>
              <a:ext uri="{FF2B5EF4-FFF2-40B4-BE49-F238E27FC236}">
                <a16:creationId xmlns:a16="http://schemas.microsoft.com/office/drawing/2014/main" id="{86D54F60-32B1-2C1C-6EF4-4694377CE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1" action="ppaction://hlinksldjump"/>
              </a:rPr>
              <a:t>Q $300</a:t>
            </a:r>
            <a:endParaRPr lang="en-US" altLang="en-US" dirty="0"/>
          </a:p>
        </p:txBody>
      </p:sp>
      <p:sp>
        <p:nvSpPr>
          <p:cNvPr id="3098" name="Rectangle 27">
            <a:extLst>
              <a:ext uri="{FF2B5EF4-FFF2-40B4-BE49-F238E27FC236}">
                <a16:creationId xmlns:a16="http://schemas.microsoft.com/office/drawing/2014/main" id="{5AF81BD5-F66E-BEA4-35C3-BBD3B9B4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2" action="ppaction://hlinksldjump"/>
              </a:rPr>
              <a:t>Q $400</a:t>
            </a:r>
            <a:endParaRPr lang="en-US" altLang="en-US" dirty="0"/>
          </a:p>
        </p:txBody>
      </p:sp>
      <p:sp>
        <p:nvSpPr>
          <p:cNvPr id="3099" name="Rectangle 28">
            <a:extLst>
              <a:ext uri="{FF2B5EF4-FFF2-40B4-BE49-F238E27FC236}">
                <a16:creationId xmlns:a16="http://schemas.microsoft.com/office/drawing/2014/main" id="{6617D093-52B1-9D82-F28D-0421481D4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3" action="ppaction://hlinksldjump"/>
              </a:rPr>
              <a:t>Q $400</a:t>
            </a:r>
            <a:endParaRPr lang="en-US" altLang="en-US" dirty="0"/>
          </a:p>
        </p:txBody>
      </p:sp>
      <p:sp>
        <p:nvSpPr>
          <p:cNvPr id="3100" name="Rectangle 29">
            <a:extLst>
              <a:ext uri="{FF2B5EF4-FFF2-40B4-BE49-F238E27FC236}">
                <a16:creationId xmlns:a16="http://schemas.microsoft.com/office/drawing/2014/main" id="{949644B8-B5BD-8B41-D6F7-87CBA2D51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4" action="ppaction://hlinksldjump"/>
              </a:rPr>
              <a:t>Q $400</a:t>
            </a:r>
            <a:endParaRPr lang="en-US" altLang="en-US" dirty="0"/>
          </a:p>
        </p:txBody>
      </p:sp>
      <p:sp>
        <p:nvSpPr>
          <p:cNvPr id="3101" name="Rectangle 30">
            <a:extLst>
              <a:ext uri="{FF2B5EF4-FFF2-40B4-BE49-F238E27FC236}">
                <a16:creationId xmlns:a16="http://schemas.microsoft.com/office/drawing/2014/main" id="{921CA340-2452-3018-7610-B1FF091C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5" action="ppaction://hlinksldjump"/>
              </a:rPr>
              <a:t>Q $400</a:t>
            </a:r>
            <a:endParaRPr lang="en-US" altLang="en-US" dirty="0"/>
          </a:p>
        </p:txBody>
      </p:sp>
      <p:sp>
        <p:nvSpPr>
          <p:cNvPr id="3102" name="Rectangle 31">
            <a:extLst>
              <a:ext uri="{FF2B5EF4-FFF2-40B4-BE49-F238E27FC236}">
                <a16:creationId xmlns:a16="http://schemas.microsoft.com/office/drawing/2014/main" id="{8A86F1D0-3220-5002-5101-2A8DD4C1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6" action="ppaction://hlinksldjump"/>
              </a:rPr>
              <a:t>Q $500</a:t>
            </a:r>
            <a:endParaRPr lang="en-US" altLang="en-US" dirty="0"/>
          </a:p>
        </p:txBody>
      </p:sp>
      <p:sp>
        <p:nvSpPr>
          <p:cNvPr id="3103" name="Rectangle 32">
            <a:extLst>
              <a:ext uri="{FF2B5EF4-FFF2-40B4-BE49-F238E27FC236}">
                <a16:creationId xmlns:a16="http://schemas.microsoft.com/office/drawing/2014/main" id="{890CBB60-3C61-A6FD-7623-BCF55C31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7" action="ppaction://hlinksldjump"/>
              </a:rPr>
              <a:t>Q $500</a:t>
            </a:r>
            <a:endParaRPr lang="en-US" altLang="en-US" dirty="0"/>
          </a:p>
        </p:txBody>
      </p:sp>
      <p:sp>
        <p:nvSpPr>
          <p:cNvPr id="3104" name="Rectangle 33">
            <a:extLst>
              <a:ext uri="{FF2B5EF4-FFF2-40B4-BE49-F238E27FC236}">
                <a16:creationId xmlns:a16="http://schemas.microsoft.com/office/drawing/2014/main" id="{EB1E0C1D-6DA0-444E-D466-ABE11B99C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8" action="ppaction://hlinksldjump"/>
              </a:rPr>
              <a:t>Q $500</a:t>
            </a:r>
            <a:endParaRPr lang="en-US" altLang="en-US" dirty="0"/>
          </a:p>
        </p:txBody>
      </p:sp>
      <p:sp>
        <p:nvSpPr>
          <p:cNvPr id="3105" name="Rectangle 34">
            <a:extLst>
              <a:ext uri="{FF2B5EF4-FFF2-40B4-BE49-F238E27FC236}">
                <a16:creationId xmlns:a16="http://schemas.microsoft.com/office/drawing/2014/main" id="{81BD4F7F-323B-0E58-6DC7-22FEDA32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9" action="ppaction://hlinksldjump"/>
              </a:rPr>
              <a:t>Q $500</a:t>
            </a:r>
            <a:endParaRPr lang="en-US" altLang="en-US" dirty="0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6E1574BD-1CF6-066C-0CE1-DF5240618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966" y="1573161"/>
            <a:ext cx="9669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chemeClr val="bg2"/>
                </a:solidFill>
                <a:latin typeface="Times New Roman"/>
                <a:ea typeface="MS PGothic"/>
                <a:cs typeface="Times New Roman"/>
              </a:rPr>
              <a:t>This &amp; </a:t>
            </a:r>
          </a:p>
          <a:p>
            <a:r>
              <a:rPr lang="en-US" altLang="en-US" sz="2000" dirty="0">
                <a:solidFill>
                  <a:schemeClr val="bg2"/>
                </a:solidFill>
                <a:latin typeface="Times New Roman"/>
                <a:ea typeface="MS PGothic"/>
                <a:cs typeface="Times New Roman"/>
              </a:rPr>
              <a:t>That </a:t>
            </a:r>
            <a:endParaRPr lang="en-US" altLang="en-US" dirty="0">
              <a:solidFill>
                <a:schemeClr val="bg2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4" grpId="0" build="p" autoUpdateAnimBg="0"/>
      <p:bldP spid="2055" grpId="0" build="p" autoUpdateAnimBg="0"/>
      <p:bldP spid="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1AB92E8-5EF0-280D-032A-01096D1F8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</a:t>
            </a:r>
            <a:br>
              <a:rPr lang="en-US" altLang="en-US" dirty="0"/>
            </a:br>
            <a:r>
              <a:rPr lang="en-US" altLang="en-US" dirty="0"/>
              <a:t>Safety </a:t>
            </a:r>
          </a:p>
        </p:txBody>
      </p:sp>
      <p:pic>
        <p:nvPicPr>
          <p:cNvPr id="1229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D9644CC2-9E7B-B443-8D38-45F3FF50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7FAB0222-FADF-C829-F954-02DAD7C9B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67000"/>
            <a:ext cx="50449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600" dirty="0"/>
              <a:t>The good guys, these</a:t>
            </a:r>
          </a:p>
          <a:p>
            <a:r>
              <a:rPr lang="en-US" sz="3600" dirty="0"/>
              <a:t>ethical hackers uncover</a:t>
            </a:r>
          </a:p>
          <a:p>
            <a:r>
              <a:rPr lang="en-US" sz="3600" dirty="0"/>
              <a:t>system vulnerabilities.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D63E32-6396-B71E-3DAB-75E01B8EA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</a:t>
            </a:r>
            <a:br>
              <a:rPr lang="en-US" altLang="en-US" dirty="0"/>
            </a:br>
            <a:r>
              <a:rPr lang="en-US" altLang="en-US" dirty="0"/>
              <a:t>Safety</a:t>
            </a:r>
          </a:p>
        </p:txBody>
      </p:sp>
      <p:pic>
        <p:nvPicPr>
          <p:cNvPr id="1331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8FDC0F88-F693-2244-135C-EBF5CE4CA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D751A912-5236-49B0-3ABB-A4DC94A1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82669"/>
            <a:ext cx="55451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600" dirty="0"/>
              <a:t>Who are white hat hackers?</a:t>
            </a:r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  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E037E05-EB32-73E6-6684-5285FF8E9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</a:t>
            </a:r>
            <a:br>
              <a:rPr lang="en-US" altLang="en-US" dirty="0"/>
            </a:br>
            <a:r>
              <a:rPr lang="en-US" altLang="en-US" dirty="0"/>
              <a:t>Security </a:t>
            </a:r>
          </a:p>
        </p:txBody>
      </p:sp>
      <p:pic>
        <p:nvPicPr>
          <p:cNvPr id="1433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65198D95-E51F-17D3-57EA-149AC05E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EB88919B-E7AD-B45D-AA97-2D510D90E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438400"/>
            <a:ext cx="5105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600" dirty="0"/>
              <a:t>In 2021 they were:</a:t>
            </a:r>
          </a:p>
          <a:p>
            <a:r>
              <a:rPr lang="en-US" sz="3600" dirty="0"/>
              <a:t>1,2,3,4,5,6 and</a:t>
            </a:r>
          </a:p>
          <a:p>
            <a:r>
              <a:rPr lang="en-US" sz="3600" dirty="0"/>
              <a:t>1,2,3,4,5,6,7,8,9.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AD6FF6-EFFE-9AA6-4D18-FE9C9A195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</a:t>
            </a:r>
            <a:br>
              <a:rPr lang="en-US" altLang="en-US" dirty="0"/>
            </a:br>
            <a:r>
              <a:rPr lang="en-US" altLang="en-US" dirty="0"/>
              <a:t>Security </a:t>
            </a:r>
          </a:p>
        </p:txBody>
      </p:sp>
      <p:pic>
        <p:nvPicPr>
          <p:cNvPr id="1536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A1C7D59C-81B8-3F73-16C9-204EBE047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43E74FC1-EEBB-1F73-AFEE-763A6D9A7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67000"/>
            <a:ext cx="52758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are the two most</a:t>
            </a:r>
          </a:p>
          <a:p>
            <a:r>
              <a:rPr lang="en-US" altLang="en-US" sz="3600" dirty="0">
                <a:cs typeface="Times New Roman"/>
              </a:rPr>
              <a:t>common passwords used in</a:t>
            </a:r>
          </a:p>
          <a:p>
            <a:r>
              <a:rPr lang="en-US" altLang="en-US" sz="3600" dirty="0">
                <a:cs typeface="Times New Roman"/>
              </a:rPr>
              <a:t>the United States?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6A8E4D9-5ACE-7EE2-6326-C40A2B23B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</a:t>
            </a:r>
            <a:br>
              <a:rPr lang="en-US" altLang="en-US" dirty="0"/>
            </a:br>
            <a:r>
              <a:rPr lang="en-US" altLang="en-US" dirty="0"/>
              <a:t>Security </a:t>
            </a:r>
          </a:p>
        </p:txBody>
      </p:sp>
      <p:pic>
        <p:nvPicPr>
          <p:cNvPr id="1638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CB34A8F0-3756-9956-F40F-003AF284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46092DC8-CDC3-A0C0-FEA7-5CD283CF3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90800"/>
            <a:ext cx="52245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At least 7 characters, upper</a:t>
            </a:r>
          </a:p>
          <a:p>
            <a:r>
              <a:rPr lang="en-US" altLang="en-US" sz="3600" dirty="0">
                <a:cs typeface="Times New Roman"/>
              </a:rPr>
              <a:t>and lower-case letters,</a:t>
            </a:r>
          </a:p>
          <a:p>
            <a:r>
              <a:rPr lang="en-US" altLang="en-US" sz="3600" dirty="0">
                <a:cs typeface="Times New Roman"/>
              </a:rPr>
              <a:t>numbers, and symbols are</a:t>
            </a:r>
          </a:p>
          <a:p>
            <a:r>
              <a:rPr lang="en-US" altLang="en-US" sz="3600" dirty="0">
                <a:cs typeface="Times New Roman"/>
              </a:rPr>
              <a:t>recommended.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AC45218-C885-5942-298D-EEA7872F2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</a:t>
            </a:r>
            <a:br>
              <a:rPr lang="en-US" altLang="en-US" dirty="0"/>
            </a:br>
            <a:r>
              <a:rPr lang="en-US" altLang="en-US" dirty="0"/>
              <a:t>Security </a:t>
            </a:r>
          </a:p>
        </p:txBody>
      </p:sp>
      <p:pic>
        <p:nvPicPr>
          <p:cNvPr id="1741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0176B8C6-5AE3-9A7E-AFCF-DADE6C39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7C92AD85-EAC2-AB32-E5B4-C16173AE3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02" y="2820769"/>
            <a:ext cx="5262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What is a strong password?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69AB25A-370C-0595-FC06-A86737D19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</a:t>
            </a:r>
            <a:br>
              <a:rPr lang="en-US" altLang="en-US" dirty="0"/>
            </a:br>
            <a:r>
              <a:rPr lang="en-US" altLang="en-US" dirty="0"/>
              <a:t>Security</a:t>
            </a:r>
          </a:p>
        </p:txBody>
      </p:sp>
      <p:pic>
        <p:nvPicPr>
          <p:cNvPr id="1843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6891E33-BD36-82BC-266C-965241E2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465E5F4C-65F7-B912-2251-2D96CE7B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51837"/>
            <a:ext cx="57308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600" dirty="0"/>
              <a:t>Use this website or app to help save and organize passwords.</a:t>
            </a:r>
            <a:r>
              <a:rPr lang="en-US" altLang="en-US" sz="3600" dirty="0"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597E0E1-FFAB-8904-4C67-B281AF47F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</a:t>
            </a:r>
            <a:br>
              <a:rPr lang="en-US" altLang="en-US" dirty="0"/>
            </a:br>
            <a:r>
              <a:rPr lang="en-US" altLang="en-US" dirty="0"/>
              <a:t>Security </a:t>
            </a:r>
          </a:p>
        </p:txBody>
      </p:sp>
      <p:pic>
        <p:nvPicPr>
          <p:cNvPr id="1945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286FA58D-5C46-AF48-7C4F-F1BB61010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32CDB89C-9E5B-EDC5-D900-3B78FC76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3200"/>
            <a:ext cx="5698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is a password manager?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1D70C11-2548-A778-66A1-10CACC443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</a:t>
            </a:r>
            <a:br>
              <a:rPr lang="en-US" altLang="en-US" dirty="0"/>
            </a:br>
            <a:r>
              <a:rPr lang="en-US" altLang="en-US" dirty="0"/>
              <a:t>Security </a:t>
            </a:r>
          </a:p>
        </p:txBody>
      </p:sp>
      <p:pic>
        <p:nvPicPr>
          <p:cNvPr id="2048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33316EE0-7C31-97AA-9B3C-ABD7CA1E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8BBC5CEB-4F5E-F347-FA51-2F7BE0F82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630" y="2551837"/>
            <a:ext cx="513473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Just like a laptop or tablet,</a:t>
            </a:r>
          </a:p>
          <a:p>
            <a:r>
              <a:rPr lang="en-US" altLang="en-US" sz="3600" dirty="0">
                <a:cs typeface="Times New Roman"/>
              </a:rPr>
              <a:t>mobile phones need this to</a:t>
            </a:r>
          </a:p>
          <a:p>
            <a:r>
              <a:rPr lang="en-US" altLang="en-US" sz="3600" dirty="0">
                <a:cs typeface="Times New Roman"/>
              </a:rPr>
              <a:t>be secure and safe.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0BFFD83-4032-4CF3-EEC0-59A1DDB7F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</a:t>
            </a:r>
            <a:br>
              <a:rPr lang="en-US" altLang="en-US" dirty="0"/>
            </a:br>
            <a:r>
              <a:rPr lang="en-US" altLang="en-US" dirty="0"/>
              <a:t>Security</a:t>
            </a:r>
          </a:p>
        </p:txBody>
      </p:sp>
      <p:pic>
        <p:nvPicPr>
          <p:cNvPr id="2150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39317A80-25C1-B27B-C509-4959B6ACF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>
            <a:extLst>
              <a:ext uri="{FF2B5EF4-FFF2-40B4-BE49-F238E27FC236}">
                <a16:creationId xmlns:a16="http://schemas.microsoft.com/office/drawing/2014/main" id="{36F4DA3A-4816-B993-129F-D7FDD49C8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862" y="2878603"/>
            <a:ext cx="5519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is anti-virus software?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1293C6E-7908-A489-FFDA-4E05B35FE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 Safety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09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B4D765C9-903D-AB1B-6BFF-630F8F61E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0DF506D2-211C-19A9-1E42-7FD518C2E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33600"/>
            <a:ext cx="537839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Short for malicious</a:t>
            </a:r>
          </a:p>
          <a:p>
            <a:r>
              <a:rPr lang="en-US" altLang="en-US" sz="3600" dirty="0">
                <a:cs typeface="Times New Roman"/>
              </a:rPr>
              <a:t>software, this could steal</a:t>
            </a:r>
          </a:p>
          <a:p>
            <a:r>
              <a:rPr lang="en-US" altLang="en-US" sz="3600" dirty="0">
                <a:cs typeface="Times New Roman"/>
              </a:rPr>
              <a:t>personal information from a</a:t>
            </a:r>
          </a:p>
          <a:p>
            <a:r>
              <a:rPr lang="en-US" altLang="en-US" sz="3600" dirty="0">
                <a:cs typeface="Times New Roman"/>
              </a:rPr>
              <a:t>computer or phone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4A4004D-4B2A-1BD8-7782-3D511BCB5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</a:t>
            </a:r>
            <a:br>
              <a:rPr lang="en-US" altLang="en-US" dirty="0"/>
            </a:br>
            <a:r>
              <a:rPr lang="en-US" altLang="en-US" dirty="0"/>
              <a:t>Security</a:t>
            </a:r>
          </a:p>
        </p:txBody>
      </p:sp>
      <p:pic>
        <p:nvPicPr>
          <p:cNvPr id="2253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DB7411F1-8DE3-59F9-B167-7C9AB188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C7C74C20-A843-7AD3-51EA-E421B0CC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551837"/>
            <a:ext cx="6248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600" dirty="0"/>
              <a:t>Along with a password, this additional step is needed to gain access to a program or website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35CDB5C-7637-289B-26C5-F7A6B825A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</a:t>
            </a:r>
            <a:br>
              <a:rPr lang="en-US" altLang="en-US" dirty="0"/>
            </a:br>
            <a:r>
              <a:rPr lang="en-US" altLang="en-US" dirty="0"/>
              <a:t>Security </a:t>
            </a:r>
          </a:p>
        </p:txBody>
      </p:sp>
      <p:pic>
        <p:nvPicPr>
          <p:cNvPr id="2355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ED240B9-3B27-5510-F3E8-C9CDD9CD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F46CC4-BD74-6748-7BF2-7C886A4A34CF}"/>
              </a:ext>
            </a:extLst>
          </p:cNvPr>
          <p:cNvSpPr txBox="1"/>
          <p:nvPr/>
        </p:nvSpPr>
        <p:spPr>
          <a:xfrm>
            <a:off x="2819400" y="2474893"/>
            <a:ext cx="4576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What is two-factor authentication? (2FA)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84F3330-9E31-5BD1-1196-EB838AF17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</a:t>
            </a:r>
            <a:br>
              <a:rPr lang="en-US" altLang="en-US" dirty="0"/>
            </a:br>
            <a:r>
              <a:rPr lang="en-US" altLang="en-US" dirty="0"/>
              <a:t>Social Media </a:t>
            </a:r>
          </a:p>
        </p:txBody>
      </p:sp>
      <p:pic>
        <p:nvPicPr>
          <p:cNvPr id="2457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83E98F44-01D6-51A4-E96C-BEEBA4B2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9F397E96-E3EA-3C29-C698-CD23BB7FA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3" y="2362200"/>
            <a:ext cx="74394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Examples include Instagram,</a:t>
            </a:r>
          </a:p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TikTok, YouTube and</a:t>
            </a:r>
          </a:p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WhatsApp.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BAEBB72-5971-4607-77D2-764022F07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</a:t>
            </a:r>
            <a:br>
              <a:rPr lang="en-US" altLang="en-US" dirty="0"/>
            </a:br>
            <a:r>
              <a:rPr lang="en-US" altLang="en-US" dirty="0"/>
              <a:t>Social Media</a:t>
            </a:r>
          </a:p>
        </p:txBody>
      </p:sp>
      <p:pic>
        <p:nvPicPr>
          <p:cNvPr id="2560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0149C752-10E4-0593-0C36-B215AD8C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CA63C81D-9403-4763-3AD3-5932BEAEB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411" y="2828835"/>
            <a:ext cx="43011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are social media</a:t>
            </a:r>
          </a:p>
          <a:p>
            <a:r>
              <a:rPr lang="en-US" altLang="en-US" sz="3600" dirty="0">
                <a:cs typeface="Times New Roman"/>
              </a:rPr>
              <a:t>platforms?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F7DFC2D-764B-8F66-5703-312214866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</a:t>
            </a:r>
            <a:br>
              <a:rPr lang="en-US" altLang="en-US" dirty="0"/>
            </a:br>
            <a:r>
              <a:rPr lang="en-US" altLang="en-US" dirty="0"/>
              <a:t>Social Media</a:t>
            </a:r>
          </a:p>
        </p:txBody>
      </p:sp>
      <p:pic>
        <p:nvPicPr>
          <p:cNvPr id="2662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77DCA7AF-1999-93F6-243B-CCD0ABA66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35CACF61-4830-A626-36CC-8D5966BF3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2" y="2274838"/>
            <a:ext cx="57308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Building your community on</a:t>
            </a:r>
          </a:p>
          <a:p>
            <a:r>
              <a:rPr lang="en-US" altLang="en-US" sz="3600" dirty="0">
                <a:cs typeface="Times New Roman"/>
              </a:rPr>
              <a:t>social media by adding</a:t>
            </a:r>
          </a:p>
          <a:p>
            <a:r>
              <a:rPr lang="en-US" altLang="en-US" sz="3600" dirty="0">
                <a:cs typeface="Times New Roman"/>
              </a:rPr>
              <a:t>people you know and trust.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D234567-060C-1DC1-BE13-75656A8F1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 </a:t>
            </a:r>
            <a:br>
              <a:rPr lang="en-US" altLang="en-US" dirty="0"/>
            </a:br>
            <a:r>
              <a:rPr lang="en-US" altLang="en-US" dirty="0"/>
              <a:t>Social Media</a:t>
            </a:r>
          </a:p>
        </p:txBody>
      </p:sp>
      <p:pic>
        <p:nvPicPr>
          <p:cNvPr id="2765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AF0681D0-0696-A537-89B7-50553DF7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595C459C-33A0-D488-1CAF-1F4C55AE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896532"/>
            <a:ext cx="3736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is friending?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C3E51BD-0F14-17A4-0814-4BA6F6674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</a:t>
            </a:r>
            <a:br>
              <a:rPr lang="en-US" altLang="en-US" dirty="0"/>
            </a:br>
            <a:r>
              <a:rPr lang="en-US" altLang="en-US" dirty="0"/>
              <a:t>Social Media</a:t>
            </a:r>
          </a:p>
        </p:txBody>
      </p:sp>
      <p:pic>
        <p:nvPicPr>
          <p:cNvPr id="2867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1EE70B82-BE4D-05FB-7B25-AAA17FF1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4CE556AE-0C42-2864-684A-DC696F611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588" y="2362200"/>
            <a:ext cx="61036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Do this and the specific</a:t>
            </a:r>
          </a:p>
          <a:p>
            <a:r>
              <a:rPr lang="en-US" altLang="en-US" sz="3600" dirty="0">
                <a:cs typeface="Times New Roman"/>
              </a:rPr>
              <a:t>person will not be able to</a:t>
            </a:r>
          </a:p>
          <a:p>
            <a:r>
              <a:rPr lang="en-US" altLang="en-US" sz="3600" dirty="0">
                <a:cs typeface="Times New Roman"/>
              </a:rPr>
              <a:t>find you in a search or start</a:t>
            </a:r>
          </a:p>
          <a:p>
            <a:r>
              <a:rPr lang="en-US" altLang="en-US" sz="3600" dirty="0">
                <a:cs typeface="Times New Roman"/>
              </a:rPr>
              <a:t>a conversation.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A450591-E1A8-F5F0-A47B-B89AACD10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</a:t>
            </a:r>
            <a:br>
              <a:rPr lang="en-US" altLang="en-US" dirty="0"/>
            </a:br>
            <a:r>
              <a:rPr lang="en-US" altLang="en-US" dirty="0"/>
              <a:t>Social Media </a:t>
            </a:r>
          </a:p>
        </p:txBody>
      </p:sp>
      <p:pic>
        <p:nvPicPr>
          <p:cNvPr id="2969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D8750E2A-E9F9-C8EE-45C7-9D865862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>
            <a:extLst>
              <a:ext uri="{FF2B5EF4-FFF2-40B4-BE49-F238E27FC236}">
                <a16:creationId xmlns:a16="http://schemas.microsoft.com/office/drawing/2014/main" id="{1E775CC5-CA42-3BED-53BF-2289177B3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887" y="2897653"/>
            <a:ext cx="4006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What is blocking?    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66792D2-1C56-1D77-2141-F288DB785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</a:t>
            </a:r>
            <a:br>
              <a:rPr lang="en-US" altLang="en-US" dirty="0"/>
            </a:br>
            <a:r>
              <a:rPr lang="en-US" altLang="en-US" dirty="0"/>
              <a:t>Social Media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3072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19FF7070-ACFD-DF8A-21E4-1ACF869E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1AD73439-3D86-42CD-5A96-093D80F6A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58832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You see their content in</a:t>
            </a:r>
          </a:p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your “feed,” but they don’t</a:t>
            </a:r>
          </a:p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see yours.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F6F4849-8E8B-0771-440E-06D39763C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</a:t>
            </a:r>
            <a:br>
              <a:rPr lang="en-US" altLang="en-US" dirty="0"/>
            </a:br>
            <a:r>
              <a:rPr lang="en-US" altLang="en-US" dirty="0"/>
              <a:t>Social Media</a:t>
            </a:r>
          </a:p>
        </p:txBody>
      </p:sp>
      <p:pic>
        <p:nvPicPr>
          <p:cNvPr id="3174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97BDFB02-894A-44C6-2259-B0F0BE3F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B3F64B2A-6F4E-A9C3-5A05-4ABDA77EE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243" y="2878603"/>
            <a:ext cx="3839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is following?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D23F08-3B67-17EA-A1B3-D4A96B43F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 </a:t>
            </a:r>
            <a:br>
              <a:rPr lang="en-US" altLang="en-US" dirty="0"/>
            </a:br>
            <a:r>
              <a:rPr lang="en-US" altLang="en-US" dirty="0"/>
              <a:t>Safety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12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67B37594-64B3-D938-3A5D-B7FE831F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0DBF7103-644B-4713-3687-12E7A26F7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836" y="2869078"/>
            <a:ext cx="3634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600" dirty="0"/>
              <a:t>What is malware? 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6123BC3-ED73-7B2E-7D3A-58BA62D7E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</a:t>
            </a:r>
            <a:br>
              <a:rPr lang="en-US" altLang="en-US" dirty="0"/>
            </a:br>
            <a:r>
              <a:rPr lang="en-US" altLang="en-US" dirty="0"/>
              <a:t>Social Media </a:t>
            </a:r>
          </a:p>
        </p:txBody>
      </p:sp>
      <p:pic>
        <p:nvPicPr>
          <p:cNvPr id="3277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DF45D5B-0E3A-864B-3C97-D30156CB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A20A6B1D-30B1-FB75-F3C3-3E3B5C3C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5807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Limit who can access your</a:t>
            </a:r>
          </a:p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social media profile with</a:t>
            </a:r>
          </a:p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these controls.</a:t>
            </a:r>
          </a:p>
          <a:p>
            <a:endParaRPr lang="en-US" altLang="en-US" sz="3600" dirty="0">
              <a:latin typeface="Times New Roman"/>
              <a:ea typeface="MS PGothic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763B6A0-CCFF-697D-0EB9-0B5022A93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</a:t>
            </a:r>
            <a:br>
              <a:rPr lang="en-US" altLang="en-US" dirty="0"/>
            </a:br>
            <a:r>
              <a:rPr lang="en-US" altLang="en-US" dirty="0"/>
              <a:t>Social Media </a:t>
            </a:r>
          </a:p>
        </p:txBody>
      </p:sp>
      <p:pic>
        <p:nvPicPr>
          <p:cNvPr id="3379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38470B5B-9837-E08E-1897-018BC2917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F4C84619-7FFB-18A5-4B5F-63254733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450" y="2878603"/>
            <a:ext cx="52116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are privacy settings?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DF40CDA-41E8-9E57-D222-290399FF5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3481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A4FA379F-17F1-E620-C990-A8CF9684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63FC23D5-8B63-F264-06EC-DF565FEC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14600"/>
            <a:ext cx="64166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Stealing, then using another’s personal identifying information, for financial gain.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D076387-0742-489D-F2B3-86F49C2B8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3584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0E1C1C79-6D85-B7A6-9769-3A0DF8E7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A1DDF439-722F-2D7B-6012-279FB826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179" y="2888128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identity theft?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80543A8-6B83-A7E0-6B21-D72832D15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3686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F4CACBF9-EFE7-851E-C7B4-F0B028C9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>
            <a:extLst>
              <a:ext uri="{FF2B5EF4-FFF2-40B4-BE49-F238E27FC236}">
                <a16:creationId xmlns:a16="http://schemas.microsoft.com/office/drawing/2014/main" id="{3686401C-5785-F3BF-EB9A-DE004CCA5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5426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Not a fingerprint, this data</a:t>
            </a:r>
          </a:p>
          <a:p>
            <a:r>
              <a:rPr lang="en-US" altLang="en-US" sz="3600" dirty="0"/>
              <a:t>is gathered about you</a:t>
            </a:r>
          </a:p>
          <a:p>
            <a:r>
              <a:rPr lang="en-US" altLang="en-US" sz="3600" dirty="0"/>
              <a:t>through activity online.</a:t>
            </a:r>
          </a:p>
          <a:p>
            <a:endParaRPr lang="en-US" alt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B9AA209-7826-CF60-8337-5216E72BA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3789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8DBC94BA-5E7E-FD24-673D-FC1D236C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>
            <a:extLst>
              <a:ext uri="{FF2B5EF4-FFF2-40B4-BE49-F238E27FC236}">
                <a16:creationId xmlns:a16="http://schemas.microsoft.com/office/drawing/2014/main" id="{28457AB0-3071-D1A2-0279-48E69396E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47227"/>
            <a:ext cx="5506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a digital footprint?  </a:t>
            </a:r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BAA931C-97F2-C6E3-385A-B247F6F53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3891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596567C-345D-0F82-1346-668C0F78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>
            <a:extLst>
              <a:ext uri="{FF2B5EF4-FFF2-40B4-BE49-F238E27FC236}">
                <a16:creationId xmlns:a16="http://schemas.microsoft.com/office/drawing/2014/main" id="{1C6D78C2-0A07-A7B2-891A-4603EFA4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74838"/>
            <a:ext cx="56546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Illegal acts using digital</a:t>
            </a:r>
          </a:p>
          <a:p>
            <a:r>
              <a:rPr lang="en-US" altLang="en-US" sz="3600" dirty="0"/>
              <a:t>devices, networks, and the</a:t>
            </a:r>
          </a:p>
          <a:p>
            <a:r>
              <a:rPr lang="en-US" altLang="en-US" sz="3600" dirty="0"/>
              <a:t>internet.</a:t>
            </a:r>
          </a:p>
          <a:p>
            <a:endParaRPr lang="en-US" altLang="en-US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A4943B5-E734-4CFF-E7B7-48085DF42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3993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C2E25B83-F3CB-6F41-FE48-BAE38C73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EB5003CC-DD30-FB6E-C3E8-D8978BB60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82669"/>
            <a:ext cx="4006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cybercrime?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532F8A6-A74E-C429-0D3B-93E471789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4096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BC6EEB28-8BB8-9829-75C7-8E4DFDAFB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67881A82-6D5D-51AF-8E42-F0FF1F8AA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74838"/>
            <a:ext cx="5867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Abbreviated PPI, your</a:t>
            </a:r>
          </a:p>
          <a:p>
            <a:r>
              <a:rPr lang="en-US" altLang="en-US" sz="3600" dirty="0"/>
              <a:t>birthday, driver’s license,</a:t>
            </a:r>
          </a:p>
          <a:p>
            <a:r>
              <a:rPr lang="en-US" altLang="en-US" sz="3600" dirty="0"/>
              <a:t>and bank account numbers</a:t>
            </a:r>
          </a:p>
          <a:p>
            <a:r>
              <a:rPr lang="en-US" altLang="en-US" sz="3600" dirty="0"/>
              <a:t>are all examples.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58F4F2A-A587-FEDF-46ED-553AF99A9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4198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05C00FC0-E6D1-1EBA-F9B8-92475958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BACBE552-324D-234A-3ECF-0E73DF0A9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551837"/>
            <a:ext cx="47884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personally</a:t>
            </a:r>
          </a:p>
          <a:p>
            <a:r>
              <a:rPr lang="en-US" altLang="en-US" sz="3600" dirty="0"/>
              <a:t>identifiable information?</a:t>
            </a:r>
          </a:p>
          <a:p>
            <a:r>
              <a:rPr lang="en-US" altLang="en-US" sz="36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8B9202A-B5A7-0FFC-957E-1C673D880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</a:t>
            </a:r>
            <a:br>
              <a:rPr lang="en-US" altLang="en-US" dirty="0"/>
            </a:br>
            <a:r>
              <a:rPr lang="en-US" altLang="en-US" dirty="0"/>
              <a:t>Safety</a:t>
            </a:r>
          </a:p>
        </p:txBody>
      </p:sp>
      <p:pic>
        <p:nvPicPr>
          <p:cNvPr id="614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1404FBA-D6C6-2B95-4A29-B0286F9AE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11B523CF-2AA7-9727-504B-94FA61C2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19400"/>
            <a:ext cx="62625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600" dirty="0"/>
              <a:t>Repeated unwanted, aggressive behavior that involves a power imbalance.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F0F6134-8F00-1D73-DB0A-5D47A06D4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4301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D3DF4880-FAB9-ABD7-3AC6-451B90A5B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F30227CB-F989-3663-EE88-0FF040BD2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0"/>
            <a:ext cx="53912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In 2021 Ariana Grande,</a:t>
            </a:r>
          </a:p>
          <a:p>
            <a:r>
              <a:rPr lang="en-US" altLang="en-US" sz="3600" dirty="0"/>
              <a:t>Dwayne Johnson, and Kylie</a:t>
            </a:r>
          </a:p>
          <a:p>
            <a:r>
              <a:rPr lang="en-US" altLang="en-US" sz="3600" dirty="0"/>
              <a:t>Jenner were among the top</a:t>
            </a:r>
          </a:p>
          <a:p>
            <a:r>
              <a:rPr lang="en-US" altLang="en-US" sz="3600" dirty="0"/>
              <a:t>ten of these on Instagram.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54C2E07-D521-4CAC-2629-2F1EA06CB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4403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DD76FA65-0DA8-4C74-581B-4172868C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>
            <a:extLst>
              <a:ext uri="{FF2B5EF4-FFF2-40B4-BE49-F238E27FC236}">
                <a16:creationId xmlns:a16="http://schemas.microsoft.com/office/drawing/2014/main" id="{BB678E65-7800-E21A-7143-3D29D786B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059" y="2743200"/>
            <a:ext cx="42498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Who are influencers?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B936EBD-C831-E494-9607-0EBE3D9F1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4505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622C5C63-E690-5366-27CC-C5B56A1D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>
            <a:extLst>
              <a:ext uri="{FF2B5EF4-FFF2-40B4-BE49-F238E27FC236}">
                <a16:creationId xmlns:a16="http://schemas.microsoft.com/office/drawing/2014/main" id="{3DC9CF73-D7C2-318D-E751-616EA9CD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647770"/>
            <a:ext cx="528862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A word or phrase preceded</a:t>
            </a:r>
          </a:p>
          <a:p>
            <a:r>
              <a:rPr lang="en-US" altLang="en-US" sz="3600" dirty="0"/>
              <a:t>by a symbol, used on social</a:t>
            </a:r>
          </a:p>
          <a:p>
            <a:r>
              <a:rPr lang="en-US" altLang="en-US" sz="3600" dirty="0"/>
              <a:t>media websites and apps.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19E2E5C-CE9E-C54D-B5B8-2CF529FBE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4608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F3530C4-E630-8F26-781A-CC3E0D3C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828C3C91-688F-0A19-C57B-8DA805FB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37753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a hashtag? </a:t>
            </a:r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D53FF29-45C8-D75D-839D-FC4483F6C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4710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E9FB4234-6A5A-F798-E61D-B89E5A40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BE8F1BF9-FFFB-C968-E2C7-4D364DCEB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0"/>
            <a:ext cx="50449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Controlling the personal</a:t>
            </a:r>
          </a:p>
          <a:p>
            <a:r>
              <a:rPr lang="en-US" altLang="en-US" sz="3600" dirty="0"/>
              <a:t>information you share and</a:t>
            </a:r>
          </a:p>
          <a:p>
            <a:r>
              <a:rPr lang="en-US" altLang="en-US" sz="3600" dirty="0"/>
              <a:t>access to your online</a:t>
            </a:r>
          </a:p>
          <a:p>
            <a:r>
              <a:rPr lang="en-US" altLang="en-US" sz="3600" dirty="0"/>
              <a:t>actions.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991DCCB-C284-B6BB-7324-0CE42CF19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813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F1EE052C-7E6B-6C91-0609-60E7E8BC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BBF984-3B0F-46D5-CF50-44306B949CDD}"/>
              </a:ext>
            </a:extLst>
          </p:cNvPr>
          <p:cNvSpPr txBox="1"/>
          <p:nvPr/>
        </p:nvSpPr>
        <p:spPr>
          <a:xfrm>
            <a:off x="2971800" y="2667000"/>
            <a:ext cx="4576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What is privacy?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8ADF2B6-9CBC-443C-B49C-CC8055828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4915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712723BB-B199-0B74-F2C9-DB4DAD86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>
            <a:extLst>
              <a:ext uri="{FF2B5EF4-FFF2-40B4-BE49-F238E27FC236}">
                <a16:creationId xmlns:a16="http://schemas.microsoft.com/office/drawing/2014/main" id="{C0883DBB-993E-A6A0-7854-4A89F91D2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0"/>
            <a:ext cx="53706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Your social media posts and</a:t>
            </a:r>
          </a:p>
          <a:p>
            <a:r>
              <a:rPr lang="en-US" altLang="en-US" sz="3600" dirty="0"/>
              <a:t>interactions show this to</a:t>
            </a:r>
          </a:p>
          <a:p>
            <a:r>
              <a:rPr lang="en-US" altLang="en-US" sz="3600" dirty="0"/>
              <a:t>others.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BD44713-0CFB-E0E0-C07C-515668AA5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5017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E8171B6-3F88-CDB8-B818-36988DF90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>
            <a:extLst>
              <a:ext uri="{FF2B5EF4-FFF2-40B4-BE49-F238E27FC236}">
                <a16:creationId xmlns:a16="http://schemas.microsoft.com/office/drawing/2014/main" id="{10D2A684-9AB7-B9CE-1B9E-230B2FFD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428" y="2647770"/>
            <a:ext cx="34291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an online</a:t>
            </a:r>
          </a:p>
          <a:p>
            <a:r>
              <a:rPr lang="en-US" altLang="en-US" sz="3600" dirty="0"/>
              <a:t>reputation?? </a:t>
            </a:r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5E0ABC3-B51E-BBC3-F08F-ADE1F3EAD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5120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F94FF5C6-2C50-66F0-C567-DD429A07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>
            <a:extLst>
              <a:ext uri="{FF2B5EF4-FFF2-40B4-BE49-F238E27FC236}">
                <a16:creationId xmlns:a16="http://schemas.microsoft.com/office/drawing/2014/main" id="{64A0F25A-221C-BF86-4C28-451771A9E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74838"/>
            <a:ext cx="62642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Information collected without the user being aware; such as clicks, number of times a site is</a:t>
            </a:r>
          </a:p>
          <a:p>
            <a:r>
              <a:rPr lang="en-US" altLang="en-US" sz="3600" dirty="0"/>
              <a:t>visited, or the IP address used.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090C393-84DF-802C-F53D-0B052A28E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5222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10336211-48F9-BDBF-19F1-5A9DCD9E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>
            <a:extLst>
              <a:ext uri="{FF2B5EF4-FFF2-40B4-BE49-F238E27FC236}">
                <a16:creationId xmlns:a16="http://schemas.microsoft.com/office/drawing/2014/main" id="{79262728-A3A1-0B5D-863B-9FDD56878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639" y="2438400"/>
            <a:ext cx="46987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a passive digital</a:t>
            </a:r>
          </a:p>
          <a:p>
            <a:r>
              <a:rPr lang="en-US" altLang="en-US" sz="3600" dirty="0"/>
              <a:t>footprint?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5EC125-81A0-7E81-C4D7-05E1D04C3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 </a:t>
            </a:r>
            <a:br>
              <a:rPr lang="en-US" altLang="en-US" dirty="0"/>
            </a:br>
            <a:r>
              <a:rPr lang="en-US" altLang="en-US" dirty="0"/>
              <a:t>Safety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717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DEB5F25E-8806-F8A0-C30B-12925963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BD1A49A4-C3C7-D3BD-8293-B423C4EDC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82669"/>
            <a:ext cx="3690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 </a:t>
            </a:r>
            <a:r>
              <a:rPr lang="en-US" sz="3600" dirty="0"/>
              <a:t>What is bullying?</a:t>
            </a:r>
            <a:r>
              <a:rPr lang="en-US" altLang="en-US" sz="3600" dirty="0"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E8DC7D8-5B5B-2E84-0AC5-9449B6F2E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5325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20834CBC-F4A6-F9B3-C22F-F80397FB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>
            <a:extLst>
              <a:ext uri="{FF2B5EF4-FFF2-40B4-BE49-F238E27FC236}">
                <a16:creationId xmlns:a16="http://schemas.microsoft.com/office/drawing/2014/main" id="{2FA93649-2301-0075-5647-8B718E77C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3600"/>
            <a:ext cx="58070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A process or set of rules to</a:t>
            </a:r>
          </a:p>
          <a:p>
            <a:r>
              <a:rPr lang="en-US" altLang="en-US" sz="3600" dirty="0"/>
              <a:t>be followed in calculations</a:t>
            </a:r>
          </a:p>
          <a:p>
            <a:r>
              <a:rPr lang="en-US" altLang="en-US" sz="3600" dirty="0"/>
              <a:t>or other problem-solving</a:t>
            </a:r>
          </a:p>
          <a:p>
            <a:r>
              <a:rPr lang="en-US" altLang="en-US" sz="3600" dirty="0"/>
              <a:t>operations, especially by a</a:t>
            </a:r>
          </a:p>
          <a:p>
            <a:r>
              <a:rPr lang="en-US" altLang="en-US" sz="3600" dirty="0"/>
              <a:t>computer.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39C8210-BDEA-7905-F9EA-826FC0983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5427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93B6C5FE-B315-BA0C-1150-F1CDFCC7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>
            <a:extLst>
              <a:ext uri="{FF2B5EF4-FFF2-40B4-BE49-F238E27FC236}">
                <a16:creationId xmlns:a16="http://schemas.microsoft.com/office/drawing/2014/main" id="{DBE9FF17-C050-E201-B31F-84298E858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782669"/>
            <a:ext cx="4275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an algorithm?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566FE03-0065-9275-DFA5-4025153A4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 </a:t>
            </a:r>
            <a:br>
              <a:rPr lang="en-US" altLang="en-US" dirty="0"/>
            </a:br>
            <a:r>
              <a:rPr lang="en-US" altLang="en-US" dirty="0"/>
              <a:t>Safety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819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EA6CCD5B-9B0E-57E9-2870-FCE69C99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23595D2-7D04-4014-7AE2-099ED5A43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24029"/>
            <a:ext cx="535274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This isn’t for salmon or</a:t>
            </a:r>
          </a:p>
          <a:p>
            <a:r>
              <a:rPr lang="en-US" altLang="en-US" sz="3600" dirty="0">
                <a:cs typeface="Times New Roman"/>
              </a:rPr>
              <a:t>halibut, but an attempt from</a:t>
            </a:r>
          </a:p>
          <a:p>
            <a:r>
              <a:rPr lang="en-US" altLang="en-US" sz="3600" dirty="0">
                <a:cs typeface="Times New Roman"/>
              </a:rPr>
              <a:t>thieves to steal personal</a:t>
            </a:r>
          </a:p>
          <a:p>
            <a:r>
              <a:rPr lang="en-US" altLang="en-US" sz="3600" dirty="0">
                <a:cs typeface="Times New Roman"/>
              </a:rPr>
              <a:t>information.</a:t>
            </a:r>
          </a:p>
          <a:p>
            <a:r>
              <a:rPr lang="en-US" altLang="en-US" sz="3600" dirty="0"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7D3079A-98BD-BD7C-96A2-F4A7369FC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</a:t>
            </a:r>
            <a:br>
              <a:rPr lang="en-US" altLang="en-US" dirty="0"/>
            </a:br>
            <a:r>
              <a:rPr lang="en-US" altLang="en-US" dirty="0"/>
              <a:t>Safety</a:t>
            </a:r>
          </a:p>
        </p:txBody>
      </p:sp>
      <p:pic>
        <p:nvPicPr>
          <p:cNvPr id="921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794AB886-6D88-1EB8-4E11-3B04B1E8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1230BD14-C24B-7DD4-4DE9-162090A43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78603"/>
            <a:ext cx="3634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600" dirty="0"/>
              <a:t>What is phishing? 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1E12BE9-0C36-104C-D380-3A9BC6E97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</a:t>
            </a:r>
            <a:br>
              <a:rPr lang="en-US" altLang="en-US" dirty="0"/>
            </a:br>
            <a:r>
              <a:rPr lang="en-US" altLang="en-US" dirty="0"/>
              <a:t>Safety</a:t>
            </a:r>
          </a:p>
        </p:txBody>
      </p:sp>
      <p:pic>
        <p:nvPicPr>
          <p:cNvPr id="1024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15F34F2E-8031-F9AE-C719-803D6159A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C00EEFCC-7AE3-0A75-ADA8-ADD2202C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667000"/>
            <a:ext cx="6340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600" dirty="0"/>
              <a:t>Shortened to LBS, mobiles devices can use this to track your whereabouts in real time.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F72FC0C-1663-5709-9761-FDEADB67D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 </a:t>
            </a:r>
            <a:br>
              <a:rPr lang="en-US" altLang="en-US" dirty="0"/>
            </a:br>
            <a:r>
              <a:rPr lang="en-US" altLang="en-US" dirty="0"/>
              <a:t>Safety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1126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0DB2D21-0EE1-C83D-C82B-8232BE125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BDE8D106-3BA3-8070-FDC3-1BF14110D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82669"/>
            <a:ext cx="6160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600" dirty="0"/>
              <a:t>What is location-based service? 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6528</TotalTime>
  <Words>943</Words>
  <Application>Microsoft Office PowerPoint</Application>
  <PresentationFormat>On-screen Show (4:3)</PresentationFormat>
  <Paragraphs>188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MS PGothic</vt:lpstr>
      <vt:lpstr>Times New Roman</vt:lpstr>
      <vt:lpstr>Pulse</vt:lpstr>
      <vt:lpstr>Document</vt:lpstr>
      <vt:lpstr>Tell me the Question</vt:lpstr>
      <vt:lpstr>$100 Question from Safety  </vt:lpstr>
      <vt:lpstr>$100 Answer from  Safety  </vt:lpstr>
      <vt:lpstr>$200 Question from Safety</vt:lpstr>
      <vt:lpstr>$200 Answer from  Safety  </vt:lpstr>
      <vt:lpstr>$300 Question from  Safety  </vt:lpstr>
      <vt:lpstr>$300 Answer from Safety</vt:lpstr>
      <vt:lpstr>$400 Question from Safety</vt:lpstr>
      <vt:lpstr>$400 Answer from  Safety  </vt:lpstr>
      <vt:lpstr>$500 Question from Safety </vt:lpstr>
      <vt:lpstr>$500 Answer from Safety</vt:lpstr>
      <vt:lpstr>$100 Question from Security </vt:lpstr>
      <vt:lpstr>$100 Answer from Security </vt:lpstr>
      <vt:lpstr>$200 Question from Security </vt:lpstr>
      <vt:lpstr>$200 Answer from Security </vt:lpstr>
      <vt:lpstr>$300 Question from Security</vt:lpstr>
      <vt:lpstr>$300 Answer from Security </vt:lpstr>
      <vt:lpstr>$400 Question from Security </vt:lpstr>
      <vt:lpstr>$400 Answer from Security</vt:lpstr>
      <vt:lpstr>$500 Question from Security</vt:lpstr>
      <vt:lpstr>$500 Answer from Security </vt:lpstr>
      <vt:lpstr>$100 Question from Social Media </vt:lpstr>
      <vt:lpstr>$100 Answer from Social Media</vt:lpstr>
      <vt:lpstr>$200 Question from Social Media</vt:lpstr>
      <vt:lpstr>$200 Answer from  Social Media</vt:lpstr>
      <vt:lpstr>$300 Question from Social Media</vt:lpstr>
      <vt:lpstr>$300 Answer from Social Media </vt:lpstr>
      <vt:lpstr>$400 Question from Social Media  </vt:lpstr>
      <vt:lpstr>$400 Answer from Social Media</vt:lpstr>
      <vt:lpstr>$500 Question from Social Media </vt:lpstr>
      <vt:lpstr>$500 Answer from Social Media </vt:lpstr>
      <vt:lpstr>$100 Question from Lingo</vt:lpstr>
      <vt:lpstr>$100 Answer from Lingo</vt:lpstr>
      <vt:lpstr>$200 Question from  Lingo</vt:lpstr>
      <vt:lpstr>$200 Answer from  Lingo</vt:lpstr>
      <vt:lpstr>$300 Question from  Lingo</vt:lpstr>
      <vt:lpstr>$300 Answer from  Lingo</vt:lpstr>
      <vt:lpstr>$400 Question from  Lingo</vt:lpstr>
      <vt:lpstr>$400 Answer from  Lingo</vt:lpstr>
      <vt:lpstr>$500 Question from  Lingo</vt:lpstr>
      <vt:lpstr>$500 Answer from  Lingo</vt:lpstr>
      <vt:lpstr>$100 Question from  This &amp; That</vt:lpstr>
      <vt:lpstr>$100 Answer from  This &amp; That</vt:lpstr>
      <vt:lpstr>$200 Question from  This &amp; That</vt:lpstr>
      <vt:lpstr>$200 Answer from  This &amp; That </vt:lpstr>
      <vt:lpstr>$300 Question from  This &amp; That</vt:lpstr>
      <vt:lpstr>$300 Answer from  This &amp; That</vt:lpstr>
      <vt:lpstr>$400 Question from  This &amp; That</vt:lpstr>
      <vt:lpstr>$400 Answer from  This &amp; That</vt:lpstr>
      <vt:lpstr>$500 Question from  This &amp; That</vt:lpstr>
      <vt:lpstr>$500 Answer from  This &amp; That</vt:lpstr>
    </vt:vector>
  </TitlesOfParts>
  <Company>Seminole Coutny Public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Ryan Barhoush</cp:lastModifiedBy>
  <cp:revision>231</cp:revision>
  <dcterms:created xsi:type="dcterms:W3CDTF">1998-09-17T14:16:32Z</dcterms:created>
  <dcterms:modified xsi:type="dcterms:W3CDTF">2024-12-19T16:00:20Z</dcterms:modified>
</cp:coreProperties>
</file>