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8" r:id="rId1"/>
    <p:sldMasterId id="2147483679" r:id="rId2"/>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embeddedFontLst>
    <p:embeddedFont>
      <p:font typeface="Open Sans ExtraBold" panose="020B0906030804020204" pitchFamily="34" charset="0"/>
      <p:bold r:id="rId16"/>
      <p:boldItalic r:id="rId17"/>
    </p:embeddedFont>
    <p:embeddedFont>
      <p:font typeface="Roboto" panose="02000000000000000000" pitchFamily="2"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480"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b420baa776_1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g2b420baa776_1_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Welcome to Day 1 of our Presentation entitled “A Major Decision.”</a:t>
            </a:r>
            <a:endParaRPr/>
          </a:p>
          <a:p>
            <a:pPr marL="0" lvl="0" indent="0" algn="l" rtl="0">
              <a:spcBef>
                <a:spcPts val="0"/>
              </a:spcBef>
              <a:spcAft>
                <a:spcPts val="0"/>
              </a:spcAft>
              <a:buNone/>
            </a:pPr>
            <a:endParaRPr/>
          </a:p>
          <a:p>
            <a:pPr marL="0" lvl="0" indent="0" algn="l" rtl="0">
              <a:spcBef>
                <a:spcPts val="0"/>
              </a:spcBef>
              <a:spcAft>
                <a:spcPts val="0"/>
              </a:spcAft>
              <a:buNone/>
            </a:pPr>
            <a:r>
              <a:rPr lang="en"/>
              <a:t>The objective of this lesson is to help students find the right major, and the right college or program for them.</a:t>
            </a:r>
            <a:endParaRPr/>
          </a:p>
          <a:p>
            <a:pPr marL="0" lvl="0" indent="0" algn="l" rtl="0">
              <a:spcBef>
                <a:spcPts val="0"/>
              </a:spcBef>
              <a:spcAft>
                <a:spcPts val="0"/>
              </a:spcAft>
              <a:buNone/>
            </a:pPr>
            <a:endParaRPr/>
          </a:p>
        </p:txBody>
      </p:sp>
      <p:sp>
        <p:nvSpPr>
          <p:cNvPr id="97" name="Google Shape;97;g2b420baa776_1_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b420baa776_1_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g2b420baa776_1_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This lesson is brought to you by Lifesmarts, a program of the National Consumers League.</a:t>
            </a:r>
            <a:endParaRPr/>
          </a:p>
        </p:txBody>
      </p:sp>
      <p:sp>
        <p:nvSpPr>
          <p:cNvPr id="104" name="Google Shape;104;g2b420baa776_1_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b420baa776_1_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g2b420baa776_1_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Get to know you:</a:t>
            </a:r>
            <a:r>
              <a:rPr lang="en" b="0" i="0">
                <a:solidFill>
                  <a:srgbClr val="374151"/>
                </a:solidFill>
                <a:latin typeface="Arial"/>
                <a:ea typeface="Arial"/>
                <a:cs typeface="Arial"/>
                <a:sym typeface="Arial"/>
              </a:rPr>
              <a:t> Choosing a college major is a significant decision, and it begins with getting to know yourself. What are your interests, skills and passions? Understanding yourself is the foundation for making informed choices about your education and future career. (This is the focus of today’s activity.)</a:t>
            </a:r>
            <a:endParaRPr/>
          </a:p>
          <a:p>
            <a:pPr marL="0" lvl="0" indent="0" algn="l" rtl="0">
              <a:spcBef>
                <a:spcPts val="0"/>
              </a:spcBef>
              <a:spcAft>
                <a:spcPts val="0"/>
              </a:spcAft>
              <a:buClr>
                <a:schemeClr val="dk1"/>
              </a:buClr>
              <a:buSzPts val="1200"/>
              <a:buFont typeface="Arial"/>
              <a:buNone/>
            </a:pPr>
            <a:endParaRPr b="0" i="0">
              <a:solidFill>
                <a:srgbClr val="374151"/>
              </a:solidFill>
              <a:latin typeface="Arial"/>
              <a:ea typeface="Arial"/>
              <a:cs typeface="Arial"/>
              <a:sym typeface="Arial"/>
            </a:endParaRPr>
          </a:p>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Get to know the college/university… What do they have to offer?:</a:t>
            </a:r>
            <a:r>
              <a:rPr lang="en" b="0" i="0">
                <a:solidFill>
                  <a:srgbClr val="374151"/>
                </a:solidFill>
                <a:latin typeface="Arial"/>
                <a:ea typeface="Arial"/>
                <a:cs typeface="Arial"/>
                <a:sym typeface="Arial"/>
              </a:rPr>
              <a:t> As important as knowing yourself is, it’s equally crucial to explore what colleges and universities have to offer. Each institution has its own strengths, culture, and academic programs. To make an informed choice, you’re going to need to do some research to see if a college’s programs align with your goals and values. It’s all about finding the right fit for your personal and academic growth. (This is the focus of tomorrow’s presentation.)</a:t>
            </a:r>
            <a:endParaRPr/>
          </a:p>
          <a:p>
            <a:pPr marL="171450" lvl="0" indent="-95250" algn="l" rtl="0">
              <a:spcBef>
                <a:spcPts val="0"/>
              </a:spcBef>
              <a:spcAft>
                <a:spcPts val="0"/>
              </a:spcAft>
              <a:buClr>
                <a:schemeClr val="dk1"/>
              </a:buClr>
              <a:buSzPts val="1200"/>
              <a:buFont typeface="Arial"/>
              <a:buNone/>
            </a:pPr>
            <a:endParaRPr/>
          </a:p>
        </p:txBody>
      </p:sp>
      <p:sp>
        <p:nvSpPr>
          <p:cNvPr id="113" name="Google Shape;113;g2b420baa776_1_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b420baa776_1_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g2b420baa776_1_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Personalizing Your Path:</a:t>
            </a:r>
            <a:r>
              <a:rPr lang="en" b="0" i="0">
                <a:solidFill>
                  <a:srgbClr val="374151"/>
                </a:solidFill>
                <a:latin typeface="Arial"/>
                <a:ea typeface="Arial"/>
                <a:cs typeface="Arial"/>
                <a:sym typeface="Arial"/>
              </a:rPr>
              <a:t> Every individual has a unique path in education and career, and what's right for one person may not be the same for another. The key is to personalize your journey by understanding your own preferences, strengths, and values.</a:t>
            </a:r>
            <a:endParaRPr/>
          </a:p>
          <a:p>
            <a:pPr marL="0" lvl="0" indent="0" algn="l" rtl="0">
              <a:spcBef>
                <a:spcPts val="0"/>
              </a:spcBef>
              <a:spcAft>
                <a:spcPts val="0"/>
              </a:spcAft>
              <a:buClr>
                <a:schemeClr val="dk1"/>
              </a:buClr>
              <a:buSzPts val="1200"/>
              <a:buFont typeface="Arial"/>
              <a:buNone/>
            </a:pPr>
            <a:endParaRPr b="0" i="0">
              <a:solidFill>
                <a:srgbClr val="374151"/>
              </a:solidFill>
              <a:latin typeface="Arial"/>
              <a:ea typeface="Arial"/>
              <a:cs typeface="Arial"/>
              <a:sym typeface="Arial"/>
            </a:endParaRPr>
          </a:p>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Finding Your Definition of “Right”:</a:t>
            </a:r>
            <a:r>
              <a:rPr lang="en" b="0" i="0">
                <a:solidFill>
                  <a:srgbClr val="374151"/>
                </a:solidFill>
                <a:latin typeface="Arial"/>
                <a:ea typeface="Arial"/>
                <a:cs typeface="Arial"/>
                <a:sym typeface="Arial"/>
              </a:rPr>
              <a:t> Self-reflection is essential in defining what the “right” place, the “right” opportunity, the “right” challenge is for you. To find your “right” place in life we encourage you to explore your interests, passions, and goals to discover the path that aligns with your personal definition of success.</a:t>
            </a:r>
            <a:endParaRPr/>
          </a:p>
          <a:p>
            <a:pPr marL="0" lvl="0" indent="0" algn="l" rtl="0">
              <a:spcBef>
                <a:spcPts val="0"/>
              </a:spcBef>
              <a:spcAft>
                <a:spcPts val="0"/>
              </a:spcAft>
              <a:buNone/>
            </a:pPr>
            <a:endParaRPr/>
          </a:p>
        </p:txBody>
      </p:sp>
      <p:sp>
        <p:nvSpPr>
          <p:cNvPr id="124" name="Google Shape;124;g2b420baa776_1_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b420baa776_1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g2b420baa776_1_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The role of values in decision-making:</a:t>
            </a:r>
            <a:r>
              <a:rPr lang="en" b="0" i="0">
                <a:solidFill>
                  <a:srgbClr val="374151"/>
                </a:solidFill>
                <a:latin typeface="Arial"/>
                <a:ea typeface="Arial"/>
                <a:cs typeface="Arial"/>
                <a:sym typeface="Arial"/>
              </a:rPr>
              <a:t> Understanding your values is like having a compass for decision-making. Your values are the guiding principles that shape your preferences, priorities and beliefs. When you align your choices with your values, you’re more likely to feel fulfilled and confident in your decisions. For example, if you highly value creativity and innovation, a major in graphic design might be a better fit for you than a more traditional major, like accounting. It’s about finding harmony between what matters most to you and your educational and career choices.</a:t>
            </a:r>
            <a:endParaRPr/>
          </a:p>
          <a:p>
            <a:pPr marL="0" lvl="0" indent="0" algn="l" rtl="0">
              <a:spcBef>
                <a:spcPts val="0"/>
              </a:spcBef>
              <a:spcAft>
                <a:spcPts val="0"/>
              </a:spcAft>
              <a:buClr>
                <a:schemeClr val="dk1"/>
              </a:buClr>
              <a:buSzPts val="1200"/>
              <a:buFont typeface="Arial"/>
              <a:buNone/>
            </a:pPr>
            <a:endParaRPr b="0" i="0">
              <a:solidFill>
                <a:srgbClr val="374151"/>
              </a:solidFill>
              <a:latin typeface="Arial"/>
              <a:ea typeface="Arial"/>
              <a:cs typeface="Arial"/>
              <a:sym typeface="Arial"/>
            </a:endParaRPr>
          </a:p>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Evaluating your long-term goals: </a:t>
            </a:r>
            <a:r>
              <a:rPr lang="en" b="0" i="0">
                <a:solidFill>
                  <a:srgbClr val="374151"/>
                </a:solidFill>
                <a:latin typeface="Arial"/>
                <a:ea typeface="Arial"/>
                <a:cs typeface="Arial"/>
                <a:sym typeface="Arial"/>
              </a:rPr>
              <a:t>Understand how your values align with your future aspirations. Consider the kind of career and life you want to lead, and how your values will play a role in achieving those goals. Choosing a path that aligns with your goals and long-term vision increases your likelihood of staying committed and motivated. When your decisions resonate with your aspirations, it minimizes personal friction and reinforces your confidence in the choices you make.</a:t>
            </a:r>
            <a:endParaRPr/>
          </a:p>
          <a:p>
            <a:pPr marL="0" lvl="0" indent="0" algn="l" rtl="0">
              <a:spcBef>
                <a:spcPts val="0"/>
              </a:spcBef>
              <a:spcAft>
                <a:spcPts val="0"/>
              </a:spcAft>
              <a:buClr>
                <a:schemeClr val="dk1"/>
              </a:buClr>
              <a:buSzPts val="1200"/>
              <a:buFont typeface="Arial"/>
              <a:buNone/>
            </a:pPr>
            <a:endParaRPr b="0" i="0">
              <a:solidFill>
                <a:srgbClr val="374151"/>
              </a:solidFill>
              <a:latin typeface="Arial"/>
              <a:ea typeface="Arial"/>
              <a:cs typeface="Arial"/>
              <a:sym typeface="Arial"/>
            </a:endParaRPr>
          </a:p>
          <a:p>
            <a:pPr marL="0" lvl="0" indent="0" algn="l" rtl="0">
              <a:spcBef>
                <a:spcPts val="0"/>
              </a:spcBef>
              <a:spcAft>
                <a:spcPts val="0"/>
              </a:spcAft>
              <a:buNone/>
            </a:pPr>
            <a:endParaRPr/>
          </a:p>
        </p:txBody>
      </p:sp>
      <p:sp>
        <p:nvSpPr>
          <p:cNvPr id="135" name="Google Shape;135;g2b420baa776_1_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b420baa776_1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g2b420baa776_1_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The impact of a clear vision:</a:t>
            </a:r>
            <a:r>
              <a:rPr lang="en" b="0" i="0">
                <a:solidFill>
                  <a:srgbClr val="374151"/>
                </a:solidFill>
                <a:latin typeface="Arial"/>
                <a:ea typeface="Arial"/>
                <a:cs typeface="Arial"/>
                <a:sym typeface="Arial"/>
              </a:rPr>
              <a:t> Having a clear vision for your future is like having a roadmap that guides your decisions and actions. It helps you set meaningful goals, stay motivated, and make choices that align with your aspirations. Your choice of a college major is a pivotal part of this vision, as it can lead you down specific career paths and shape your professional identity.</a:t>
            </a:r>
            <a:endParaRPr/>
          </a:p>
          <a:p>
            <a:pPr marL="0" lvl="0" indent="0" algn="l" rtl="0">
              <a:spcBef>
                <a:spcPts val="0"/>
              </a:spcBef>
              <a:spcAft>
                <a:spcPts val="0"/>
              </a:spcAft>
              <a:buClr>
                <a:schemeClr val="dk1"/>
              </a:buClr>
              <a:buSzPts val="1200"/>
              <a:buFont typeface="Arial"/>
              <a:buNone/>
            </a:pPr>
            <a:endParaRPr b="0" i="0">
              <a:solidFill>
                <a:srgbClr val="374151"/>
              </a:solidFill>
              <a:latin typeface="Arial"/>
              <a:ea typeface="Arial"/>
              <a:cs typeface="Arial"/>
              <a:sym typeface="Arial"/>
            </a:endParaRPr>
          </a:p>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Mapping your career journey: </a:t>
            </a:r>
            <a:r>
              <a:rPr lang="en" b="0" i="0">
                <a:solidFill>
                  <a:srgbClr val="374151"/>
                </a:solidFill>
                <a:latin typeface="Arial"/>
                <a:ea typeface="Arial"/>
                <a:cs typeface="Arial"/>
                <a:sym typeface="Arial"/>
              </a:rPr>
              <a:t>Your major isn’t just a choice; it’s a strategic decision that influences your career path. We’ll discuss how selecting the right major can open doors to specific professions and opportunities, helping you create that roadmap for your future.</a:t>
            </a:r>
            <a:endParaRPr/>
          </a:p>
          <a:p>
            <a:pPr marL="0" lvl="0" indent="0" algn="l" rtl="0">
              <a:spcBef>
                <a:spcPts val="0"/>
              </a:spcBef>
              <a:spcAft>
                <a:spcPts val="0"/>
              </a:spcAft>
              <a:buNone/>
            </a:pPr>
            <a:endParaRPr/>
          </a:p>
        </p:txBody>
      </p:sp>
      <p:sp>
        <p:nvSpPr>
          <p:cNvPr id="145" name="Google Shape;145;g2b420baa776_1_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b420baa776_1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g2b420baa776_1_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Bridging the gap between passion and purpose:</a:t>
            </a:r>
            <a:r>
              <a:rPr lang="en" b="0" i="0">
                <a:solidFill>
                  <a:srgbClr val="374151"/>
                </a:solidFill>
                <a:latin typeface="Arial"/>
                <a:ea typeface="Arial"/>
                <a:cs typeface="Arial"/>
                <a:sym typeface="Arial"/>
              </a:rPr>
              <a:t> Finding a major that bridges the gap between what you love and what offers a purposeful, fulfilling career is a key step in your journey to selecting the right path. We’ll delve into how to connect your interests and passions with meaningful career choices.</a:t>
            </a:r>
            <a:endParaRPr/>
          </a:p>
          <a:p>
            <a:pPr marL="0" lvl="0" indent="0" algn="l" rtl="0">
              <a:spcBef>
                <a:spcPts val="0"/>
              </a:spcBef>
              <a:spcAft>
                <a:spcPts val="0"/>
              </a:spcAft>
              <a:buClr>
                <a:schemeClr val="dk1"/>
              </a:buClr>
              <a:buSzPts val="1200"/>
              <a:buFont typeface="Arial"/>
              <a:buNone/>
            </a:pPr>
            <a:endParaRPr b="0" i="0">
              <a:solidFill>
                <a:srgbClr val="374151"/>
              </a:solidFill>
              <a:latin typeface="Arial"/>
              <a:ea typeface="Arial"/>
              <a:cs typeface="Arial"/>
              <a:sym typeface="Arial"/>
            </a:endParaRPr>
          </a:p>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Distinguishing between hobbies and career possibilities: </a:t>
            </a:r>
            <a:r>
              <a:rPr lang="en" b="0" i="0">
                <a:solidFill>
                  <a:srgbClr val="374151"/>
                </a:solidFill>
                <a:latin typeface="Arial"/>
                <a:ea typeface="Arial"/>
                <a:cs typeface="Arial"/>
                <a:sym typeface="Arial"/>
              </a:rPr>
              <a:t>While it’s important to pursue your passions and interests, it’s equally vital to recognize the difference between “hobbies” and fields that offer viable career opportunities. For example you may love to create pottery. And while some colleges offer Art majors with a concentration in Pottery, it might not be the smartest career move. </a:t>
            </a:r>
            <a:endParaRPr/>
          </a:p>
          <a:p>
            <a:pPr marL="0" lvl="0" indent="0" algn="l" rtl="0">
              <a:spcBef>
                <a:spcPts val="0"/>
              </a:spcBef>
              <a:spcAft>
                <a:spcPts val="0"/>
              </a:spcAft>
              <a:buClr>
                <a:schemeClr val="dk1"/>
              </a:buClr>
              <a:buSzPts val="1200"/>
              <a:buFont typeface="Arial"/>
              <a:buNone/>
            </a:pPr>
            <a:endParaRPr b="0" i="0">
              <a:solidFill>
                <a:srgbClr val="37415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b="1" i="0">
              <a:solidFill>
                <a:srgbClr val="374151"/>
              </a:solidFill>
              <a:latin typeface="Arial"/>
              <a:ea typeface="Arial"/>
              <a:cs typeface="Arial"/>
              <a:sym typeface="Arial"/>
            </a:endParaRPr>
          </a:p>
          <a:p>
            <a:pPr marL="0" lvl="0" indent="0" algn="l" rtl="0">
              <a:spcBef>
                <a:spcPts val="0"/>
              </a:spcBef>
              <a:spcAft>
                <a:spcPts val="0"/>
              </a:spcAft>
              <a:buNone/>
            </a:pPr>
            <a:endParaRPr/>
          </a:p>
        </p:txBody>
      </p:sp>
      <p:sp>
        <p:nvSpPr>
          <p:cNvPr id="156" name="Google Shape;156;g2b420baa776_1_9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b420baa776_1_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g2b420baa776_1_1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Factors to consider when choosing a college:</a:t>
            </a:r>
            <a:r>
              <a:rPr lang="en" b="0" i="0">
                <a:solidFill>
                  <a:srgbClr val="374151"/>
                </a:solidFill>
                <a:latin typeface="Arial"/>
                <a:ea typeface="Arial"/>
                <a:cs typeface="Arial"/>
                <a:sym typeface="Arial"/>
              </a:rPr>
              <a:t> We will spend the majority of Day 2 talking about how to find the right college, and what questions you need to ask in the process. But it’s worth mentioning here some of the things you need to consider such as: location, size, academic programs offered, and campus culture. These factors, and many more, play a crucial role in finding the right “fit” for each student’s individual needs and preferences. </a:t>
            </a:r>
            <a:endParaRPr/>
          </a:p>
          <a:p>
            <a:pPr marL="0" lvl="0" indent="0" algn="l" rtl="0">
              <a:spcBef>
                <a:spcPts val="0"/>
              </a:spcBef>
              <a:spcAft>
                <a:spcPts val="0"/>
              </a:spcAft>
              <a:buClr>
                <a:schemeClr val="dk1"/>
              </a:buClr>
              <a:buSzPts val="1200"/>
              <a:buFont typeface="Arial"/>
              <a:buNone/>
            </a:pPr>
            <a:endParaRPr b="0" i="0">
              <a:solidFill>
                <a:srgbClr val="374151"/>
              </a:solidFill>
              <a:latin typeface="Arial"/>
              <a:ea typeface="Arial"/>
              <a:cs typeface="Arial"/>
              <a:sym typeface="Arial"/>
            </a:endParaRPr>
          </a:p>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Balancing Wants and Needs: </a:t>
            </a:r>
            <a:r>
              <a:rPr lang="en" b="0" i="0">
                <a:solidFill>
                  <a:srgbClr val="374151"/>
                </a:solidFill>
                <a:latin typeface="Arial"/>
                <a:ea typeface="Arial"/>
                <a:cs typeface="Arial"/>
                <a:sym typeface="Arial"/>
              </a:rPr>
              <a:t>While it's natural to have dream schools and aspirational choices, it's equally important to consider your needs and those of your family. College is a significant financial investment, and finding the right overall fit often involves balancing your desires with practical considerations like cost, scholarships, and academic readiness. Remember that choosing a college that “meets your needs” and sets you on a path to success is a smart and responsible decision, even if it's not the college you initially dreamed of.</a:t>
            </a:r>
            <a:endParaRPr/>
          </a:p>
          <a:p>
            <a:pPr marL="0" lvl="0" indent="0" algn="l" rtl="0">
              <a:spcBef>
                <a:spcPts val="0"/>
              </a:spcBef>
              <a:spcAft>
                <a:spcPts val="0"/>
              </a:spcAft>
              <a:buNone/>
            </a:pPr>
            <a:endParaRPr/>
          </a:p>
        </p:txBody>
      </p:sp>
      <p:sp>
        <p:nvSpPr>
          <p:cNvPr id="165" name="Google Shape;165;g2b420baa776_1_10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b420baa776_1_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g2b420baa776_1_1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Balancing financial goals with personal fulfillment:</a:t>
            </a:r>
            <a:r>
              <a:rPr lang="en" b="0" i="0">
                <a:solidFill>
                  <a:srgbClr val="374151"/>
                </a:solidFill>
                <a:latin typeface="Arial"/>
                <a:ea typeface="Arial"/>
                <a:cs typeface="Arial"/>
                <a:sym typeface="Arial"/>
              </a:rPr>
              <a:t> Finding the right balance between financial stability and personal fulfillment is a crucial consideration when making career choices. While it's essential to meet your financial needs and secure your future, it's equally important to pursue a career that aligns with your passions and values. Striking this balance ensures that you not only enjoy your work but also find purpose and satisfaction in your chosen path.</a:t>
            </a:r>
            <a:endParaRPr/>
          </a:p>
          <a:p>
            <a:pPr marL="0" lvl="0" indent="0" algn="l" rtl="0">
              <a:spcBef>
                <a:spcPts val="0"/>
              </a:spcBef>
              <a:spcAft>
                <a:spcPts val="0"/>
              </a:spcAft>
              <a:buClr>
                <a:schemeClr val="dk1"/>
              </a:buClr>
              <a:buSzPts val="1200"/>
              <a:buFont typeface="Arial"/>
              <a:buNone/>
            </a:pPr>
            <a:endParaRPr b="0" i="0">
              <a:solidFill>
                <a:srgbClr val="374151"/>
              </a:solidFill>
              <a:latin typeface="Arial"/>
              <a:ea typeface="Arial"/>
              <a:cs typeface="Arial"/>
              <a:sym typeface="Arial"/>
            </a:endParaRPr>
          </a:p>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Weighing short-term stability against long-term personal growth: </a:t>
            </a:r>
            <a:r>
              <a:rPr lang="en" b="0" i="0">
                <a:solidFill>
                  <a:srgbClr val="374151"/>
                </a:solidFill>
                <a:latin typeface="Arial"/>
                <a:ea typeface="Arial"/>
                <a:cs typeface="Arial"/>
                <a:sym typeface="Arial"/>
              </a:rPr>
              <a:t>It's not uncommon to face the choice between a high-paying job with limited prospects for advancement and a lower-paying position that offers substantial room for growth. While the allure of immediate financial stability is tempting, it's essential to think long-term. Consider the potential for upward mobility and the doors that may open if you invest in your career early on. Remember that making informed decisions now can lead to more significant opportunities and fulfillment in the future, rather than getting stuck in a dead-end job with limited potential for advancement.</a:t>
            </a:r>
            <a:endParaRPr/>
          </a:p>
        </p:txBody>
      </p:sp>
      <p:sp>
        <p:nvSpPr>
          <p:cNvPr id="176" name="Google Shape;176;g2b420baa776_1_1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2b420baa776_1_1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g2b420baa776_1_1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How majors shape academic journeys:</a:t>
            </a:r>
            <a:r>
              <a:rPr lang="en" b="0" i="0">
                <a:solidFill>
                  <a:srgbClr val="374151"/>
                </a:solidFill>
                <a:latin typeface="Arial"/>
                <a:ea typeface="Arial"/>
                <a:cs typeface="Arial"/>
                <a:sym typeface="Arial"/>
              </a:rPr>
              <a:t> Majors serve as the backbone of your academic journey, guiding the courses you take and the knowledge you acquire. They provide you with in-depth expertise in a specific field and help you develop critical thinking and problem-solving skills. Your major influences the types of professors you interact with, the projects you work on, and the career-related experiences you gain. It's like setting the foundation for your future, as your major will likely play a significant role in shaping your career path.</a:t>
            </a:r>
            <a:endParaRPr/>
          </a:p>
          <a:p>
            <a:pPr marL="0" lvl="0" indent="0" algn="l" rtl="0">
              <a:spcBef>
                <a:spcPts val="0"/>
              </a:spcBef>
              <a:spcAft>
                <a:spcPts val="0"/>
              </a:spcAft>
              <a:buClr>
                <a:schemeClr val="dk1"/>
              </a:buClr>
              <a:buSzPts val="1200"/>
              <a:buFont typeface="Arial"/>
              <a:buNone/>
            </a:pPr>
            <a:endParaRPr b="0" i="0">
              <a:solidFill>
                <a:srgbClr val="374151"/>
              </a:solidFill>
              <a:latin typeface="Arial"/>
              <a:ea typeface="Arial"/>
              <a:cs typeface="Arial"/>
              <a:sym typeface="Arial"/>
            </a:endParaRPr>
          </a:p>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The connection between majors and future career opportunities: </a:t>
            </a:r>
            <a:r>
              <a:rPr lang="en" b="0" i="0">
                <a:solidFill>
                  <a:srgbClr val="374151"/>
                </a:solidFill>
                <a:latin typeface="Arial"/>
                <a:ea typeface="Arial"/>
                <a:cs typeface="Arial"/>
                <a:sym typeface="Arial"/>
              </a:rPr>
              <a:t>Your choice of major can significantly impact your future career options. It's like choosing the tools you'll need for your career toolbox. Some majors are directly linked to specific professions, like engineering leading to engineering careers. Others, like liberal arts, provide a broader skill set that can be applied to various fields. Remember, while your major can open doors to certain careers, it doesn't lock you into a single path. Many professionals change careers and fields multiple times during their working lives. Your major is just one part of your journey.</a:t>
            </a:r>
            <a:endParaRPr/>
          </a:p>
        </p:txBody>
      </p:sp>
      <p:sp>
        <p:nvSpPr>
          <p:cNvPr id="187" name="Google Shape;187;g2b420baa776_1_1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b420baa776_1_1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g2b420baa776_1_1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Tying together self-awareness, priorities, majors and careers:</a:t>
            </a:r>
            <a:r>
              <a:rPr lang="en" b="0" i="0">
                <a:solidFill>
                  <a:srgbClr val="374151"/>
                </a:solidFill>
                <a:latin typeface="Arial"/>
                <a:ea typeface="Arial"/>
                <a:cs typeface="Arial"/>
                <a:sym typeface="Arial"/>
              </a:rPr>
              <a:t> This lesson will help you “connect the dots” and unravel the intricate web connecting your self-awareness, your priorities in life, the majors you choose, and the careers you can pursue. By the end of this presentation, you'll see how these elements seamlessly fit together, helping you make the right choices for your future.</a:t>
            </a:r>
            <a:endParaRPr/>
          </a:p>
          <a:p>
            <a:pPr marL="0" lvl="0" indent="0" algn="l" rtl="0">
              <a:spcBef>
                <a:spcPts val="0"/>
              </a:spcBef>
              <a:spcAft>
                <a:spcPts val="0"/>
              </a:spcAft>
              <a:buClr>
                <a:schemeClr val="dk1"/>
              </a:buClr>
              <a:buSzPts val="1200"/>
              <a:buFont typeface="Arial"/>
              <a:buNone/>
            </a:pPr>
            <a:endParaRPr b="0" i="0">
              <a:solidFill>
                <a:srgbClr val="374151"/>
              </a:solidFill>
              <a:latin typeface="Arial"/>
              <a:ea typeface="Arial"/>
              <a:cs typeface="Arial"/>
              <a:sym typeface="Arial"/>
            </a:endParaRPr>
          </a:p>
          <a:p>
            <a:pPr marL="0" lvl="0" indent="-76200" algn="l" rtl="0">
              <a:spcBef>
                <a:spcPts val="0"/>
              </a:spcBef>
              <a:spcAft>
                <a:spcPts val="0"/>
              </a:spcAft>
              <a:buClr>
                <a:srgbClr val="374151"/>
              </a:buClr>
              <a:buSzPts val="1200"/>
              <a:buFont typeface="Arial"/>
              <a:buChar char="•"/>
            </a:pPr>
            <a:r>
              <a:rPr lang="en" b="1" i="0">
                <a:solidFill>
                  <a:srgbClr val="374151"/>
                </a:solidFill>
                <a:latin typeface="Arial"/>
                <a:ea typeface="Arial"/>
                <a:cs typeface="Arial"/>
                <a:sym typeface="Arial"/>
              </a:rPr>
              <a:t> Exciting discoveries ahead!: </a:t>
            </a:r>
            <a:r>
              <a:rPr lang="en" b="0" i="0">
                <a:solidFill>
                  <a:srgbClr val="374151"/>
                </a:solidFill>
                <a:latin typeface="Arial"/>
                <a:ea typeface="Arial"/>
                <a:cs typeface="Arial"/>
                <a:sym typeface="Arial"/>
              </a:rPr>
              <a:t>Get ready for an exciting journey of self-discovery and exploration. We hope you’ll learn things about yourself that you never knew. This isn't just another lecture; it's an interactive experience where you'll gain insights to help you make informed decisions about your future. </a:t>
            </a:r>
            <a:endParaRPr/>
          </a:p>
          <a:p>
            <a:pPr marL="0" lvl="0" indent="0" algn="l" rtl="0">
              <a:spcBef>
                <a:spcPts val="0"/>
              </a:spcBef>
              <a:spcAft>
                <a:spcPts val="0"/>
              </a:spcAft>
              <a:buClr>
                <a:schemeClr val="dk1"/>
              </a:buClr>
              <a:buSzPts val="1200"/>
              <a:buFont typeface="Arial"/>
              <a:buNone/>
            </a:pPr>
            <a:endParaRPr b="0" i="0">
              <a:solidFill>
                <a:srgbClr val="374151"/>
              </a:solidFill>
              <a:latin typeface="Arial"/>
              <a:ea typeface="Arial"/>
              <a:cs typeface="Arial"/>
              <a:sym typeface="Arial"/>
            </a:endParaRPr>
          </a:p>
          <a:p>
            <a:pPr marL="0" lvl="0" indent="-76200" algn="l" rtl="0">
              <a:spcBef>
                <a:spcPts val="0"/>
              </a:spcBef>
              <a:spcAft>
                <a:spcPts val="0"/>
              </a:spcAft>
              <a:buClr>
                <a:srgbClr val="374151"/>
              </a:buClr>
              <a:buSzPts val="1200"/>
              <a:buFont typeface="Arial"/>
              <a:buChar char="•"/>
            </a:pPr>
            <a:r>
              <a:rPr lang="en" b="0" i="0">
                <a:solidFill>
                  <a:srgbClr val="374151"/>
                </a:solidFill>
                <a:latin typeface="Arial"/>
                <a:ea typeface="Arial"/>
                <a:cs typeface="Arial"/>
                <a:sym typeface="Arial"/>
              </a:rPr>
              <a:t> We would like to thank </a:t>
            </a:r>
            <a:r>
              <a:rPr lang="en" b="1" i="0">
                <a:solidFill>
                  <a:srgbClr val="374151"/>
                </a:solidFill>
                <a:latin typeface="Arial"/>
                <a:ea typeface="Arial"/>
                <a:cs typeface="Arial"/>
                <a:sym typeface="Arial"/>
              </a:rPr>
              <a:t>Discover</a:t>
            </a:r>
            <a:r>
              <a:rPr lang="en" sz="1200" b="1" i="0">
                <a:solidFill>
                  <a:srgbClr val="374151"/>
                </a:solidFill>
                <a:latin typeface="Arial"/>
                <a:ea typeface="Arial"/>
                <a:cs typeface="Arial"/>
                <a:sym typeface="Arial"/>
              </a:rPr>
              <a:t>®</a:t>
            </a:r>
            <a:r>
              <a:rPr lang="en" b="1" i="0">
                <a:solidFill>
                  <a:srgbClr val="374151"/>
                </a:solidFill>
                <a:latin typeface="Arial"/>
                <a:ea typeface="Arial"/>
                <a:cs typeface="Arial"/>
                <a:sym typeface="Arial"/>
              </a:rPr>
              <a:t> </a:t>
            </a:r>
            <a:r>
              <a:rPr lang="en" b="0" i="0">
                <a:solidFill>
                  <a:srgbClr val="374151"/>
                </a:solidFill>
                <a:latin typeface="Arial"/>
                <a:ea typeface="Arial"/>
                <a:cs typeface="Arial"/>
                <a:sym typeface="Arial"/>
              </a:rPr>
              <a:t>for the financial support to develop this lesson. Discover is a registered trademark of Discover Financial Services.</a:t>
            </a:r>
            <a:endParaRPr b="0"/>
          </a:p>
        </p:txBody>
      </p:sp>
      <p:sp>
        <p:nvSpPr>
          <p:cNvPr id="198" name="Google Shape;198;g2b420baa776_1_1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b420baa776_1_1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g2b420baa776_1_1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b="1"/>
              <a:t>Let’s get started!</a:t>
            </a:r>
            <a:endParaRPr/>
          </a:p>
          <a:p>
            <a:pPr marL="0" lvl="0" indent="0" algn="l" rtl="0">
              <a:spcBef>
                <a:spcPts val="0"/>
              </a:spcBef>
              <a:spcAft>
                <a:spcPts val="0"/>
              </a:spcAft>
              <a:buNone/>
            </a:pPr>
            <a:endParaRPr b="0" i="1"/>
          </a:p>
          <a:p>
            <a:pPr marL="171450" lvl="0" indent="-171450" algn="l" rtl="0">
              <a:spcBef>
                <a:spcPts val="0"/>
              </a:spcBef>
              <a:spcAft>
                <a:spcPts val="0"/>
              </a:spcAft>
              <a:buClr>
                <a:schemeClr val="dk1"/>
              </a:buClr>
              <a:buSzPts val="1200"/>
              <a:buFont typeface="Arial"/>
              <a:buChar char="•"/>
            </a:pPr>
            <a:r>
              <a:rPr lang="en" b="0" i="1"/>
              <a:t>Discover® is a registered trademark of Discover Financial Services</a:t>
            </a:r>
            <a:endParaRPr/>
          </a:p>
        </p:txBody>
      </p:sp>
      <p:sp>
        <p:nvSpPr>
          <p:cNvPr id="211" name="Google Shape;211;g2b420baa776_1_1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6_Custom Layout">
  <p:cSld name="26_Custom Layout">
    <p:spTree>
      <p:nvGrpSpPr>
        <p:cNvPr id="1" name="Shape 51"/>
        <p:cNvGrpSpPr/>
        <p:nvPr/>
      </p:nvGrpSpPr>
      <p:grpSpPr>
        <a:xfrm>
          <a:off x="0" y="0"/>
          <a:ext cx="0" cy="0"/>
          <a:chOff x="0" y="0"/>
          <a:chExt cx="0" cy="0"/>
        </a:xfrm>
      </p:grpSpPr>
      <p:sp>
        <p:nvSpPr>
          <p:cNvPr id="52" name="Google Shape;52;p14"/>
          <p:cNvSpPr>
            <a:spLocks noGrp="1"/>
          </p:cNvSpPr>
          <p:nvPr>
            <p:ph type="pic" idx="2"/>
          </p:nvPr>
        </p:nvSpPr>
        <p:spPr>
          <a:xfrm>
            <a:off x="0" y="0"/>
            <a:ext cx="9144000" cy="5143500"/>
          </a:xfrm>
          <a:prstGeom prst="rect">
            <a:avLst/>
          </a:prstGeom>
          <a:solidFill>
            <a:schemeClr val="lt1"/>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8_Custom Layout">
  <p:cSld name="18_Custom Layout">
    <p:spTree>
      <p:nvGrpSpPr>
        <p:cNvPr id="1" name="Shape 53"/>
        <p:cNvGrpSpPr/>
        <p:nvPr/>
      </p:nvGrpSpPr>
      <p:grpSpPr>
        <a:xfrm>
          <a:off x="0" y="0"/>
          <a:ext cx="0" cy="0"/>
          <a:chOff x="0" y="0"/>
          <a:chExt cx="0" cy="0"/>
        </a:xfrm>
      </p:grpSpPr>
      <p:sp>
        <p:nvSpPr>
          <p:cNvPr id="54" name="Google Shape;54;p15"/>
          <p:cNvSpPr>
            <a:spLocks noGrp="1"/>
          </p:cNvSpPr>
          <p:nvPr>
            <p:ph type="pic" idx="2"/>
          </p:nvPr>
        </p:nvSpPr>
        <p:spPr>
          <a:xfrm>
            <a:off x="5022056" y="875109"/>
            <a:ext cx="3007519" cy="3393281"/>
          </a:xfrm>
          <a:prstGeom prst="rect">
            <a:avLst/>
          </a:prstGeom>
          <a:solidFill>
            <a:schemeClr val="lt1"/>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7_Custom Layout">
  <p:cSld name="17_Custom Layout">
    <p:spTree>
      <p:nvGrpSpPr>
        <p:cNvPr id="1" name="Shape 55"/>
        <p:cNvGrpSpPr/>
        <p:nvPr/>
      </p:nvGrpSpPr>
      <p:grpSpPr>
        <a:xfrm>
          <a:off x="0" y="0"/>
          <a:ext cx="0" cy="0"/>
          <a:chOff x="0" y="0"/>
          <a:chExt cx="0" cy="0"/>
        </a:xfrm>
      </p:grpSpPr>
      <p:sp>
        <p:nvSpPr>
          <p:cNvPr id="56" name="Google Shape;56;p16"/>
          <p:cNvSpPr>
            <a:spLocks noGrp="1"/>
          </p:cNvSpPr>
          <p:nvPr>
            <p:ph type="pic" idx="2"/>
          </p:nvPr>
        </p:nvSpPr>
        <p:spPr>
          <a:xfrm>
            <a:off x="1257300" y="371836"/>
            <a:ext cx="3381375" cy="4399829"/>
          </a:xfrm>
          <a:prstGeom prst="rect">
            <a:avLst/>
          </a:prstGeom>
          <a:solidFill>
            <a:schemeClr val="lt1"/>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9_Custom Layout">
  <p:cSld name="19_Custom Layout">
    <p:spTree>
      <p:nvGrpSpPr>
        <p:cNvPr id="1" name="Shape 57"/>
        <p:cNvGrpSpPr/>
        <p:nvPr/>
      </p:nvGrpSpPr>
      <p:grpSpPr>
        <a:xfrm>
          <a:off x="0" y="0"/>
          <a:ext cx="0" cy="0"/>
          <a:chOff x="0" y="0"/>
          <a:chExt cx="0" cy="0"/>
        </a:xfrm>
      </p:grpSpPr>
      <p:sp>
        <p:nvSpPr>
          <p:cNvPr id="58" name="Google Shape;58;p17"/>
          <p:cNvSpPr>
            <a:spLocks noGrp="1"/>
          </p:cNvSpPr>
          <p:nvPr>
            <p:ph type="pic" idx="2"/>
          </p:nvPr>
        </p:nvSpPr>
        <p:spPr>
          <a:xfrm>
            <a:off x="1535906" y="732234"/>
            <a:ext cx="3629025" cy="3679031"/>
          </a:xfrm>
          <a:prstGeom prst="rect">
            <a:avLst/>
          </a:prstGeom>
          <a:solidFill>
            <a:schemeClr val="lt1"/>
          </a:solid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0_Custom Layout">
  <p:cSld name="20_Custom Layout">
    <p:spTree>
      <p:nvGrpSpPr>
        <p:cNvPr id="1" name="Shape 59"/>
        <p:cNvGrpSpPr/>
        <p:nvPr/>
      </p:nvGrpSpPr>
      <p:grpSpPr>
        <a:xfrm>
          <a:off x="0" y="0"/>
          <a:ext cx="0" cy="0"/>
          <a:chOff x="0" y="0"/>
          <a:chExt cx="0" cy="0"/>
        </a:xfrm>
      </p:grpSpPr>
      <p:sp>
        <p:nvSpPr>
          <p:cNvPr id="60" name="Google Shape;60;p18"/>
          <p:cNvSpPr>
            <a:spLocks noGrp="1"/>
          </p:cNvSpPr>
          <p:nvPr>
            <p:ph type="pic" idx="2"/>
          </p:nvPr>
        </p:nvSpPr>
        <p:spPr>
          <a:xfrm>
            <a:off x="4755356" y="542330"/>
            <a:ext cx="2883694" cy="4058841"/>
          </a:xfrm>
          <a:prstGeom prst="rect">
            <a:avLst/>
          </a:prstGeom>
          <a:solidFill>
            <a:schemeClr val="lt1"/>
          </a:solid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1_Custom Layout">
  <p:cSld name="21_Custom Layout">
    <p:spTree>
      <p:nvGrpSpPr>
        <p:cNvPr id="1" name="Shape 61"/>
        <p:cNvGrpSpPr/>
        <p:nvPr/>
      </p:nvGrpSpPr>
      <p:grpSpPr>
        <a:xfrm>
          <a:off x="0" y="0"/>
          <a:ext cx="0" cy="0"/>
          <a:chOff x="0" y="0"/>
          <a:chExt cx="0" cy="0"/>
        </a:xfrm>
      </p:grpSpPr>
      <p:sp>
        <p:nvSpPr>
          <p:cNvPr id="62" name="Google Shape;62;p19"/>
          <p:cNvSpPr>
            <a:spLocks noGrp="1"/>
          </p:cNvSpPr>
          <p:nvPr>
            <p:ph type="pic" idx="2"/>
          </p:nvPr>
        </p:nvSpPr>
        <p:spPr>
          <a:xfrm>
            <a:off x="0" y="1034058"/>
            <a:ext cx="5136356" cy="3075384"/>
          </a:xfrm>
          <a:prstGeom prst="rect">
            <a:avLst/>
          </a:prstGeom>
          <a:solidFill>
            <a:schemeClr val="lt1"/>
          </a:solid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63"/>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2_Custom Layout">
  <p:cSld name="22_Custom Layout">
    <p:spTree>
      <p:nvGrpSpPr>
        <p:cNvPr id="1" name="Shape 64"/>
        <p:cNvGrpSpPr/>
        <p:nvPr/>
      </p:nvGrpSpPr>
      <p:grpSpPr>
        <a:xfrm>
          <a:off x="0" y="0"/>
          <a:ext cx="0" cy="0"/>
          <a:chOff x="0" y="0"/>
          <a:chExt cx="0" cy="0"/>
        </a:xfrm>
      </p:grpSpPr>
      <p:sp>
        <p:nvSpPr>
          <p:cNvPr id="65" name="Google Shape;65;p21"/>
          <p:cNvSpPr>
            <a:spLocks noGrp="1"/>
          </p:cNvSpPr>
          <p:nvPr>
            <p:ph type="pic" idx="2"/>
          </p:nvPr>
        </p:nvSpPr>
        <p:spPr>
          <a:xfrm>
            <a:off x="4572000" y="1034058"/>
            <a:ext cx="3943350" cy="3075384"/>
          </a:xfrm>
          <a:prstGeom prst="rect">
            <a:avLst/>
          </a:prstGeom>
          <a:solidFill>
            <a:schemeClr val="lt1"/>
          </a:solid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3_Custom Layout">
  <p:cSld name="23_Custom Layout">
    <p:spTree>
      <p:nvGrpSpPr>
        <p:cNvPr id="1" name="Shape 66"/>
        <p:cNvGrpSpPr/>
        <p:nvPr/>
      </p:nvGrpSpPr>
      <p:grpSpPr>
        <a:xfrm>
          <a:off x="0" y="0"/>
          <a:ext cx="0" cy="0"/>
          <a:chOff x="0" y="0"/>
          <a:chExt cx="0" cy="0"/>
        </a:xfrm>
      </p:grpSpPr>
      <p:sp>
        <p:nvSpPr>
          <p:cNvPr id="67" name="Google Shape;67;p22"/>
          <p:cNvSpPr>
            <a:spLocks noGrp="1"/>
          </p:cNvSpPr>
          <p:nvPr>
            <p:ph type="pic" idx="2"/>
          </p:nvPr>
        </p:nvSpPr>
        <p:spPr>
          <a:xfrm>
            <a:off x="842963" y="-1"/>
            <a:ext cx="3214688" cy="3764756"/>
          </a:xfrm>
          <a:prstGeom prst="rect">
            <a:avLst/>
          </a:prstGeom>
          <a:solidFill>
            <a:schemeClr val="lt1"/>
          </a:solidFill>
          <a:ln>
            <a:noFill/>
          </a:ln>
        </p:spPr>
      </p:sp>
      <p:sp>
        <p:nvSpPr>
          <p:cNvPr id="68" name="Google Shape;68;p22"/>
          <p:cNvSpPr>
            <a:spLocks noGrp="1"/>
          </p:cNvSpPr>
          <p:nvPr>
            <p:ph type="pic" idx="3"/>
          </p:nvPr>
        </p:nvSpPr>
        <p:spPr>
          <a:xfrm>
            <a:off x="7479506" y="3764755"/>
            <a:ext cx="1664494" cy="1378745"/>
          </a:xfrm>
          <a:prstGeom prst="rect">
            <a:avLst/>
          </a:prstGeom>
          <a:solidFill>
            <a:schemeClr val="lt1"/>
          </a:solid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4_Custom Layout">
  <p:cSld name="24_Custom Layout">
    <p:spTree>
      <p:nvGrpSpPr>
        <p:cNvPr id="1" name="Shape 69"/>
        <p:cNvGrpSpPr/>
        <p:nvPr/>
      </p:nvGrpSpPr>
      <p:grpSpPr>
        <a:xfrm>
          <a:off x="0" y="0"/>
          <a:ext cx="0" cy="0"/>
          <a:chOff x="0" y="0"/>
          <a:chExt cx="0" cy="0"/>
        </a:xfrm>
      </p:grpSpPr>
      <p:sp>
        <p:nvSpPr>
          <p:cNvPr id="70" name="Google Shape;70;p23"/>
          <p:cNvSpPr>
            <a:spLocks noGrp="1"/>
          </p:cNvSpPr>
          <p:nvPr>
            <p:ph type="pic" idx="2"/>
          </p:nvPr>
        </p:nvSpPr>
        <p:spPr>
          <a:xfrm>
            <a:off x="2364581" y="1053703"/>
            <a:ext cx="3500438" cy="3036095"/>
          </a:xfrm>
          <a:prstGeom prst="rect">
            <a:avLst/>
          </a:prstGeom>
          <a:solidFill>
            <a:schemeClr val="lt1"/>
          </a:solid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5_Custom Layout">
  <p:cSld name="25_Custom Layout">
    <p:spTree>
      <p:nvGrpSpPr>
        <p:cNvPr id="1" name="Shape 71"/>
        <p:cNvGrpSpPr/>
        <p:nvPr/>
      </p:nvGrpSpPr>
      <p:grpSpPr>
        <a:xfrm>
          <a:off x="0" y="0"/>
          <a:ext cx="0" cy="0"/>
          <a:chOff x="0" y="0"/>
          <a:chExt cx="0" cy="0"/>
        </a:xfrm>
      </p:grpSpPr>
      <p:sp>
        <p:nvSpPr>
          <p:cNvPr id="72" name="Google Shape;72;p24"/>
          <p:cNvSpPr>
            <a:spLocks noGrp="1"/>
          </p:cNvSpPr>
          <p:nvPr>
            <p:ph type="pic" idx="2"/>
          </p:nvPr>
        </p:nvSpPr>
        <p:spPr>
          <a:xfrm>
            <a:off x="5895975" y="0"/>
            <a:ext cx="3248025" cy="4096941"/>
          </a:xfrm>
          <a:prstGeom prst="rect">
            <a:avLst/>
          </a:prstGeom>
          <a:solidFill>
            <a:schemeClr val="lt1"/>
          </a:solid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9_Custom Layout">
  <p:cSld name="29_Custom Layout">
    <p:spTree>
      <p:nvGrpSpPr>
        <p:cNvPr id="1" name="Shape 73"/>
        <p:cNvGrpSpPr/>
        <p:nvPr/>
      </p:nvGrpSpPr>
      <p:grpSpPr>
        <a:xfrm>
          <a:off x="0" y="0"/>
          <a:ext cx="0" cy="0"/>
          <a:chOff x="0" y="0"/>
          <a:chExt cx="0" cy="0"/>
        </a:xfrm>
      </p:grpSpPr>
      <p:sp>
        <p:nvSpPr>
          <p:cNvPr id="74" name="Google Shape;74;p25"/>
          <p:cNvSpPr>
            <a:spLocks noGrp="1"/>
          </p:cNvSpPr>
          <p:nvPr>
            <p:ph type="pic" idx="2"/>
          </p:nvPr>
        </p:nvSpPr>
        <p:spPr>
          <a:xfrm>
            <a:off x="0" y="0"/>
            <a:ext cx="3467100" cy="4438650"/>
          </a:xfrm>
          <a:prstGeom prst="rect">
            <a:avLst/>
          </a:prstGeom>
          <a:solidFill>
            <a:schemeClr val="lt1"/>
          </a:solid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1_Custom Layout">
  <p:cSld name="31_Custom Layout">
    <p:spTree>
      <p:nvGrpSpPr>
        <p:cNvPr id="1" name="Shape 75"/>
        <p:cNvGrpSpPr/>
        <p:nvPr/>
      </p:nvGrpSpPr>
      <p:grpSpPr>
        <a:xfrm>
          <a:off x="0" y="0"/>
          <a:ext cx="0" cy="0"/>
          <a:chOff x="0" y="0"/>
          <a:chExt cx="0" cy="0"/>
        </a:xfrm>
      </p:grpSpPr>
      <p:sp>
        <p:nvSpPr>
          <p:cNvPr id="76" name="Google Shape;76;p26"/>
          <p:cNvSpPr>
            <a:spLocks noGrp="1"/>
          </p:cNvSpPr>
          <p:nvPr>
            <p:ph type="pic" idx="2"/>
          </p:nvPr>
        </p:nvSpPr>
        <p:spPr>
          <a:xfrm>
            <a:off x="6050756" y="0"/>
            <a:ext cx="3093244" cy="3207544"/>
          </a:xfrm>
          <a:prstGeom prst="rect">
            <a:avLst/>
          </a:prstGeom>
          <a:solidFill>
            <a:schemeClr val="lt1"/>
          </a:solidFill>
          <a:ln>
            <a:noFill/>
          </a:ln>
        </p:spPr>
      </p:sp>
      <p:sp>
        <p:nvSpPr>
          <p:cNvPr id="77" name="Google Shape;77;p26"/>
          <p:cNvSpPr>
            <a:spLocks noGrp="1"/>
          </p:cNvSpPr>
          <p:nvPr>
            <p:ph type="pic" idx="3"/>
          </p:nvPr>
        </p:nvSpPr>
        <p:spPr>
          <a:xfrm>
            <a:off x="0" y="3571875"/>
            <a:ext cx="1664494" cy="1571625"/>
          </a:xfrm>
          <a:prstGeom prst="rect">
            <a:avLst/>
          </a:prstGeom>
          <a:solidFill>
            <a:schemeClr val="lt1"/>
          </a:solid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78"/>
        <p:cNvGrpSpPr/>
        <p:nvPr/>
      </p:nvGrpSpPr>
      <p:grpSpPr>
        <a:xfrm>
          <a:off x="0" y="0"/>
          <a:ext cx="0" cy="0"/>
          <a:chOff x="0" y="0"/>
          <a:chExt cx="0" cy="0"/>
        </a:xfrm>
      </p:grpSpPr>
      <p:sp>
        <p:nvSpPr>
          <p:cNvPr id="79" name="Google Shape;79;p27"/>
          <p:cNvSpPr>
            <a:spLocks noGrp="1"/>
          </p:cNvSpPr>
          <p:nvPr>
            <p:ph type="pic" idx="2"/>
          </p:nvPr>
        </p:nvSpPr>
        <p:spPr>
          <a:xfrm>
            <a:off x="3300413" y="897732"/>
            <a:ext cx="1804988" cy="2686049"/>
          </a:xfrm>
          <a:prstGeom prst="rect">
            <a:avLst/>
          </a:prstGeom>
          <a:solidFill>
            <a:schemeClr val="lt1"/>
          </a:solidFill>
          <a:ln>
            <a:noFill/>
          </a:ln>
        </p:spPr>
      </p:sp>
      <p:sp>
        <p:nvSpPr>
          <p:cNvPr id="80" name="Google Shape;80;p27"/>
          <p:cNvSpPr>
            <a:spLocks noGrp="1"/>
          </p:cNvSpPr>
          <p:nvPr>
            <p:ph type="pic" idx="3"/>
          </p:nvPr>
        </p:nvSpPr>
        <p:spPr>
          <a:xfrm>
            <a:off x="0" y="897732"/>
            <a:ext cx="3300413" cy="2686049"/>
          </a:xfrm>
          <a:prstGeom prst="rect">
            <a:avLst/>
          </a:prstGeom>
          <a:solidFill>
            <a:schemeClr val="lt1"/>
          </a:solid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3_Custom Layout">
  <p:cSld name="33_Custom Layout">
    <p:spTree>
      <p:nvGrpSpPr>
        <p:cNvPr id="1" name="Shape 81"/>
        <p:cNvGrpSpPr/>
        <p:nvPr/>
      </p:nvGrpSpPr>
      <p:grpSpPr>
        <a:xfrm>
          <a:off x="0" y="0"/>
          <a:ext cx="0" cy="0"/>
          <a:chOff x="0" y="0"/>
          <a:chExt cx="0" cy="0"/>
        </a:xfrm>
      </p:grpSpPr>
      <p:sp>
        <p:nvSpPr>
          <p:cNvPr id="82" name="Google Shape;82;p28"/>
          <p:cNvSpPr>
            <a:spLocks noGrp="1"/>
          </p:cNvSpPr>
          <p:nvPr>
            <p:ph type="pic" idx="2"/>
          </p:nvPr>
        </p:nvSpPr>
        <p:spPr>
          <a:xfrm>
            <a:off x="3467101" y="1285875"/>
            <a:ext cx="4164806" cy="2571749"/>
          </a:xfrm>
          <a:prstGeom prst="rect">
            <a:avLst/>
          </a:prstGeom>
          <a:solidFill>
            <a:schemeClr val="lt1"/>
          </a:solid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4_Custom Layout">
  <p:cSld name="34_Custom Layout">
    <p:spTree>
      <p:nvGrpSpPr>
        <p:cNvPr id="1" name="Shape 83"/>
        <p:cNvGrpSpPr/>
        <p:nvPr/>
      </p:nvGrpSpPr>
      <p:grpSpPr>
        <a:xfrm>
          <a:off x="0" y="0"/>
          <a:ext cx="0" cy="0"/>
          <a:chOff x="0" y="0"/>
          <a:chExt cx="0" cy="0"/>
        </a:xfrm>
      </p:grpSpPr>
      <p:sp>
        <p:nvSpPr>
          <p:cNvPr id="84" name="Google Shape;84;p29"/>
          <p:cNvSpPr>
            <a:spLocks noGrp="1"/>
          </p:cNvSpPr>
          <p:nvPr>
            <p:ph type="pic" idx="2"/>
          </p:nvPr>
        </p:nvSpPr>
        <p:spPr>
          <a:xfrm>
            <a:off x="638176" y="620315"/>
            <a:ext cx="4829175" cy="3902869"/>
          </a:xfrm>
          <a:prstGeom prst="rect">
            <a:avLst/>
          </a:prstGeom>
          <a:solidFill>
            <a:schemeClr val="lt1"/>
          </a:solid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75_Custom Layout">
  <p:cSld name="75_Custom Layout">
    <p:spTree>
      <p:nvGrpSpPr>
        <p:cNvPr id="1" name="Shape 85"/>
        <p:cNvGrpSpPr/>
        <p:nvPr/>
      </p:nvGrpSpPr>
      <p:grpSpPr>
        <a:xfrm>
          <a:off x="0" y="0"/>
          <a:ext cx="0" cy="0"/>
          <a:chOff x="0" y="0"/>
          <a:chExt cx="0" cy="0"/>
        </a:xfrm>
      </p:grpSpPr>
      <p:sp>
        <p:nvSpPr>
          <p:cNvPr id="86" name="Google Shape;86;p30"/>
          <p:cNvSpPr>
            <a:spLocks noGrp="1"/>
          </p:cNvSpPr>
          <p:nvPr>
            <p:ph type="pic" idx="2"/>
          </p:nvPr>
        </p:nvSpPr>
        <p:spPr>
          <a:xfrm>
            <a:off x="1409198" y="1666875"/>
            <a:ext cx="1978826" cy="1996243"/>
          </a:xfrm>
          <a:prstGeom prst="rect">
            <a:avLst/>
          </a:prstGeom>
          <a:solidFill>
            <a:schemeClr val="lt1"/>
          </a:solidFill>
          <a:ln>
            <a:noFill/>
          </a:ln>
        </p:spPr>
      </p:sp>
      <p:sp>
        <p:nvSpPr>
          <p:cNvPr id="87" name="Google Shape;87;p30"/>
          <p:cNvSpPr>
            <a:spLocks noGrp="1"/>
          </p:cNvSpPr>
          <p:nvPr>
            <p:ph type="pic" idx="3"/>
          </p:nvPr>
        </p:nvSpPr>
        <p:spPr>
          <a:xfrm>
            <a:off x="3388024" y="2179199"/>
            <a:ext cx="2367952" cy="2388795"/>
          </a:xfrm>
          <a:prstGeom prst="rect">
            <a:avLst/>
          </a:prstGeom>
          <a:solidFill>
            <a:schemeClr val="lt1"/>
          </a:solidFill>
          <a:ln>
            <a:noFill/>
          </a:ln>
        </p:spPr>
      </p:sp>
      <p:sp>
        <p:nvSpPr>
          <p:cNvPr id="88" name="Google Shape;88;p30"/>
          <p:cNvSpPr>
            <a:spLocks noGrp="1"/>
          </p:cNvSpPr>
          <p:nvPr>
            <p:ph type="pic" idx="4"/>
          </p:nvPr>
        </p:nvSpPr>
        <p:spPr>
          <a:xfrm>
            <a:off x="5755975" y="1666875"/>
            <a:ext cx="1978825" cy="1996243"/>
          </a:xfrm>
          <a:prstGeom prst="rect">
            <a:avLst/>
          </a:prstGeom>
          <a:solidFill>
            <a:schemeClr val="lt1"/>
          </a:solid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7_Custom Layout">
  <p:cSld name="27_Custom Layout">
    <p:spTree>
      <p:nvGrpSpPr>
        <p:cNvPr id="1" name="Shape 89"/>
        <p:cNvGrpSpPr/>
        <p:nvPr/>
      </p:nvGrpSpPr>
      <p:grpSpPr>
        <a:xfrm>
          <a:off x="0" y="0"/>
          <a:ext cx="0" cy="0"/>
          <a:chOff x="0" y="0"/>
          <a:chExt cx="0" cy="0"/>
        </a:xfrm>
      </p:grpSpPr>
      <p:sp>
        <p:nvSpPr>
          <p:cNvPr id="90" name="Google Shape;90;p31"/>
          <p:cNvSpPr>
            <a:spLocks noGrp="1"/>
          </p:cNvSpPr>
          <p:nvPr>
            <p:ph type="pic" idx="2"/>
          </p:nvPr>
        </p:nvSpPr>
        <p:spPr>
          <a:xfrm>
            <a:off x="887254" y="1234440"/>
            <a:ext cx="3054815" cy="1844516"/>
          </a:xfrm>
          <a:prstGeom prst="roundRect">
            <a:avLst>
              <a:gd name="adj" fmla="val 6150"/>
            </a:avLst>
          </a:prstGeom>
          <a:solidFill>
            <a:schemeClr val="lt1"/>
          </a:solid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8_Custom Layout">
  <p:cSld name="28_Custom Layout">
    <p:spTree>
      <p:nvGrpSpPr>
        <p:cNvPr id="1" name="Shape 91"/>
        <p:cNvGrpSpPr/>
        <p:nvPr/>
      </p:nvGrpSpPr>
      <p:grpSpPr>
        <a:xfrm>
          <a:off x="0" y="0"/>
          <a:ext cx="0" cy="0"/>
          <a:chOff x="0" y="0"/>
          <a:chExt cx="0" cy="0"/>
        </a:xfrm>
      </p:grpSpPr>
      <p:sp>
        <p:nvSpPr>
          <p:cNvPr id="92" name="Google Shape;92;p32"/>
          <p:cNvSpPr>
            <a:spLocks noGrp="1"/>
          </p:cNvSpPr>
          <p:nvPr>
            <p:ph type="pic" idx="2"/>
          </p:nvPr>
        </p:nvSpPr>
        <p:spPr>
          <a:xfrm>
            <a:off x="5487830" y="648653"/>
            <a:ext cx="1898808" cy="3837623"/>
          </a:xfrm>
          <a:prstGeom prst="roundRect">
            <a:avLst>
              <a:gd name="adj" fmla="val 4269"/>
            </a:avLst>
          </a:prstGeom>
          <a:solidFill>
            <a:schemeClr val="lt1"/>
          </a:solidFill>
          <a:ln>
            <a:noFill/>
          </a:ln>
        </p:spPr>
      </p:sp>
      <p:sp>
        <p:nvSpPr>
          <p:cNvPr id="93" name="Google Shape;93;p32"/>
          <p:cNvSpPr>
            <a:spLocks noGrp="1"/>
          </p:cNvSpPr>
          <p:nvPr>
            <p:ph type="pic" idx="3"/>
          </p:nvPr>
        </p:nvSpPr>
        <p:spPr>
          <a:xfrm>
            <a:off x="4371976" y="1795463"/>
            <a:ext cx="1433513" cy="2862263"/>
          </a:xfrm>
          <a:prstGeom prst="roundRect">
            <a:avLst>
              <a:gd name="adj" fmla="val 4269"/>
            </a:avLst>
          </a:prstGeom>
          <a:solidFill>
            <a:schemeClr val="lt1"/>
          </a:solid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33"/>
          <p:cNvPicPr preferRelativeResize="0">
            <a:picLocks noGrp="1"/>
          </p:cNvPicPr>
          <p:nvPr>
            <p:ph type="pic" idx="2"/>
          </p:nvPr>
        </p:nvPicPr>
        <p:blipFill rotWithShape="1">
          <a:blip r:embed="rId3">
            <a:alphaModFix/>
          </a:blip>
          <a:srcRect/>
          <a:stretch/>
        </p:blipFill>
        <p:spPr>
          <a:xfrm>
            <a:off x="0" y="-2169244"/>
            <a:ext cx="9144000" cy="7665461"/>
          </a:xfrm>
          <a:prstGeom prst="rect">
            <a:avLst/>
          </a:prstGeom>
          <a:solidFill>
            <a:schemeClr val="lt1"/>
          </a:solidFill>
          <a:ln>
            <a:noFill/>
          </a:ln>
        </p:spPr>
      </p:pic>
      <p:pic>
        <p:nvPicPr>
          <p:cNvPr id="100" name="Google Shape;100;p33"/>
          <p:cNvPicPr preferRelativeResize="0"/>
          <p:nvPr/>
        </p:nvPicPr>
        <p:blipFill rotWithShape="1">
          <a:blip r:embed="rId4">
            <a:alphaModFix/>
          </a:blip>
          <a:srcRect/>
          <a:stretch/>
        </p:blipFill>
        <p:spPr>
          <a:xfrm>
            <a:off x="2761514" y="228600"/>
            <a:ext cx="3620973" cy="390637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34"/>
          <p:cNvSpPr/>
          <p:nvPr/>
        </p:nvSpPr>
        <p:spPr>
          <a:xfrm>
            <a:off x="5969555" y="0"/>
            <a:ext cx="2724150" cy="5143500"/>
          </a:xfrm>
          <a:prstGeom prst="rect">
            <a:avLst/>
          </a:prstGeom>
          <a:solidFill>
            <a:srgbClr val="2F559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pic>
        <p:nvPicPr>
          <p:cNvPr id="107" name="Google Shape;107;p34"/>
          <p:cNvPicPr preferRelativeResize="0"/>
          <p:nvPr/>
        </p:nvPicPr>
        <p:blipFill rotWithShape="1">
          <a:blip r:embed="rId3">
            <a:alphaModFix/>
          </a:blip>
          <a:srcRect/>
          <a:stretch/>
        </p:blipFill>
        <p:spPr>
          <a:xfrm>
            <a:off x="533090" y="468366"/>
            <a:ext cx="5123330" cy="1447341"/>
          </a:xfrm>
          <a:prstGeom prst="rect">
            <a:avLst/>
          </a:prstGeom>
          <a:noFill/>
          <a:ln>
            <a:noFill/>
          </a:ln>
        </p:spPr>
      </p:pic>
      <p:pic>
        <p:nvPicPr>
          <p:cNvPr id="108" name="Google Shape;108;p34"/>
          <p:cNvPicPr preferRelativeResize="0"/>
          <p:nvPr/>
        </p:nvPicPr>
        <p:blipFill rotWithShape="1">
          <a:blip r:embed="rId4">
            <a:alphaModFix/>
          </a:blip>
          <a:srcRect/>
          <a:stretch/>
        </p:blipFill>
        <p:spPr>
          <a:xfrm>
            <a:off x="1846610" y="2072291"/>
            <a:ext cx="7070933" cy="1234416"/>
          </a:xfrm>
          <a:prstGeom prst="rect">
            <a:avLst/>
          </a:prstGeom>
          <a:noFill/>
          <a:ln>
            <a:noFill/>
          </a:ln>
        </p:spPr>
      </p:pic>
      <p:sp>
        <p:nvSpPr>
          <p:cNvPr id="109" name="Google Shape;109;p34"/>
          <p:cNvSpPr txBox="1"/>
          <p:nvPr/>
        </p:nvSpPr>
        <p:spPr>
          <a:xfrm>
            <a:off x="6311502" y="3463290"/>
            <a:ext cx="2040255" cy="1454244"/>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800" b="0" i="0" u="none" strike="noStrike" cap="none">
                <a:solidFill>
                  <a:schemeClr val="lt1"/>
                </a:solidFill>
                <a:latin typeface="Open Sans ExtraBold"/>
                <a:ea typeface="Open Sans ExtraBold"/>
                <a:cs typeface="Open Sans ExtraBold"/>
                <a:sym typeface="Open Sans ExtraBold"/>
              </a:rPr>
              <a:t>Lifesmarts is a program of the National Consumers League</a:t>
            </a: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35"/>
          <p:cNvSpPr/>
          <p:nvPr/>
        </p:nvSpPr>
        <p:spPr>
          <a:xfrm>
            <a:off x="4638675" y="1328751"/>
            <a:ext cx="4505325" cy="2600325"/>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16" name="Google Shape;116;p35"/>
          <p:cNvSpPr/>
          <p:nvPr/>
        </p:nvSpPr>
        <p:spPr>
          <a:xfrm>
            <a:off x="0" y="0"/>
            <a:ext cx="2471057" cy="5143500"/>
          </a:xfrm>
          <a:prstGeom prst="rect">
            <a:avLst/>
          </a:prstGeom>
          <a:solidFill>
            <a:srgbClr val="2F559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grpSp>
        <p:nvGrpSpPr>
          <p:cNvPr id="117" name="Google Shape;117;p35"/>
          <p:cNvGrpSpPr/>
          <p:nvPr/>
        </p:nvGrpSpPr>
        <p:grpSpPr>
          <a:xfrm>
            <a:off x="5086350" y="1683589"/>
            <a:ext cx="3262908" cy="2040791"/>
            <a:chOff x="1054100" y="2197143"/>
            <a:chExt cx="4350544" cy="2453968"/>
          </a:xfrm>
        </p:grpSpPr>
        <p:sp>
          <p:nvSpPr>
            <p:cNvPr id="118" name="Google Shape;118;p35"/>
            <p:cNvSpPr txBox="1"/>
            <p:nvPr/>
          </p:nvSpPr>
          <p:spPr>
            <a:xfrm>
              <a:off x="1054100" y="3457575"/>
              <a:ext cx="4350544" cy="1193536"/>
            </a:xfrm>
            <a:prstGeom prst="rect">
              <a:avLst/>
            </a:prstGeom>
            <a:noFill/>
            <a:ln>
              <a:noFill/>
            </a:ln>
          </p:spPr>
          <p:txBody>
            <a:bodyPr spcFirstLastPara="1" wrap="square" lIns="68575" tIns="34275" rIns="68575" bIns="34275" anchor="t" anchorCtr="0">
              <a:spAutoFit/>
            </a:bodyPr>
            <a:lstStyle/>
            <a:p>
              <a:pPr marL="127000" marR="0" lvl="0" indent="-120650" algn="just" rtl="0">
                <a:spcBef>
                  <a:spcPts val="0"/>
                </a:spcBef>
                <a:spcAft>
                  <a:spcPts val="0"/>
                </a:spcAft>
                <a:buClr>
                  <a:srgbClr val="22201C"/>
                </a:buClr>
                <a:buSzPts val="1500"/>
                <a:buFont typeface="Arial"/>
                <a:buChar char="•"/>
              </a:pPr>
              <a:r>
                <a:rPr lang="en" sz="1500" b="0" i="0" u="none" strike="noStrike" cap="none">
                  <a:solidFill>
                    <a:srgbClr val="22201C"/>
                  </a:solidFill>
                  <a:latin typeface="Roboto"/>
                  <a:ea typeface="Roboto"/>
                  <a:cs typeface="Roboto"/>
                  <a:sym typeface="Roboto"/>
                </a:rPr>
                <a:t>Get to know you</a:t>
              </a:r>
              <a:endParaRPr sz="1100"/>
            </a:p>
            <a:p>
              <a:pPr marL="127000" marR="0" lvl="0" indent="-25400" algn="just" rtl="0">
                <a:spcBef>
                  <a:spcPts val="0"/>
                </a:spcBef>
                <a:spcAft>
                  <a:spcPts val="0"/>
                </a:spcAft>
                <a:buClr>
                  <a:schemeClr val="dk1"/>
                </a:buClr>
                <a:buSzPts val="1500"/>
                <a:buFont typeface="Arial"/>
                <a:buNone/>
              </a:pPr>
              <a:endParaRPr sz="1500" b="0" i="0" u="none" strike="noStrike" cap="none">
                <a:solidFill>
                  <a:srgbClr val="22201C"/>
                </a:solidFill>
                <a:latin typeface="Roboto"/>
                <a:ea typeface="Roboto"/>
                <a:cs typeface="Roboto"/>
                <a:sym typeface="Roboto"/>
              </a:endParaRPr>
            </a:p>
            <a:p>
              <a:pPr marL="127000" marR="0" lvl="0" indent="-120650" algn="just" rtl="0">
                <a:spcBef>
                  <a:spcPts val="0"/>
                </a:spcBef>
                <a:spcAft>
                  <a:spcPts val="0"/>
                </a:spcAft>
                <a:buClr>
                  <a:srgbClr val="22201C"/>
                </a:buClr>
                <a:buSzPts val="1500"/>
                <a:buFont typeface="Arial"/>
                <a:buChar char="•"/>
              </a:pPr>
              <a:r>
                <a:rPr lang="en" sz="1500" b="0" i="0" u="none" strike="noStrike" cap="none">
                  <a:solidFill>
                    <a:srgbClr val="22201C"/>
                  </a:solidFill>
                  <a:latin typeface="Roboto"/>
                  <a:ea typeface="Roboto"/>
                  <a:cs typeface="Roboto"/>
                  <a:sym typeface="Roboto"/>
                </a:rPr>
                <a:t>Get to know the college/university</a:t>
              </a:r>
              <a:endParaRPr sz="1100"/>
            </a:p>
            <a:p>
              <a:pPr marL="469900" marR="0" lvl="1" indent="-120650" algn="just" rtl="0">
                <a:spcBef>
                  <a:spcPts val="0"/>
                </a:spcBef>
                <a:spcAft>
                  <a:spcPts val="0"/>
                </a:spcAft>
                <a:buClr>
                  <a:srgbClr val="22201C"/>
                </a:buClr>
                <a:buSzPts val="1500"/>
                <a:buFont typeface="Arial"/>
                <a:buChar char="•"/>
              </a:pPr>
              <a:r>
                <a:rPr lang="en" sz="1500" b="0" i="0" u="none" strike="noStrike" cap="none">
                  <a:solidFill>
                    <a:srgbClr val="22201C"/>
                  </a:solidFill>
                  <a:latin typeface="Roboto"/>
                  <a:ea typeface="Roboto"/>
                  <a:cs typeface="Roboto"/>
                  <a:sym typeface="Roboto"/>
                </a:rPr>
                <a:t>What do they have to offer?</a:t>
              </a:r>
              <a:endParaRPr sz="1500" b="0" i="0" u="none" strike="noStrike" cap="none">
                <a:solidFill>
                  <a:srgbClr val="22201C"/>
                </a:solidFill>
                <a:latin typeface="Roboto"/>
                <a:ea typeface="Roboto"/>
                <a:cs typeface="Roboto"/>
                <a:sym typeface="Roboto"/>
              </a:endParaRPr>
            </a:p>
          </p:txBody>
        </p:sp>
        <p:sp>
          <p:nvSpPr>
            <p:cNvPr id="119" name="Google Shape;119;p35"/>
            <p:cNvSpPr txBox="1"/>
            <p:nvPr/>
          </p:nvSpPr>
          <p:spPr>
            <a:xfrm>
              <a:off x="1054100" y="2197143"/>
              <a:ext cx="4350544" cy="108251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i="0" u="none" strike="noStrike" cap="none">
                  <a:solidFill>
                    <a:srgbClr val="22201C"/>
                  </a:solidFill>
                  <a:latin typeface="Open Sans ExtraBold"/>
                  <a:ea typeface="Open Sans ExtraBold"/>
                  <a:cs typeface="Open Sans ExtraBold"/>
                  <a:sym typeface="Open Sans ExtraBold"/>
                </a:rPr>
                <a:t>How to Choose a </a:t>
              </a:r>
              <a:r>
                <a:rPr lang="en" sz="2700" b="1" i="0" u="none" strike="noStrike" cap="none">
                  <a:solidFill>
                    <a:srgbClr val="2F5496"/>
                  </a:solidFill>
                  <a:latin typeface="Open Sans ExtraBold"/>
                  <a:ea typeface="Open Sans ExtraBold"/>
                  <a:cs typeface="Open Sans ExtraBold"/>
                  <a:sym typeface="Open Sans ExtraBold"/>
                </a:rPr>
                <a:t>COLLEGE MAJOR</a:t>
              </a:r>
              <a:endParaRPr sz="1100"/>
            </a:p>
          </p:txBody>
        </p:sp>
      </p:grpSp>
      <p:pic>
        <p:nvPicPr>
          <p:cNvPr id="120" name="Google Shape;120;p35"/>
          <p:cNvPicPr preferRelativeResize="0">
            <a:picLocks noGrp="1"/>
          </p:cNvPicPr>
          <p:nvPr>
            <p:ph type="pic" idx="2"/>
          </p:nvPr>
        </p:nvPicPr>
        <p:blipFill rotWithShape="1">
          <a:blip r:embed="rId3">
            <a:alphaModFix/>
          </a:blip>
          <a:srcRect l="19265" r="19264"/>
          <a:stretch/>
        </p:blipFill>
        <p:spPr>
          <a:xfrm>
            <a:off x="1257300" y="371836"/>
            <a:ext cx="3381375" cy="4399829"/>
          </a:xfrm>
          <a:prstGeom prst="rect">
            <a:avLst/>
          </a:prstGeom>
          <a:solidFill>
            <a:schemeClr val="lt1"/>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36"/>
          <p:cNvSpPr/>
          <p:nvPr/>
        </p:nvSpPr>
        <p:spPr>
          <a:xfrm>
            <a:off x="0" y="1328751"/>
            <a:ext cx="4572000" cy="2600325"/>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27" name="Google Shape;127;p36"/>
          <p:cNvSpPr/>
          <p:nvPr/>
        </p:nvSpPr>
        <p:spPr>
          <a:xfrm>
            <a:off x="4368404" y="0"/>
            <a:ext cx="2743199" cy="5143500"/>
          </a:xfrm>
          <a:prstGeom prst="rect">
            <a:avLst/>
          </a:prstGeom>
          <a:solidFill>
            <a:srgbClr val="2F559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128" name="Google Shape;128;p36"/>
          <p:cNvGrpSpPr/>
          <p:nvPr/>
        </p:nvGrpSpPr>
        <p:grpSpPr>
          <a:xfrm>
            <a:off x="655440" y="1683589"/>
            <a:ext cx="3479531" cy="1862341"/>
            <a:chOff x="1054100" y="2197143"/>
            <a:chExt cx="4350544" cy="2132808"/>
          </a:xfrm>
        </p:grpSpPr>
        <p:sp>
          <p:nvSpPr>
            <p:cNvPr id="129" name="Google Shape;129;p36"/>
            <p:cNvSpPr txBox="1"/>
            <p:nvPr/>
          </p:nvSpPr>
          <p:spPr>
            <a:xfrm>
              <a:off x="1054100" y="3457575"/>
              <a:ext cx="4350544" cy="872376"/>
            </a:xfrm>
            <a:prstGeom prst="rect">
              <a:avLst/>
            </a:prstGeom>
            <a:noFill/>
            <a:ln>
              <a:noFill/>
            </a:ln>
          </p:spPr>
          <p:txBody>
            <a:bodyPr spcFirstLastPara="1" wrap="square" lIns="68575" tIns="34275" rIns="68575" bIns="34275" anchor="t" anchorCtr="0">
              <a:spAutoFit/>
            </a:bodyPr>
            <a:lstStyle/>
            <a:p>
              <a:pPr marL="127000" marR="0" lvl="0" indent="-120650" algn="just" rtl="0">
                <a:spcBef>
                  <a:spcPts val="0"/>
                </a:spcBef>
                <a:spcAft>
                  <a:spcPts val="0"/>
                </a:spcAft>
                <a:buClr>
                  <a:srgbClr val="22201C"/>
                </a:buClr>
                <a:buSzPts val="1500"/>
                <a:buFont typeface="Arial"/>
                <a:buChar char="•"/>
              </a:pPr>
              <a:r>
                <a:rPr lang="en" sz="1500" i="0">
                  <a:solidFill>
                    <a:srgbClr val="22201C"/>
                  </a:solidFill>
                  <a:latin typeface="Roboto"/>
                  <a:ea typeface="Roboto"/>
                  <a:cs typeface="Roboto"/>
                  <a:sym typeface="Roboto"/>
                </a:rPr>
                <a:t>Personalizing your path</a:t>
              </a:r>
              <a:endParaRPr sz="1100"/>
            </a:p>
            <a:p>
              <a:pPr marL="127000" marR="0" lvl="0" indent="-25400" algn="just"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120650" algn="just"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Finding your definition of “right”</a:t>
              </a:r>
              <a:endParaRPr sz="1500">
                <a:solidFill>
                  <a:srgbClr val="22201C"/>
                </a:solidFill>
                <a:latin typeface="Roboto"/>
                <a:ea typeface="Roboto"/>
                <a:cs typeface="Roboto"/>
                <a:sym typeface="Roboto"/>
              </a:endParaRPr>
            </a:p>
          </p:txBody>
        </p:sp>
        <p:sp>
          <p:nvSpPr>
            <p:cNvPr id="130" name="Google Shape;130;p36"/>
            <p:cNvSpPr txBox="1"/>
            <p:nvPr/>
          </p:nvSpPr>
          <p:spPr>
            <a:xfrm>
              <a:off x="1054100" y="2197143"/>
              <a:ext cx="4350544" cy="103098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rgbClr val="22201C"/>
                  </a:solidFill>
                  <a:latin typeface="Open Sans ExtraBold"/>
                  <a:ea typeface="Open Sans ExtraBold"/>
                  <a:cs typeface="Open Sans ExtraBold"/>
                  <a:sym typeface="Open Sans ExtraBold"/>
                </a:rPr>
                <a:t>The Significance of </a:t>
              </a:r>
              <a:r>
                <a:rPr lang="en" sz="2700" b="1">
                  <a:solidFill>
                    <a:srgbClr val="2F5496"/>
                  </a:solidFill>
                  <a:latin typeface="Open Sans ExtraBold"/>
                  <a:ea typeface="Open Sans ExtraBold"/>
                  <a:cs typeface="Open Sans ExtraBold"/>
                  <a:sym typeface="Open Sans ExtraBold"/>
                </a:rPr>
                <a:t>SELF-REFLECTION</a:t>
              </a:r>
              <a:endParaRPr sz="1100"/>
            </a:p>
          </p:txBody>
        </p:sp>
      </p:grpSp>
      <p:pic>
        <p:nvPicPr>
          <p:cNvPr id="131" name="Google Shape;131;p36"/>
          <p:cNvPicPr preferRelativeResize="0">
            <a:picLocks noGrp="1"/>
          </p:cNvPicPr>
          <p:nvPr>
            <p:ph type="pic" idx="2"/>
          </p:nvPr>
        </p:nvPicPr>
        <p:blipFill rotWithShape="1">
          <a:blip r:embed="rId3">
            <a:alphaModFix/>
          </a:blip>
          <a:srcRect l="20456" r="20455"/>
          <a:stretch/>
        </p:blipFill>
        <p:spPr>
          <a:xfrm>
            <a:off x="5022056" y="875109"/>
            <a:ext cx="3007519" cy="3393281"/>
          </a:xfrm>
          <a:prstGeom prst="rect">
            <a:avLst/>
          </a:prstGeom>
          <a:solidFill>
            <a:schemeClr val="lt1"/>
          </a:solid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37"/>
          <p:cNvSpPr/>
          <p:nvPr/>
        </p:nvSpPr>
        <p:spPr>
          <a:xfrm>
            <a:off x="5164931" y="2966085"/>
            <a:ext cx="3979070" cy="2177415"/>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38" name="Google Shape;138;p37"/>
          <p:cNvSpPr/>
          <p:nvPr/>
        </p:nvSpPr>
        <p:spPr>
          <a:xfrm>
            <a:off x="748457" y="0"/>
            <a:ext cx="3175843" cy="5143500"/>
          </a:xfrm>
          <a:prstGeom prst="rect">
            <a:avLst/>
          </a:prstGeom>
          <a:solidFill>
            <a:srgbClr val="2F559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39" name="Google Shape;139;p37"/>
          <p:cNvSpPr txBox="1"/>
          <p:nvPr/>
        </p:nvSpPr>
        <p:spPr>
          <a:xfrm>
            <a:off x="5517570" y="1425278"/>
            <a:ext cx="3064345" cy="900247"/>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rgbClr val="22201C"/>
                </a:solidFill>
                <a:latin typeface="Open Sans ExtraBold"/>
                <a:ea typeface="Open Sans ExtraBold"/>
                <a:cs typeface="Open Sans ExtraBold"/>
                <a:sym typeface="Open Sans ExtraBold"/>
              </a:rPr>
              <a:t>Prioritizing your </a:t>
            </a:r>
            <a:endParaRPr sz="1100"/>
          </a:p>
          <a:p>
            <a:pPr marL="0" marR="0" lvl="0" indent="0" algn="l" rtl="0">
              <a:spcBef>
                <a:spcPts val="0"/>
              </a:spcBef>
              <a:spcAft>
                <a:spcPts val="0"/>
              </a:spcAft>
              <a:buNone/>
            </a:pPr>
            <a:r>
              <a:rPr lang="en" sz="2700" b="1">
                <a:solidFill>
                  <a:srgbClr val="2F5496"/>
                </a:solidFill>
                <a:latin typeface="Open Sans ExtraBold"/>
                <a:ea typeface="Open Sans ExtraBold"/>
                <a:cs typeface="Open Sans ExtraBold"/>
                <a:sym typeface="Open Sans ExtraBold"/>
              </a:rPr>
              <a:t>VALUES</a:t>
            </a:r>
            <a:endParaRPr sz="1100"/>
          </a:p>
        </p:txBody>
      </p:sp>
      <p:sp>
        <p:nvSpPr>
          <p:cNvPr id="140" name="Google Shape;140;p37"/>
          <p:cNvSpPr txBox="1"/>
          <p:nvPr/>
        </p:nvSpPr>
        <p:spPr>
          <a:xfrm>
            <a:off x="5517570" y="2585211"/>
            <a:ext cx="3479531" cy="761747"/>
          </a:xfrm>
          <a:prstGeom prst="rect">
            <a:avLst/>
          </a:prstGeom>
          <a:noFill/>
          <a:ln>
            <a:noFill/>
          </a:ln>
        </p:spPr>
        <p:txBody>
          <a:bodyPr spcFirstLastPara="1" wrap="square" lIns="68575" tIns="34275" rIns="68575" bIns="34275" anchor="t" anchorCtr="0">
            <a:spAutoFit/>
          </a:bodyPr>
          <a:lstStyle/>
          <a:p>
            <a:pPr marL="127000" marR="0" lvl="0" indent="-120650" algn="just" rtl="0">
              <a:spcBef>
                <a:spcPts val="0"/>
              </a:spcBef>
              <a:spcAft>
                <a:spcPts val="0"/>
              </a:spcAft>
              <a:buClr>
                <a:srgbClr val="22201C"/>
              </a:buClr>
              <a:buSzPts val="1500"/>
              <a:buFont typeface="Arial"/>
              <a:buChar char="•"/>
            </a:pPr>
            <a:r>
              <a:rPr lang="en" sz="1500" i="0">
                <a:solidFill>
                  <a:srgbClr val="22201C"/>
                </a:solidFill>
                <a:latin typeface="Roboto"/>
                <a:ea typeface="Roboto"/>
                <a:cs typeface="Roboto"/>
                <a:sym typeface="Roboto"/>
              </a:rPr>
              <a:t>The role of values in decision-making</a:t>
            </a:r>
            <a:endParaRPr sz="1100"/>
          </a:p>
          <a:p>
            <a:pPr marL="127000" marR="0" lvl="0" indent="-25400" algn="just"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120650" algn="just"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Evaluating your long-term goals</a:t>
            </a:r>
            <a:endParaRPr sz="1500">
              <a:solidFill>
                <a:srgbClr val="22201C"/>
              </a:solidFill>
              <a:latin typeface="Roboto"/>
              <a:ea typeface="Roboto"/>
              <a:cs typeface="Roboto"/>
              <a:sym typeface="Roboto"/>
            </a:endParaRPr>
          </a:p>
        </p:txBody>
      </p:sp>
      <p:pic>
        <p:nvPicPr>
          <p:cNvPr id="141" name="Google Shape;141;p37"/>
          <p:cNvPicPr preferRelativeResize="0"/>
          <p:nvPr/>
        </p:nvPicPr>
        <p:blipFill rotWithShape="1">
          <a:blip r:embed="rId3">
            <a:alphaModFix/>
          </a:blip>
          <a:srcRect l="26435" r="6009"/>
          <a:stretch/>
        </p:blipFill>
        <p:spPr>
          <a:xfrm>
            <a:off x="1358006" y="773311"/>
            <a:ext cx="3644837" cy="359687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38"/>
          <p:cNvSpPr/>
          <p:nvPr/>
        </p:nvSpPr>
        <p:spPr>
          <a:xfrm>
            <a:off x="0" y="1328751"/>
            <a:ext cx="4572000" cy="2600325"/>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48" name="Google Shape;148;p38"/>
          <p:cNvSpPr/>
          <p:nvPr/>
        </p:nvSpPr>
        <p:spPr>
          <a:xfrm>
            <a:off x="4368404" y="0"/>
            <a:ext cx="2743199" cy="5143500"/>
          </a:xfrm>
          <a:prstGeom prst="rect">
            <a:avLst/>
          </a:prstGeom>
          <a:solidFill>
            <a:srgbClr val="2F559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149" name="Google Shape;149;p38"/>
          <p:cNvGrpSpPr/>
          <p:nvPr/>
        </p:nvGrpSpPr>
        <p:grpSpPr>
          <a:xfrm>
            <a:off x="655440" y="1683589"/>
            <a:ext cx="3479531" cy="1862341"/>
            <a:chOff x="1054100" y="2197143"/>
            <a:chExt cx="4350544" cy="2132808"/>
          </a:xfrm>
        </p:grpSpPr>
        <p:sp>
          <p:nvSpPr>
            <p:cNvPr id="150" name="Google Shape;150;p38"/>
            <p:cNvSpPr txBox="1"/>
            <p:nvPr/>
          </p:nvSpPr>
          <p:spPr>
            <a:xfrm>
              <a:off x="1054100" y="3457575"/>
              <a:ext cx="4350544" cy="872376"/>
            </a:xfrm>
            <a:prstGeom prst="rect">
              <a:avLst/>
            </a:prstGeom>
            <a:noFill/>
            <a:ln>
              <a:noFill/>
            </a:ln>
          </p:spPr>
          <p:txBody>
            <a:bodyPr spcFirstLastPara="1" wrap="square" lIns="68575" tIns="34275" rIns="68575" bIns="34275" anchor="t" anchorCtr="0">
              <a:spAutoFit/>
            </a:bodyPr>
            <a:lstStyle/>
            <a:p>
              <a:pPr marL="127000" marR="0" lvl="0" indent="-120650" algn="just" rtl="0">
                <a:spcBef>
                  <a:spcPts val="0"/>
                </a:spcBef>
                <a:spcAft>
                  <a:spcPts val="0"/>
                </a:spcAft>
                <a:buClr>
                  <a:srgbClr val="22201C"/>
                </a:buClr>
                <a:buSzPts val="1500"/>
                <a:buFont typeface="Arial"/>
                <a:buChar char="•"/>
              </a:pPr>
              <a:r>
                <a:rPr lang="en" sz="1500" i="0">
                  <a:solidFill>
                    <a:srgbClr val="22201C"/>
                  </a:solidFill>
                  <a:latin typeface="Roboto"/>
                  <a:ea typeface="Roboto"/>
                  <a:cs typeface="Roboto"/>
                  <a:sym typeface="Roboto"/>
                </a:rPr>
                <a:t>The impact of a clear vision</a:t>
              </a:r>
              <a:endParaRPr sz="1100"/>
            </a:p>
            <a:p>
              <a:pPr marL="127000" marR="0" lvl="0" indent="-25400" algn="just"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120650" algn="just"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Mapping your career journey</a:t>
              </a:r>
              <a:endParaRPr sz="1500">
                <a:solidFill>
                  <a:srgbClr val="22201C"/>
                </a:solidFill>
                <a:latin typeface="Roboto"/>
                <a:ea typeface="Roboto"/>
                <a:cs typeface="Roboto"/>
                <a:sym typeface="Roboto"/>
              </a:endParaRPr>
            </a:p>
          </p:txBody>
        </p:sp>
        <p:sp>
          <p:nvSpPr>
            <p:cNvPr id="151" name="Google Shape;151;p38"/>
            <p:cNvSpPr txBox="1"/>
            <p:nvPr/>
          </p:nvSpPr>
          <p:spPr>
            <a:xfrm>
              <a:off x="1054100" y="2197143"/>
              <a:ext cx="4350544" cy="103098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rgbClr val="22201C"/>
                  </a:solidFill>
                  <a:latin typeface="Open Sans ExtraBold"/>
                  <a:ea typeface="Open Sans ExtraBold"/>
                  <a:cs typeface="Open Sans ExtraBold"/>
                  <a:sym typeface="Open Sans ExtraBold"/>
                </a:rPr>
                <a:t>Envisioning your </a:t>
              </a:r>
              <a:r>
                <a:rPr lang="en" sz="2700" b="1">
                  <a:solidFill>
                    <a:srgbClr val="2F5496"/>
                  </a:solidFill>
                  <a:latin typeface="Open Sans ExtraBold"/>
                  <a:ea typeface="Open Sans ExtraBold"/>
                  <a:cs typeface="Open Sans ExtraBold"/>
                  <a:sym typeface="Open Sans ExtraBold"/>
                </a:rPr>
                <a:t>FUTURE</a:t>
              </a:r>
              <a:endParaRPr sz="1100"/>
            </a:p>
          </p:txBody>
        </p:sp>
      </p:grpSp>
      <p:pic>
        <p:nvPicPr>
          <p:cNvPr id="152" name="Google Shape;152;p38"/>
          <p:cNvPicPr preferRelativeResize="0">
            <a:picLocks noGrp="1"/>
          </p:cNvPicPr>
          <p:nvPr>
            <p:ph type="pic" idx="2"/>
          </p:nvPr>
        </p:nvPicPr>
        <p:blipFill rotWithShape="1">
          <a:blip r:embed="rId3">
            <a:alphaModFix/>
          </a:blip>
          <a:srcRect l="8939" r="16358"/>
          <a:stretch/>
        </p:blipFill>
        <p:spPr>
          <a:xfrm>
            <a:off x="4903470" y="875109"/>
            <a:ext cx="3797618" cy="3393281"/>
          </a:xfrm>
          <a:prstGeom prst="rect">
            <a:avLst/>
          </a:prstGeom>
          <a:solidFill>
            <a:schemeClr val="lt1"/>
          </a:solid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9"/>
          <p:cNvSpPr/>
          <p:nvPr/>
        </p:nvSpPr>
        <p:spPr>
          <a:xfrm>
            <a:off x="748457" y="0"/>
            <a:ext cx="3175843" cy="5143500"/>
          </a:xfrm>
          <a:prstGeom prst="rect">
            <a:avLst/>
          </a:prstGeom>
          <a:solidFill>
            <a:srgbClr val="2F559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59" name="Google Shape;159;p39"/>
          <p:cNvSpPr txBox="1"/>
          <p:nvPr/>
        </p:nvSpPr>
        <p:spPr>
          <a:xfrm>
            <a:off x="5489105" y="924319"/>
            <a:ext cx="3064345" cy="1315745"/>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rgbClr val="22201C"/>
                </a:solidFill>
                <a:latin typeface="Open Sans ExtraBold"/>
                <a:ea typeface="Open Sans ExtraBold"/>
                <a:cs typeface="Open Sans ExtraBold"/>
                <a:sym typeface="Open Sans ExtraBold"/>
              </a:rPr>
              <a:t>Aligning</a:t>
            </a:r>
            <a:endParaRPr sz="1100"/>
          </a:p>
          <a:p>
            <a:pPr marL="0" marR="0" lvl="0" indent="0" algn="l" rtl="0">
              <a:spcBef>
                <a:spcPts val="0"/>
              </a:spcBef>
              <a:spcAft>
                <a:spcPts val="0"/>
              </a:spcAft>
              <a:buNone/>
            </a:pPr>
            <a:r>
              <a:rPr lang="en" sz="2700" b="1">
                <a:solidFill>
                  <a:srgbClr val="2F5496"/>
                </a:solidFill>
                <a:latin typeface="Open Sans ExtraBold"/>
                <a:ea typeface="Open Sans ExtraBold"/>
                <a:cs typeface="Open Sans ExtraBold"/>
                <a:sym typeface="Open Sans ExtraBold"/>
              </a:rPr>
              <a:t>INTERESTS &amp; GOALS</a:t>
            </a:r>
            <a:endParaRPr sz="1100"/>
          </a:p>
        </p:txBody>
      </p:sp>
      <p:sp>
        <p:nvSpPr>
          <p:cNvPr id="160" name="Google Shape;160;p39"/>
          <p:cNvSpPr txBox="1"/>
          <p:nvPr/>
        </p:nvSpPr>
        <p:spPr>
          <a:xfrm>
            <a:off x="5489105" y="2420319"/>
            <a:ext cx="3479531" cy="1223412"/>
          </a:xfrm>
          <a:prstGeom prst="rect">
            <a:avLst/>
          </a:prstGeom>
          <a:noFill/>
          <a:ln>
            <a:noFill/>
          </a:ln>
        </p:spPr>
        <p:txBody>
          <a:bodyPr spcFirstLastPara="1" wrap="square" lIns="68575" tIns="34275" rIns="68575" bIns="34275" anchor="t" anchorCtr="0">
            <a:spAutoFit/>
          </a:bodyPr>
          <a:lstStyle/>
          <a:p>
            <a:pPr marL="127000" marR="0" lvl="0" indent="-120650" algn="l" rtl="0">
              <a:spcBef>
                <a:spcPts val="0"/>
              </a:spcBef>
              <a:spcAft>
                <a:spcPts val="0"/>
              </a:spcAft>
              <a:buClr>
                <a:srgbClr val="22201C"/>
              </a:buClr>
              <a:buSzPts val="1500"/>
              <a:buFont typeface="Arial"/>
              <a:buChar char="•"/>
            </a:pPr>
            <a:r>
              <a:rPr lang="en" sz="1500" i="0">
                <a:solidFill>
                  <a:srgbClr val="22201C"/>
                </a:solidFill>
                <a:latin typeface="Roboto"/>
                <a:ea typeface="Roboto"/>
                <a:cs typeface="Roboto"/>
                <a:sym typeface="Roboto"/>
              </a:rPr>
              <a:t>Bridging the gap between passion and purpose</a:t>
            </a:r>
            <a:endParaRPr sz="1100"/>
          </a:p>
          <a:p>
            <a:pPr marL="127000" marR="0" lvl="0" indent="-25400" algn="just"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120650" algn="l"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Distinguishing between hobbies and career possibilities</a:t>
            </a:r>
            <a:endParaRPr sz="1500">
              <a:solidFill>
                <a:srgbClr val="22201C"/>
              </a:solidFill>
              <a:latin typeface="Roboto"/>
              <a:ea typeface="Roboto"/>
              <a:cs typeface="Roboto"/>
              <a:sym typeface="Roboto"/>
            </a:endParaRPr>
          </a:p>
        </p:txBody>
      </p:sp>
      <p:pic>
        <p:nvPicPr>
          <p:cNvPr id="161" name="Google Shape;161;p39"/>
          <p:cNvPicPr preferRelativeResize="0"/>
          <p:nvPr/>
        </p:nvPicPr>
        <p:blipFill rotWithShape="1">
          <a:blip r:embed="rId3">
            <a:alphaModFix/>
          </a:blip>
          <a:srcRect l="27399" r="15601"/>
          <a:stretch/>
        </p:blipFill>
        <p:spPr>
          <a:xfrm>
            <a:off x="1358006" y="773311"/>
            <a:ext cx="3644837" cy="359687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40"/>
          <p:cNvSpPr/>
          <p:nvPr/>
        </p:nvSpPr>
        <p:spPr>
          <a:xfrm>
            <a:off x="0" y="0"/>
            <a:ext cx="2362200" cy="5143500"/>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68" name="Google Shape;168;p40"/>
          <p:cNvSpPr/>
          <p:nvPr/>
        </p:nvSpPr>
        <p:spPr>
          <a:xfrm>
            <a:off x="5163740" y="0"/>
            <a:ext cx="2724150" cy="5143500"/>
          </a:xfrm>
          <a:prstGeom prst="rect">
            <a:avLst/>
          </a:prstGeom>
          <a:solidFill>
            <a:srgbClr val="2F559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169" name="Google Shape;169;p40"/>
          <p:cNvGrpSpPr/>
          <p:nvPr/>
        </p:nvGrpSpPr>
        <p:grpSpPr>
          <a:xfrm>
            <a:off x="728663" y="1234307"/>
            <a:ext cx="3674389" cy="2644769"/>
            <a:chOff x="1311910" y="2197143"/>
            <a:chExt cx="4092734" cy="2800069"/>
          </a:xfrm>
        </p:grpSpPr>
        <p:sp>
          <p:nvSpPr>
            <p:cNvPr id="170" name="Google Shape;170;p40"/>
            <p:cNvSpPr txBox="1"/>
            <p:nvPr/>
          </p:nvSpPr>
          <p:spPr>
            <a:xfrm>
              <a:off x="1311910" y="3457575"/>
              <a:ext cx="4092734" cy="1539637"/>
            </a:xfrm>
            <a:prstGeom prst="rect">
              <a:avLst/>
            </a:prstGeom>
            <a:noFill/>
            <a:ln>
              <a:noFill/>
            </a:ln>
          </p:spPr>
          <p:txBody>
            <a:bodyPr spcFirstLastPara="1" wrap="square" lIns="68575" tIns="34275" rIns="68575" bIns="34275" anchor="t" anchorCtr="0">
              <a:spAutoFit/>
            </a:bodyPr>
            <a:lstStyle/>
            <a:p>
              <a:pPr marL="127000" marR="0" lvl="0" indent="-120650" algn="l" rtl="0">
                <a:spcBef>
                  <a:spcPts val="0"/>
                </a:spcBef>
                <a:spcAft>
                  <a:spcPts val="0"/>
                </a:spcAft>
                <a:buClr>
                  <a:srgbClr val="22201C"/>
                </a:buClr>
                <a:buSzPts val="1500"/>
                <a:buFont typeface="Arial"/>
                <a:buChar char="•"/>
              </a:pPr>
              <a:r>
                <a:rPr lang="en" sz="1500" i="0">
                  <a:solidFill>
                    <a:srgbClr val="22201C"/>
                  </a:solidFill>
                  <a:latin typeface="Roboto"/>
                  <a:ea typeface="Roboto"/>
                  <a:cs typeface="Roboto"/>
                  <a:sym typeface="Roboto"/>
                </a:rPr>
                <a:t>Factors to consider when choosing a college</a:t>
              </a:r>
              <a:endParaRPr sz="1100"/>
            </a:p>
            <a:p>
              <a:pPr marL="127000" marR="0" lvl="0" indent="-25400" algn="l"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120650" algn="l" rtl="0">
                <a:spcBef>
                  <a:spcPts val="0"/>
                </a:spcBef>
                <a:spcAft>
                  <a:spcPts val="0"/>
                </a:spcAft>
                <a:buClr>
                  <a:srgbClr val="22201C"/>
                </a:buClr>
                <a:buSzPts val="1500"/>
                <a:buFont typeface="Arial"/>
                <a:buChar char="•"/>
              </a:pPr>
              <a:r>
                <a:rPr lang="en" sz="1500" i="0">
                  <a:solidFill>
                    <a:srgbClr val="22201C"/>
                  </a:solidFill>
                  <a:latin typeface="Roboto"/>
                  <a:ea typeface="Roboto"/>
                  <a:cs typeface="Roboto"/>
                  <a:sym typeface="Roboto"/>
                </a:rPr>
                <a:t>Balancing “wants” and “needs”</a:t>
              </a:r>
              <a:endParaRPr sz="1100"/>
            </a:p>
            <a:p>
              <a:pPr marL="127000" marR="0" lvl="0" indent="-25400" algn="l"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25400" algn="l"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p:txBody>
        </p:sp>
        <p:sp>
          <p:nvSpPr>
            <p:cNvPr id="171" name="Google Shape;171;p40"/>
            <p:cNvSpPr txBox="1"/>
            <p:nvPr/>
          </p:nvSpPr>
          <p:spPr>
            <a:xfrm>
              <a:off x="1311910" y="2197143"/>
              <a:ext cx="4092733" cy="120032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rgbClr val="22201C"/>
                  </a:solidFill>
                  <a:latin typeface="Open Sans ExtraBold"/>
                  <a:ea typeface="Open Sans ExtraBold"/>
                  <a:cs typeface="Open Sans ExtraBold"/>
                  <a:sym typeface="Open Sans ExtraBold"/>
                </a:rPr>
                <a:t>Understanding </a:t>
              </a:r>
              <a:r>
                <a:rPr lang="en" sz="2700" b="1">
                  <a:solidFill>
                    <a:srgbClr val="2F5597"/>
                  </a:solidFill>
                  <a:latin typeface="Open Sans ExtraBold"/>
                  <a:ea typeface="Open Sans ExtraBold"/>
                  <a:cs typeface="Open Sans ExtraBold"/>
                  <a:sym typeface="Open Sans ExtraBold"/>
                </a:rPr>
                <a:t>COLLEGE PRIORITIES</a:t>
              </a:r>
              <a:endParaRPr sz="1100"/>
            </a:p>
          </p:txBody>
        </p:sp>
      </p:grpSp>
      <p:pic>
        <p:nvPicPr>
          <p:cNvPr id="172" name="Google Shape;172;p40"/>
          <p:cNvPicPr preferRelativeResize="0">
            <a:picLocks noGrp="1"/>
          </p:cNvPicPr>
          <p:nvPr>
            <p:ph type="pic" idx="2"/>
          </p:nvPr>
        </p:nvPicPr>
        <p:blipFill rotWithShape="1">
          <a:blip r:embed="rId3">
            <a:alphaModFix/>
          </a:blip>
          <a:srcRect l="7655" r="33256"/>
          <a:stretch/>
        </p:blipFill>
        <p:spPr>
          <a:xfrm>
            <a:off x="5022056" y="875109"/>
            <a:ext cx="3007519" cy="3393281"/>
          </a:xfrm>
          <a:prstGeom prst="rect">
            <a:avLst/>
          </a:prstGeom>
          <a:solidFill>
            <a:schemeClr val="lt1"/>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41"/>
          <p:cNvSpPr/>
          <p:nvPr/>
        </p:nvSpPr>
        <p:spPr>
          <a:xfrm>
            <a:off x="6506527" y="0"/>
            <a:ext cx="2637473" cy="5143500"/>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79" name="Google Shape;179;p41"/>
          <p:cNvSpPr/>
          <p:nvPr/>
        </p:nvSpPr>
        <p:spPr>
          <a:xfrm>
            <a:off x="1275814" y="0"/>
            <a:ext cx="2724150" cy="5143500"/>
          </a:xfrm>
          <a:prstGeom prst="rect">
            <a:avLst/>
          </a:prstGeom>
          <a:solidFill>
            <a:srgbClr val="2F559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180" name="Google Shape;180;p41"/>
          <p:cNvGrpSpPr/>
          <p:nvPr/>
        </p:nvGrpSpPr>
        <p:grpSpPr>
          <a:xfrm>
            <a:off x="5086289" y="1249364"/>
            <a:ext cx="3674389" cy="2875602"/>
            <a:chOff x="1311910" y="2197143"/>
            <a:chExt cx="4092734" cy="3044456"/>
          </a:xfrm>
        </p:grpSpPr>
        <p:sp>
          <p:nvSpPr>
            <p:cNvPr id="181" name="Google Shape;181;p41"/>
            <p:cNvSpPr txBox="1"/>
            <p:nvPr/>
          </p:nvSpPr>
          <p:spPr>
            <a:xfrm>
              <a:off x="1311910" y="3457575"/>
              <a:ext cx="4092734" cy="1784024"/>
            </a:xfrm>
            <a:prstGeom prst="rect">
              <a:avLst/>
            </a:prstGeom>
            <a:noFill/>
            <a:ln>
              <a:noFill/>
            </a:ln>
          </p:spPr>
          <p:txBody>
            <a:bodyPr spcFirstLastPara="1" wrap="square" lIns="68575" tIns="34275" rIns="68575" bIns="34275" anchor="t" anchorCtr="0">
              <a:spAutoFit/>
            </a:bodyPr>
            <a:lstStyle/>
            <a:p>
              <a:pPr marL="127000" marR="0" lvl="0" indent="-120650" algn="l" rtl="0">
                <a:spcBef>
                  <a:spcPts val="0"/>
                </a:spcBef>
                <a:spcAft>
                  <a:spcPts val="0"/>
                </a:spcAft>
                <a:buClr>
                  <a:srgbClr val="22201C"/>
                </a:buClr>
                <a:buSzPts val="1500"/>
                <a:buFont typeface="Arial"/>
                <a:buChar char="•"/>
              </a:pPr>
              <a:r>
                <a:rPr lang="en" sz="1500" i="0">
                  <a:solidFill>
                    <a:srgbClr val="22201C"/>
                  </a:solidFill>
                  <a:latin typeface="Roboto"/>
                  <a:ea typeface="Roboto"/>
                  <a:cs typeface="Roboto"/>
                  <a:sym typeface="Roboto"/>
                </a:rPr>
                <a:t>Balancing financial goals with personal fulfillment</a:t>
              </a:r>
              <a:endParaRPr sz="1100"/>
            </a:p>
            <a:p>
              <a:pPr marL="127000" marR="0" lvl="0" indent="-25400" algn="l"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120650" algn="l"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Weighing short-term stability against long-term personal growth</a:t>
              </a:r>
              <a:endParaRPr sz="1500" i="0">
                <a:solidFill>
                  <a:srgbClr val="22201C"/>
                </a:solidFill>
                <a:latin typeface="Roboto"/>
                <a:ea typeface="Roboto"/>
                <a:cs typeface="Roboto"/>
                <a:sym typeface="Roboto"/>
              </a:endParaRPr>
            </a:p>
            <a:p>
              <a:pPr marL="127000" marR="0" lvl="0" indent="-25400" algn="l"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25400" algn="l"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p:txBody>
        </p:sp>
        <p:sp>
          <p:nvSpPr>
            <p:cNvPr id="182" name="Google Shape;182;p41"/>
            <p:cNvSpPr txBox="1"/>
            <p:nvPr/>
          </p:nvSpPr>
          <p:spPr>
            <a:xfrm>
              <a:off x="1311910" y="2197143"/>
              <a:ext cx="4092733" cy="95310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rgbClr val="22201C"/>
                  </a:solidFill>
                  <a:latin typeface="Open Sans ExtraBold"/>
                  <a:ea typeface="Open Sans ExtraBold"/>
                  <a:cs typeface="Open Sans ExtraBold"/>
                  <a:sym typeface="Open Sans ExtraBold"/>
                </a:rPr>
                <a:t>Recognizing  </a:t>
              </a:r>
              <a:r>
                <a:rPr lang="en" sz="2700" b="1">
                  <a:solidFill>
                    <a:srgbClr val="2F5597"/>
                  </a:solidFill>
                  <a:latin typeface="Open Sans ExtraBold"/>
                  <a:ea typeface="Open Sans ExtraBold"/>
                  <a:cs typeface="Open Sans ExtraBold"/>
                  <a:sym typeface="Open Sans ExtraBold"/>
                </a:rPr>
                <a:t>CAREER PRIORITIES</a:t>
              </a:r>
              <a:endParaRPr sz="1100"/>
            </a:p>
          </p:txBody>
        </p:sp>
      </p:grpSp>
      <p:pic>
        <p:nvPicPr>
          <p:cNvPr id="183" name="Google Shape;183;p41"/>
          <p:cNvPicPr preferRelativeResize="0">
            <a:picLocks noGrp="1"/>
          </p:cNvPicPr>
          <p:nvPr>
            <p:ph type="pic" idx="2"/>
          </p:nvPr>
        </p:nvPicPr>
        <p:blipFill rotWithShape="1">
          <a:blip r:embed="rId3">
            <a:alphaModFix/>
          </a:blip>
          <a:srcRect l="22384" r="18551"/>
          <a:stretch/>
        </p:blipFill>
        <p:spPr>
          <a:xfrm>
            <a:off x="1134130" y="875108"/>
            <a:ext cx="3007519" cy="3393281"/>
          </a:xfrm>
          <a:prstGeom prst="rect">
            <a:avLst/>
          </a:prstGeom>
          <a:solidFill>
            <a:schemeClr val="lt1"/>
          </a:solid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42"/>
          <p:cNvSpPr/>
          <p:nvPr/>
        </p:nvSpPr>
        <p:spPr>
          <a:xfrm>
            <a:off x="5968157" y="0"/>
            <a:ext cx="3175843" cy="5143500"/>
          </a:xfrm>
          <a:prstGeom prst="rect">
            <a:avLst/>
          </a:prstGeom>
          <a:solidFill>
            <a:srgbClr val="2F559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0" name="Google Shape;190;p42"/>
          <p:cNvSpPr/>
          <p:nvPr/>
        </p:nvSpPr>
        <p:spPr>
          <a:xfrm>
            <a:off x="-1" y="2909878"/>
            <a:ext cx="4755356" cy="2233622"/>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191" name="Google Shape;191;p42"/>
          <p:cNvGrpSpPr/>
          <p:nvPr/>
        </p:nvGrpSpPr>
        <p:grpSpPr>
          <a:xfrm>
            <a:off x="1148715" y="821477"/>
            <a:ext cx="3317557" cy="2824291"/>
            <a:chOff x="1054100" y="2197143"/>
            <a:chExt cx="3875251" cy="2095121"/>
          </a:xfrm>
        </p:grpSpPr>
        <p:sp>
          <p:nvSpPr>
            <p:cNvPr id="192" name="Google Shape;192;p42"/>
            <p:cNvSpPr txBox="1"/>
            <p:nvPr/>
          </p:nvSpPr>
          <p:spPr>
            <a:xfrm>
              <a:off x="1054100" y="3315928"/>
              <a:ext cx="3875251" cy="976336"/>
            </a:xfrm>
            <a:prstGeom prst="rect">
              <a:avLst/>
            </a:prstGeom>
            <a:noFill/>
            <a:ln>
              <a:noFill/>
            </a:ln>
          </p:spPr>
          <p:txBody>
            <a:bodyPr spcFirstLastPara="1" wrap="square" lIns="68575" tIns="34275" rIns="68575" bIns="34275" anchor="t" anchorCtr="0">
              <a:spAutoFit/>
            </a:bodyPr>
            <a:lstStyle/>
            <a:p>
              <a:pPr marL="127000" marR="0" lvl="0" indent="-120650" algn="l" rtl="0">
                <a:spcBef>
                  <a:spcPts val="0"/>
                </a:spcBef>
                <a:spcAft>
                  <a:spcPts val="0"/>
                </a:spcAft>
                <a:buClr>
                  <a:srgbClr val="22201C"/>
                </a:buClr>
                <a:buSzPts val="1500"/>
                <a:buFont typeface="Arial"/>
                <a:buChar char="•"/>
              </a:pPr>
              <a:r>
                <a:rPr lang="en" sz="1500" i="0">
                  <a:solidFill>
                    <a:srgbClr val="22201C"/>
                  </a:solidFill>
                  <a:latin typeface="Roboto"/>
                  <a:ea typeface="Roboto"/>
                  <a:cs typeface="Roboto"/>
                  <a:sym typeface="Roboto"/>
                </a:rPr>
                <a:t>How majors shape academic journeys</a:t>
              </a:r>
              <a:endParaRPr sz="1100"/>
            </a:p>
            <a:p>
              <a:pPr marL="127000" marR="0" lvl="0" indent="-25400" algn="l"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120650" algn="l"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The connection between majors and future career opportunities</a:t>
              </a:r>
              <a:endParaRPr sz="1500">
                <a:solidFill>
                  <a:srgbClr val="22201C"/>
                </a:solidFill>
                <a:latin typeface="Roboto"/>
                <a:ea typeface="Roboto"/>
                <a:cs typeface="Roboto"/>
                <a:sym typeface="Roboto"/>
              </a:endParaRPr>
            </a:p>
          </p:txBody>
        </p:sp>
        <p:sp>
          <p:nvSpPr>
            <p:cNvPr id="193" name="Google Shape;193;p42"/>
            <p:cNvSpPr txBox="1"/>
            <p:nvPr/>
          </p:nvSpPr>
          <p:spPr>
            <a:xfrm>
              <a:off x="1054100" y="2197143"/>
              <a:ext cx="3875251" cy="962324"/>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700" b="1">
                  <a:solidFill>
                    <a:schemeClr val="dk1"/>
                  </a:solidFill>
                  <a:latin typeface="Open Sans ExtraBold"/>
                  <a:ea typeface="Open Sans ExtraBold"/>
                  <a:cs typeface="Open Sans ExtraBold"/>
                  <a:sym typeface="Open Sans ExtraBold"/>
                </a:rPr>
                <a:t>The Role of </a:t>
              </a:r>
              <a:r>
                <a:rPr lang="en" sz="2700" b="1">
                  <a:solidFill>
                    <a:srgbClr val="2F5496"/>
                  </a:solidFill>
                  <a:latin typeface="Open Sans ExtraBold"/>
                  <a:ea typeface="Open Sans ExtraBold"/>
                  <a:cs typeface="Open Sans ExtraBold"/>
                  <a:sym typeface="Open Sans ExtraBold"/>
                </a:rPr>
                <a:t>MAJORS</a:t>
              </a:r>
              <a:endParaRPr sz="1100"/>
            </a:p>
          </p:txBody>
        </p:sp>
      </p:grpSp>
      <p:pic>
        <p:nvPicPr>
          <p:cNvPr id="194" name="Google Shape;194;p42"/>
          <p:cNvPicPr preferRelativeResize="0">
            <a:picLocks noGrp="1"/>
          </p:cNvPicPr>
          <p:nvPr>
            <p:ph type="pic" idx="2"/>
          </p:nvPr>
        </p:nvPicPr>
        <p:blipFill rotWithShape="1">
          <a:blip r:embed="rId3">
            <a:alphaModFix/>
          </a:blip>
          <a:srcRect t="3145" b="3144"/>
          <a:stretch/>
        </p:blipFill>
        <p:spPr>
          <a:xfrm>
            <a:off x="4755356" y="542329"/>
            <a:ext cx="2883694" cy="4058841"/>
          </a:xfrm>
          <a:prstGeom prst="rect">
            <a:avLst/>
          </a:prstGeom>
          <a:solidFill>
            <a:schemeClr val="lt1"/>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43"/>
          <p:cNvSpPr/>
          <p:nvPr/>
        </p:nvSpPr>
        <p:spPr>
          <a:xfrm>
            <a:off x="733425" y="0"/>
            <a:ext cx="3667125" cy="5143500"/>
          </a:xfrm>
          <a:prstGeom prst="rect">
            <a:avLst/>
          </a:prstGeom>
          <a:solidFill>
            <a:srgbClr val="2F559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01" name="Google Shape;201;p43"/>
          <p:cNvSpPr txBox="1"/>
          <p:nvPr/>
        </p:nvSpPr>
        <p:spPr>
          <a:xfrm>
            <a:off x="5518785" y="1736087"/>
            <a:ext cx="3188970" cy="1685077"/>
          </a:xfrm>
          <a:prstGeom prst="rect">
            <a:avLst/>
          </a:prstGeom>
          <a:noFill/>
          <a:ln>
            <a:noFill/>
          </a:ln>
        </p:spPr>
        <p:txBody>
          <a:bodyPr spcFirstLastPara="1" wrap="square" lIns="68575" tIns="34275" rIns="68575" bIns="34275" anchor="t" anchorCtr="0">
            <a:spAutoFit/>
          </a:bodyPr>
          <a:lstStyle/>
          <a:p>
            <a:pPr marL="127000" marR="0" lvl="0" indent="-120650" algn="l" rtl="0">
              <a:spcBef>
                <a:spcPts val="0"/>
              </a:spcBef>
              <a:spcAft>
                <a:spcPts val="0"/>
              </a:spcAft>
              <a:buClr>
                <a:srgbClr val="22201C"/>
              </a:buClr>
              <a:buSzPts val="1500"/>
              <a:buFont typeface="Arial"/>
              <a:buChar char="•"/>
            </a:pPr>
            <a:r>
              <a:rPr lang="en" sz="1500" i="0">
                <a:solidFill>
                  <a:srgbClr val="22201C"/>
                </a:solidFill>
                <a:latin typeface="Roboto"/>
                <a:ea typeface="Roboto"/>
                <a:cs typeface="Roboto"/>
                <a:sym typeface="Roboto"/>
              </a:rPr>
              <a:t>Tying together self-awareness, priorities, majors and careers</a:t>
            </a:r>
            <a:endParaRPr sz="1100"/>
          </a:p>
          <a:p>
            <a:pPr marL="127000" marR="0" lvl="0" indent="-25400" algn="l"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a:p>
            <a:pPr marL="127000" marR="0" lvl="0" indent="-120650" algn="l" rtl="0">
              <a:spcBef>
                <a:spcPts val="0"/>
              </a:spcBef>
              <a:spcAft>
                <a:spcPts val="0"/>
              </a:spcAft>
              <a:buClr>
                <a:srgbClr val="22201C"/>
              </a:buClr>
              <a:buSzPts val="1500"/>
              <a:buFont typeface="Arial"/>
              <a:buChar char="•"/>
            </a:pPr>
            <a:r>
              <a:rPr lang="en" sz="1500">
                <a:solidFill>
                  <a:srgbClr val="22201C"/>
                </a:solidFill>
                <a:latin typeface="Roboto"/>
                <a:ea typeface="Roboto"/>
                <a:cs typeface="Roboto"/>
                <a:sym typeface="Roboto"/>
              </a:rPr>
              <a:t>Exciting discoveries ahead!</a:t>
            </a:r>
            <a:endParaRPr sz="1100"/>
          </a:p>
          <a:p>
            <a:pPr marL="0" marR="0" lvl="0" indent="0" algn="l" rtl="0">
              <a:spcBef>
                <a:spcPts val="0"/>
              </a:spcBef>
              <a:spcAft>
                <a:spcPts val="0"/>
              </a:spcAft>
              <a:buNone/>
            </a:pPr>
            <a:endParaRPr sz="1500">
              <a:solidFill>
                <a:srgbClr val="22201C"/>
              </a:solidFill>
              <a:latin typeface="Roboto"/>
              <a:ea typeface="Roboto"/>
              <a:cs typeface="Roboto"/>
              <a:sym typeface="Roboto"/>
            </a:endParaRPr>
          </a:p>
          <a:p>
            <a:pPr marL="685800" marR="0" lvl="2" indent="0" algn="l" rtl="0">
              <a:spcBef>
                <a:spcPts val="0"/>
              </a:spcBef>
              <a:spcAft>
                <a:spcPts val="0"/>
              </a:spcAft>
              <a:buNone/>
            </a:pPr>
            <a:r>
              <a:rPr lang="en" sz="1500" b="0" i="0" u="none" strike="noStrike" cap="none">
                <a:solidFill>
                  <a:srgbClr val="22201C"/>
                </a:solidFill>
                <a:latin typeface="Roboto"/>
                <a:ea typeface="Roboto"/>
                <a:cs typeface="Roboto"/>
                <a:sym typeface="Roboto"/>
              </a:rPr>
              <a:t>   Sponsored by:</a:t>
            </a:r>
            <a:endParaRPr sz="1100"/>
          </a:p>
          <a:p>
            <a:pPr marL="127000" marR="0" lvl="0" indent="-25400" algn="l" rtl="0">
              <a:spcBef>
                <a:spcPts val="0"/>
              </a:spcBef>
              <a:spcAft>
                <a:spcPts val="0"/>
              </a:spcAft>
              <a:buClr>
                <a:schemeClr val="dk1"/>
              </a:buClr>
              <a:buSzPts val="1500"/>
              <a:buFont typeface="Arial"/>
              <a:buNone/>
            </a:pPr>
            <a:endParaRPr sz="1500">
              <a:solidFill>
                <a:srgbClr val="22201C"/>
              </a:solidFill>
              <a:latin typeface="Roboto"/>
              <a:ea typeface="Roboto"/>
              <a:cs typeface="Roboto"/>
              <a:sym typeface="Roboto"/>
            </a:endParaRPr>
          </a:p>
        </p:txBody>
      </p:sp>
      <p:pic>
        <p:nvPicPr>
          <p:cNvPr id="202" name="Google Shape;202;p43"/>
          <p:cNvPicPr preferRelativeResize="0">
            <a:picLocks noGrp="1"/>
          </p:cNvPicPr>
          <p:nvPr>
            <p:ph type="pic" idx="2"/>
          </p:nvPr>
        </p:nvPicPr>
        <p:blipFill rotWithShape="1">
          <a:blip r:embed="rId3">
            <a:alphaModFix/>
          </a:blip>
          <a:srcRect t="1410" b="8910"/>
          <a:stretch/>
        </p:blipFill>
        <p:spPr>
          <a:xfrm>
            <a:off x="0" y="1034058"/>
            <a:ext cx="5136356" cy="3075384"/>
          </a:xfrm>
          <a:prstGeom prst="rect">
            <a:avLst/>
          </a:prstGeom>
          <a:solidFill>
            <a:schemeClr val="lt1"/>
          </a:solidFill>
          <a:ln>
            <a:noFill/>
          </a:ln>
        </p:spPr>
      </p:pic>
      <p:pic>
        <p:nvPicPr>
          <p:cNvPr id="203" name="Google Shape;203;p43"/>
          <p:cNvPicPr preferRelativeResize="0"/>
          <p:nvPr/>
        </p:nvPicPr>
        <p:blipFill rotWithShape="1">
          <a:blip r:embed="rId4">
            <a:alphaModFix/>
          </a:blip>
          <a:srcRect/>
          <a:stretch/>
        </p:blipFill>
        <p:spPr>
          <a:xfrm>
            <a:off x="6149940" y="85724"/>
            <a:ext cx="1465267" cy="1580756"/>
          </a:xfrm>
          <a:prstGeom prst="rect">
            <a:avLst/>
          </a:prstGeom>
          <a:noFill/>
          <a:ln>
            <a:noFill/>
          </a:ln>
        </p:spPr>
      </p:pic>
      <p:pic>
        <p:nvPicPr>
          <p:cNvPr id="204" name="Google Shape;204;p43"/>
          <p:cNvPicPr preferRelativeResize="0"/>
          <p:nvPr/>
        </p:nvPicPr>
        <p:blipFill rotWithShape="1">
          <a:blip r:embed="rId5">
            <a:alphaModFix/>
          </a:blip>
          <a:srcRect/>
          <a:stretch/>
        </p:blipFill>
        <p:spPr>
          <a:xfrm>
            <a:off x="5658949" y="3265827"/>
            <a:ext cx="1225662" cy="346249"/>
          </a:xfrm>
          <a:prstGeom prst="rect">
            <a:avLst/>
          </a:prstGeom>
          <a:noFill/>
          <a:ln>
            <a:noFill/>
          </a:ln>
        </p:spPr>
      </p:pic>
      <p:pic>
        <p:nvPicPr>
          <p:cNvPr id="205" name="Google Shape;205;p43"/>
          <p:cNvPicPr preferRelativeResize="0"/>
          <p:nvPr/>
        </p:nvPicPr>
        <p:blipFill rotWithShape="1">
          <a:blip r:embed="rId6">
            <a:alphaModFix/>
          </a:blip>
          <a:srcRect/>
          <a:stretch/>
        </p:blipFill>
        <p:spPr>
          <a:xfrm>
            <a:off x="7407205" y="3265827"/>
            <a:ext cx="920951" cy="38538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44"/>
          <p:cNvSpPr/>
          <p:nvPr/>
        </p:nvSpPr>
        <p:spPr>
          <a:xfrm>
            <a:off x="-1" y="0"/>
            <a:ext cx="9143999" cy="5143500"/>
          </a:xfrm>
          <a:prstGeom prst="rect">
            <a:avLst/>
          </a:prstGeom>
          <a:solidFill>
            <a:srgbClr val="2F559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4" name="Google Shape;214;p44"/>
          <p:cNvSpPr txBox="1"/>
          <p:nvPr/>
        </p:nvSpPr>
        <p:spPr>
          <a:xfrm>
            <a:off x="1116570" y="1429130"/>
            <a:ext cx="6910857" cy="2285241"/>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7200" b="1">
                <a:solidFill>
                  <a:schemeClr val="lt1"/>
                </a:solidFill>
                <a:latin typeface="Open Sans ExtraBold"/>
                <a:ea typeface="Open Sans ExtraBold"/>
                <a:cs typeface="Open Sans ExtraBold"/>
                <a:sym typeface="Open Sans ExtraBold"/>
              </a:rPr>
              <a:t>Let’s Get</a:t>
            </a:r>
            <a:endParaRPr sz="1100"/>
          </a:p>
          <a:p>
            <a:pPr marL="0" marR="0" lvl="0" indent="0" algn="ctr" rtl="0">
              <a:spcBef>
                <a:spcPts val="0"/>
              </a:spcBef>
              <a:spcAft>
                <a:spcPts val="0"/>
              </a:spcAft>
              <a:buNone/>
            </a:pPr>
            <a:r>
              <a:rPr lang="en" sz="7200" b="1">
                <a:solidFill>
                  <a:schemeClr val="lt1"/>
                </a:solidFill>
                <a:latin typeface="Open Sans ExtraBold"/>
                <a:ea typeface="Open Sans ExtraBold"/>
                <a:cs typeface="Open Sans ExtraBold"/>
                <a:sym typeface="Open Sans ExtraBold"/>
              </a:rPr>
              <a:t>Started!</a:t>
            </a:r>
            <a:endParaRPr sz="11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1680</Words>
  <Application>Microsoft Office PowerPoint</Application>
  <PresentationFormat>On-screen Show (16:9)</PresentationFormat>
  <Paragraphs>92</Paragraphs>
  <Slides>12</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Calibri</vt:lpstr>
      <vt:lpstr>Open Sans ExtraBold</vt:lpstr>
      <vt:lpstr>Roboto</vt:lpstr>
      <vt:lpstr>Arial</vt:lpstr>
      <vt:lpstr>Simple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Hertzberg</dc:creator>
  <cp:lastModifiedBy>Ryan Barhoush</cp:lastModifiedBy>
  <cp:revision>3</cp:revision>
  <dcterms:modified xsi:type="dcterms:W3CDTF">2024-09-23T14:35:10Z</dcterms:modified>
</cp:coreProperties>
</file>