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8" r:id="rId1"/>
    <p:sldMasterId id="2147483679" r:id="rId2"/>
  </p:sldMasterIdLst>
  <p:notesMasterIdLst>
    <p:notesMasterId r:id="rId1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embeddedFontLst>
    <p:embeddedFont>
      <p:font typeface="Open Sans" panose="020B0606030504020204" pitchFamily="34" charset="0"/>
      <p:regular r:id="rId17"/>
      <p:bold r:id="rId18"/>
      <p:italic r:id="rId19"/>
      <p:boldItalic r:id="rId20"/>
    </p:embeddedFont>
    <p:embeddedFont>
      <p:font typeface="Open Sans ExtraBold" panose="020B0906030804020204" pitchFamily="34" charset="0"/>
      <p:bold r:id="rId21"/>
      <p:boldItalic r:id="rId22"/>
    </p:embeddedFont>
    <p:embeddedFont>
      <p:font typeface="Roboto" panose="020000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374"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b41ad43c4a_2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g2b41ad43c4a_2_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Welcome back to “A Major Decision… How to Choose Your College Major.”</a:t>
            </a:r>
            <a:endParaRPr/>
          </a:p>
          <a:p>
            <a:pPr marL="0" lvl="0" indent="0" algn="l" rtl="0">
              <a:spcBef>
                <a:spcPts val="0"/>
              </a:spcBef>
              <a:spcAft>
                <a:spcPts val="0"/>
              </a:spcAft>
              <a:buNone/>
            </a:pPr>
            <a:endParaRPr/>
          </a:p>
          <a:p>
            <a:pPr marL="0" lvl="0" indent="0" algn="l" rtl="0">
              <a:spcBef>
                <a:spcPts val="0"/>
              </a:spcBef>
              <a:spcAft>
                <a:spcPts val="0"/>
              </a:spcAft>
              <a:buNone/>
            </a:pPr>
            <a:r>
              <a:rPr lang="en"/>
              <a:t>On Day 1 we talked about “getting to know yourself” before making this major decision. </a:t>
            </a:r>
            <a:endParaRPr/>
          </a:p>
          <a:p>
            <a:pPr marL="0" lvl="0" indent="0" algn="l" rtl="0">
              <a:spcBef>
                <a:spcPts val="0"/>
              </a:spcBef>
              <a:spcAft>
                <a:spcPts val="0"/>
              </a:spcAft>
              <a:buNone/>
            </a:pPr>
            <a:endParaRPr/>
          </a:p>
          <a:p>
            <a:pPr marL="0" lvl="0" indent="0" algn="l" rtl="0">
              <a:spcBef>
                <a:spcPts val="0"/>
              </a:spcBef>
              <a:spcAft>
                <a:spcPts val="0"/>
              </a:spcAft>
              <a:buNone/>
            </a:pPr>
            <a:r>
              <a:rPr lang="en"/>
              <a:t>Knowing your interests, goals and values is important and that takes self-reflection.</a:t>
            </a:r>
            <a:endParaRPr/>
          </a:p>
          <a:p>
            <a:pPr marL="0" lvl="0" indent="0" algn="l" rtl="0">
              <a:spcBef>
                <a:spcPts val="0"/>
              </a:spcBef>
              <a:spcAft>
                <a:spcPts val="0"/>
              </a:spcAft>
              <a:buNone/>
            </a:pPr>
            <a:endParaRPr/>
          </a:p>
          <a:p>
            <a:pPr marL="0" lvl="0" indent="0" algn="l" rtl="0">
              <a:spcBef>
                <a:spcPts val="0"/>
              </a:spcBef>
              <a:spcAft>
                <a:spcPts val="0"/>
              </a:spcAft>
              <a:buNone/>
            </a:pPr>
            <a:r>
              <a:rPr lang="en"/>
              <a:t>Now that you’ve taken the time to think through what you really want to do with your life, it’s time to figure out which schools match your needs.</a:t>
            </a:r>
            <a:endParaRPr/>
          </a:p>
          <a:p>
            <a:pPr marL="0" lvl="0" indent="0" algn="l" rtl="0">
              <a:spcBef>
                <a:spcPts val="0"/>
              </a:spcBef>
              <a:spcAft>
                <a:spcPts val="0"/>
              </a:spcAft>
              <a:buNone/>
            </a:pPr>
            <a:endParaRPr/>
          </a:p>
          <a:p>
            <a:pPr marL="0" lvl="0" indent="0" algn="l" rtl="0">
              <a:spcBef>
                <a:spcPts val="0"/>
              </a:spcBef>
              <a:spcAft>
                <a:spcPts val="0"/>
              </a:spcAft>
              <a:buNone/>
            </a:pPr>
            <a:r>
              <a:rPr lang="en"/>
              <a:t>But before you decide on a school, you need to decide on a major… or field of study… you want to pursue.</a:t>
            </a:r>
            <a:endParaRPr/>
          </a:p>
        </p:txBody>
      </p:sp>
      <p:sp>
        <p:nvSpPr>
          <p:cNvPr id="97" name="Google Shape;97;g2b41ad43c4a_2_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b41ad43c4a_2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g2b41ad43c4a_2_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dirty="0"/>
              <a:t>This lesson is brought to you by LifeSmarts, a program of the National Consumers League.</a:t>
            </a:r>
            <a:endParaRPr dirty="0"/>
          </a:p>
          <a:p>
            <a:pPr marL="0" lvl="0" indent="0" algn="l" rtl="0">
              <a:spcBef>
                <a:spcPts val="0"/>
              </a:spcBef>
              <a:spcAft>
                <a:spcPts val="0"/>
              </a:spcAft>
              <a:buClr>
                <a:schemeClr val="dk1"/>
              </a:buClr>
              <a:buSzPts val="1200"/>
              <a:buFont typeface="Arial"/>
              <a:buNone/>
            </a:pPr>
            <a:endParaRPr dirty="0"/>
          </a:p>
        </p:txBody>
      </p:sp>
      <p:sp>
        <p:nvSpPr>
          <p:cNvPr id="105" name="Google Shape;105;g2b41ad43c4a_2_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b41ad43c4a_2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g2b41ad43c4a_2_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 b="1" i="0">
                <a:latin typeface="Arial"/>
                <a:ea typeface="Arial"/>
                <a:cs typeface="Arial"/>
                <a:sym typeface="Arial"/>
              </a:rPr>
              <a:t>What is a major?</a:t>
            </a:r>
            <a:endParaRPr/>
          </a:p>
          <a:p>
            <a:pPr marL="171450" lvl="0" indent="-95250" algn="l" rtl="0">
              <a:spcBef>
                <a:spcPts val="0"/>
              </a:spcBef>
              <a:spcAft>
                <a:spcPts val="0"/>
              </a:spcAft>
              <a:buClr>
                <a:schemeClr val="dk1"/>
              </a:buClr>
              <a:buSzPts val="1200"/>
              <a:buFont typeface="Arial"/>
              <a:buNone/>
            </a:pPr>
            <a:endParaRPr b="1" i="0">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 b="1" i="0">
                <a:latin typeface="Arial"/>
                <a:ea typeface="Arial"/>
                <a:cs typeface="Arial"/>
                <a:sym typeface="Arial"/>
              </a:rPr>
              <a:t>Your academic concentration:</a:t>
            </a:r>
            <a:r>
              <a:rPr lang="en" b="0" i="0">
                <a:solidFill>
                  <a:srgbClr val="374151"/>
                </a:solidFill>
                <a:latin typeface="Arial"/>
                <a:ea typeface="Arial"/>
                <a:cs typeface="Arial"/>
                <a:sym typeface="Arial"/>
              </a:rPr>
              <a:t> A major is an academic concentration or specialization that defines your primary area of study during your college journey. It can range anywhere from 30-60 units (which is approximately 10-20 classes in a subject area.) It varies based on your major and your university. But essentially, your major shapes the core of your coursework and the direction of your studies.</a:t>
            </a:r>
            <a:endParaRPr/>
          </a:p>
          <a:p>
            <a:pPr marL="171450" lvl="0" indent="-9525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 b="1" i="0">
                <a:latin typeface="Arial"/>
                <a:ea typeface="Arial"/>
                <a:cs typeface="Arial"/>
                <a:sym typeface="Arial"/>
              </a:rPr>
              <a:t>Field of Expertise: </a:t>
            </a:r>
            <a:r>
              <a:rPr lang="en" b="0" i="0">
                <a:solidFill>
                  <a:srgbClr val="374151"/>
                </a:solidFill>
                <a:latin typeface="Arial"/>
                <a:ea typeface="Arial"/>
                <a:cs typeface="Arial"/>
                <a:sym typeface="Arial"/>
              </a:rPr>
              <a:t>Think of your major as the subject you'll become an expert in by the time you graduate. It's the area where you'll gain in-depth knowledge and skills, preparing you for your future career or further education.</a:t>
            </a:r>
            <a:endParaRPr/>
          </a:p>
        </p:txBody>
      </p:sp>
      <p:sp>
        <p:nvSpPr>
          <p:cNvPr id="114" name="Google Shape;114;g2b41ad43c4a_2_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b41ad43c4a_2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g2b41ad43c4a_2_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 b="1" i="0">
                <a:latin typeface="Arial"/>
                <a:ea typeface="Arial"/>
                <a:cs typeface="Arial"/>
                <a:sym typeface="Arial"/>
              </a:rPr>
              <a:t>Why is a major important?</a:t>
            </a:r>
            <a:endParaRPr/>
          </a:p>
          <a:p>
            <a:pPr marL="171450" lvl="0" indent="-95250" algn="l" rtl="0">
              <a:spcBef>
                <a:spcPts val="0"/>
              </a:spcBef>
              <a:spcAft>
                <a:spcPts val="0"/>
              </a:spcAft>
              <a:buClr>
                <a:schemeClr val="dk1"/>
              </a:buClr>
              <a:buSzPts val="1200"/>
              <a:buFont typeface="Arial"/>
              <a:buNone/>
            </a:pPr>
            <a:endParaRPr b="1" i="0">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 b="1" i="0">
                <a:latin typeface="Arial"/>
                <a:ea typeface="Arial"/>
                <a:cs typeface="Arial"/>
                <a:sym typeface="Arial"/>
              </a:rPr>
              <a:t>Guiding Your Educational Path: </a:t>
            </a:r>
            <a:r>
              <a:rPr lang="en" b="0" i="0">
                <a:solidFill>
                  <a:srgbClr val="374151"/>
                </a:solidFill>
                <a:latin typeface="Arial"/>
                <a:ea typeface="Arial"/>
                <a:cs typeface="Arial"/>
                <a:sym typeface="Arial"/>
              </a:rPr>
              <a:t>Your college major serves as a roadmap for your academic journey. It guides you in selecting the courses you need to take to develop expertise in a specific field. Having a major helps you stay focused on your educational goals, ensuring that you gain in-depth knowledge and skills in your chosen area of study.</a:t>
            </a:r>
            <a:endParaRPr/>
          </a:p>
          <a:p>
            <a:pPr marL="0" lvl="0" indent="0" algn="l" rtl="0">
              <a:spcBef>
                <a:spcPts val="0"/>
              </a:spcBef>
              <a:spcAft>
                <a:spcPts val="0"/>
              </a:spcAft>
              <a:buNone/>
            </a:pPr>
            <a:endParaRPr b="0" i="0">
              <a:solidFill>
                <a:srgbClr val="37415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 b="1" i="0">
                <a:latin typeface="Arial"/>
                <a:ea typeface="Arial"/>
                <a:cs typeface="Arial"/>
                <a:sym typeface="Arial"/>
              </a:rPr>
              <a:t>Career Preparation: </a:t>
            </a:r>
            <a:r>
              <a:rPr lang="en" b="0" i="0">
                <a:solidFill>
                  <a:srgbClr val="374151"/>
                </a:solidFill>
                <a:latin typeface="Arial"/>
                <a:ea typeface="Arial"/>
                <a:cs typeface="Arial"/>
                <a:sym typeface="Arial"/>
              </a:rPr>
              <a:t>Your major plays a vital role in preparing you for your future career. It equips you with the knowledge and competencies necessary to excel in your chosen field. Employers often look for candidates with relevant majors, as it demonstrates your commitment to and preparation for a specific profession. Your major can open doors to various job opportunities aligned with your interests and expertise.</a:t>
            </a:r>
            <a:endParaRPr/>
          </a:p>
        </p:txBody>
      </p:sp>
      <p:sp>
        <p:nvSpPr>
          <p:cNvPr id="125" name="Google Shape;125;g2b41ad43c4a_2_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b41ad43c4a_2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g2b41ad43c4a_2_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1" i="0">
                <a:latin typeface="Arial"/>
                <a:ea typeface="Arial"/>
                <a:cs typeface="Arial"/>
                <a:sym typeface="Arial"/>
              </a:rPr>
              <a:t>The National Center for Education Statistics reports that about one-third of bachelor’s degree graduates had changed their major at least once during their college career.</a:t>
            </a:r>
            <a:endParaRPr/>
          </a:p>
          <a:p>
            <a:pPr marL="0" lvl="0" indent="0" algn="l" rtl="0">
              <a:spcBef>
                <a:spcPts val="0"/>
              </a:spcBef>
              <a:spcAft>
                <a:spcPts val="0"/>
              </a:spcAft>
              <a:buNone/>
            </a:pPr>
            <a:r>
              <a:rPr lang="en" b="1" i="0">
                <a:latin typeface="Arial"/>
                <a:ea typeface="Arial"/>
                <a:cs typeface="Arial"/>
                <a:sym typeface="Arial"/>
              </a:rPr>
              <a:t>It happens… priorities change. Maybe you discover a new topic that you feel passionate about. Or you decide you don’t like the courses in your original field of study. </a:t>
            </a:r>
            <a:endParaRPr/>
          </a:p>
          <a:p>
            <a:pPr marL="0" lvl="0" indent="0" algn="l" rtl="0">
              <a:spcBef>
                <a:spcPts val="0"/>
              </a:spcBef>
              <a:spcAft>
                <a:spcPts val="0"/>
              </a:spcAft>
              <a:buNone/>
            </a:pPr>
            <a:r>
              <a:rPr lang="en" b="1" i="0">
                <a:latin typeface="Arial"/>
                <a:ea typeface="Arial"/>
                <a:cs typeface="Arial"/>
                <a:sym typeface="Arial"/>
              </a:rPr>
              <a:t>If you decide to change your major do it as soon as possible. If you can live with your major, then staying the course might be the best decision.</a:t>
            </a:r>
            <a:endParaRPr/>
          </a:p>
          <a:p>
            <a:pPr marL="0" lvl="0" indent="0" algn="l" rtl="0">
              <a:spcBef>
                <a:spcPts val="0"/>
              </a:spcBef>
              <a:spcAft>
                <a:spcPts val="0"/>
              </a:spcAft>
              <a:buNone/>
            </a:pPr>
            <a:endParaRPr b="1" i="0">
              <a:latin typeface="Arial"/>
              <a:ea typeface="Arial"/>
              <a:cs typeface="Arial"/>
              <a:sym typeface="Arial"/>
            </a:endParaRPr>
          </a:p>
          <a:p>
            <a:pPr marL="0" lvl="0" indent="0" algn="l" rtl="0">
              <a:spcBef>
                <a:spcPts val="0"/>
              </a:spcBef>
              <a:spcAft>
                <a:spcPts val="0"/>
              </a:spcAft>
              <a:buNone/>
            </a:pPr>
            <a:r>
              <a:rPr lang="en" b="1" i="0">
                <a:latin typeface="Arial"/>
                <a:ea typeface="Arial"/>
                <a:cs typeface="Arial"/>
                <a:sym typeface="Arial"/>
              </a:rPr>
              <a:t>Cost and Extended Timeline: </a:t>
            </a:r>
            <a:r>
              <a:rPr lang="en" b="0" i="0">
                <a:solidFill>
                  <a:srgbClr val="374151"/>
                </a:solidFill>
                <a:latin typeface="Arial"/>
                <a:ea typeface="Arial"/>
                <a:cs typeface="Arial"/>
                <a:sym typeface="Arial"/>
              </a:rPr>
              <a:t>But just know that changing your major can have financial implications. It may require you to take additional courses, adding to your tuition costs. And extending your time in college could mean more expenses for housing and living. Be prepared for the potential financial impact of switching majors, and plan accordingly.</a:t>
            </a:r>
            <a:endParaRPr/>
          </a:p>
          <a:p>
            <a:pPr marL="0" lvl="0" indent="0" algn="l" rtl="0">
              <a:spcBef>
                <a:spcPts val="0"/>
              </a:spcBef>
              <a:spcAft>
                <a:spcPts val="0"/>
              </a:spcAft>
              <a:buNone/>
            </a:pPr>
            <a:endParaRPr b="0" i="0">
              <a:solidFill>
                <a:srgbClr val="374151"/>
              </a:solidFill>
              <a:latin typeface="Arial"/>
              <a:ea typeface="Arial"/>
              <a:cs typeface="Arial"/>
              <a:sym typeface="Arial"/>
            </a:endParaRPr>
          </a:p>
          <a:p>
            <a:pPr marL="0" lvl="0" indent="0" algn="l" rtl="0">
              <a:spcBef>
                <a:spcPts val="0"/>
              </a:spcBef>
              <a:spcAft>
                <a:spcPts val="0"/>
              </a:spcAft>
              <a:buNone/>
            </a:pPr>
            <a:r>
              <a:rPr lang="en" b="1" i="0">
                <a:latin typeface="Arial"/>
                <a:ea typeface="Arial"/>
                <a:cs typeface="Arial"/>
                <a:sym typeface="Arial"/>
              </a:rPr>
              <a:t>Potentially Wasted Credits</a:t>
            </a:r>
            <a:r>
              <a:rPr lang="en" b="0" i="0">
                <a:solidFill>
                  <a:srgbClr val="374151"/>
                </a:solidFill>
                <a:latin typeface="Arial"/>
                <a:ea typeface="Arial"/>
                <a:cs typeface="Arial"/>
                <a:sym typeface="Arial"/>
              </a:rPr>
              <a:t>: When you change your major, some of the courses you've already taken may no longer count toward your new major's requirements. This can feel like a setback, as the effort you put into those courses may not directly contribute to your degree progress. It's essential to weigh the pros and cons of changing your major and seek guidance from academic advisors to minimize any wasted time and effort.</a:t>
            </a:r>
            <a:endParaRPr/>
          </a:p>
        </p:txBody>
      </p:sp>
      <p:sp>
        <p:nvSpPr>
          <p:cNvPr id="136" name="Google Shape;136;g2b41ad43c4a_2_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41ad43c4a_2_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b41ad43c4a_2_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Let’s take a look at the 10 most popular majors according to the National Centers for Education Statistics.</a:t>
            </a:r>
            <a:endParaRPr/>
          </a:p>
          <a:p>
            <a:pPr marL="0" lvl="0" indent="0" algn="l" rtl="0">
              <a:spcBef>
                <a:spcPts val="0"/>
              </a:spcBef>
              <a:spcAft>
                <a:spcPts val="0"/>
              </a:spcAft>
              <a:buNone/>
            </a:pPr>
            <a:endParaRPr/>
          </a:p>
          <a:p>
            <a:pPr marL="0" lvl="0" indent="0" algn="l" rtl="0">
              <a:spcBef>
                <a:spcPts val="0"/>
              </a:spcBef>
              <a:spcAft>
                <a:spcPts val="0"/>
              </a:spcAft>
              <a:buNone/>
            </a:pPr>
            <a:r>
              <a:rPr lang="en"/>
              <a:t>Business and Health Professions come in at numbers 1 and 2. </a:t>
            </a:r>
            <a:endParaRPr/>
          </a:p>
          <a:p>
            <a:pPr marL="0" lvl="0" indent="0" algn="l" rtl="0">
              <a:spcBef>
                <a:spcPts val="0"/>
              </a:spcBef>
              <a:spcAft>
                <a:spcPts val="0"/>
              </a:spcAft>
              <a:buNone/>
            </a:pPr>
            <a:endParaRPr/>
          </a:p>
          <a:p>
            <a:pPr marL="0" lvl="0" indent="0" algn="l" rtl="0">
              <a:spcBef>
                <a:spcPts val="0"/>
              </a:spcBef>
              <a:spcAft>
                <a:spcPts val="0"/>
              </a:spcAft>
              <a:buNone/>
            </a:pPr>
            <a:r>
              <a:rPr lang="en"/>
              <a:t>Most of these are fairly broad fields of study. Often the college will allow you to declare an “Area of Concentration” that focuses on a more specific segment of the major. </a:t>
            </a:r>
            <a:endParaRPr/>
          </a:p>
          <a:p>
            <a:pPr marL="0" lvl="0" indent="0" algn="l" rtl="0">
              <a:spcBef>
                <a:spcPts val="0"/>
              </a:spcBef>
              <a:spcAft>
                <a:spcPts val="0"/>
              </a:spcAft>
              <a:buNone/>
            </a:pPr>
            <a:endParaRPr/>
          </a:p>
          <a:p>
            <a:pPr marL="0" lvl="0" indent="0" algn="l" rtl="0">
              <a:spcBef>
                <a:spcPts val="0"/>
              </a:spcBef>
              <a:spcAft>
                <a:spcPts val="0"/>
              </a:spcAft>
              <a:buNone/>
            </a:pPr>
            <a:r>
              <a:rPr lang="en"/>
              <a:t>For example a Business major might specialize in Marketing, Finance or Entrepreneurship.</a:t>
            </a:r>
            <a:endParaRPr/>
          </a:p>
          <a:p>
            <a:pPr marL="0" lvl="0" indent="0" algn="l" rtl="0">
              <a:spcBef>
                <a:spcPts val="0"/>
              </a:spcBef>
              <a:spcAft>
                <a:spcPts val="0"/>
              </a:spcAft>
              <a:buNone/>
            </a:pPr>
            <a:endParaRPr/>
          </a:p>
          <a:p>
            <a:pPr marL="0" lvl="0" indent="0" algn="l" rtl="0">
              <a:spcBef>
                <a:spcPts val="0"/>
              </a:spcBef>
              <a:spcAft>
                <a:spcPts val="0"/>
              </a:spcAft>
              <a:buNone/>
            </a:pPr>
            <a:r>
              <a:rPr lang="en"/>
              <a:t>And an engineering major could choose from many different options including Civil Engineering, Mechanical Engineering or Aerospace Engineering just to name a few.</a:t>
            </a:r>
            <a:endParaRPr/>
          </a:p>
          <a:p>
            <a:pPr marL="0" lvl="0" indent="0" algn="l" rtl="0">
              <a:spcBef>
                <a:spcPts val="0"/>
              </a:spcBef>
              <a:spcAft>
                <a:spcPts val="0"/>
              </a:spcAft>
              <a:buNone/>
            </a:pPr>
            <a:endParaRPr/>
          </a:p>
          <a:p>
            <a:pPr marL="0" lvl="0" indent="0" algn="l" rtl="0">
              <a:spcBef>
                <a:spcPts val="0"/>
              </a:spcBef>
              <a:spcAft>
                <a:spcPts val="0"/>
              </a:spcAft>
              <a:buNone/>
            </a:pPr>
            <a:r>
              <a:rPr lang="en"/>
              <a:t>But there are also VERY SPECIFIC majors that are so unique they may only be offered in one or a handful of colleges across the country.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46" name="Google Shape;146;g2b41ad43c4a_2_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b41ad43c4a_2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g2b41ad43c4a_2_1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Take a look at this list of majors!</a:t>
            </a:r>
            <a:endParaRPr/>
          </a:p>
          <a:p>
            <a:pPr marL="0" lvl="0" indent="0" algn="l" rtl="0">
              <a:spcBef>
                <a:spcPts val="0"/>
              </a:spcBef>
              <a:spcAft>
                <a:spcPts val="0"/>
              </a:spcAft>
              <a:buNone/>
            </a:pPr>
            <a:endParaRPr/>
          </a:p>
          <a:p>
            <a:pPr marL="0" lvl="0" indent="0" algn="l" rtl="0">
              <a:spcBef>
                <a:spcPts val="0"/>
              </a:spcBef>
              <a:spcAft>
                <a:spcPts val="0"/>
              </a:spcAft>
              <a:buNone/>
            </a:pPr>
            <a:r>
              <a:rPr lang="en"/>
              <a:t>These are all majors that people are actively studying somewhere in the U.S.</a:t>
            </a:r>
            <a:endParaRPr/>
          </a:p>
          <a:p>
            <a:pPr marL="0" lvl="0" indent="0" algn="l" rtl="0">
              <a:spcBef>
                <a:spcPts val="0"/>
              </a:spcBef>
              <a:spcAft>
                <a:spcPts val="0"/>
              </a:spcAft>
              <a:buNone/>
            </a:pPr>
            <a:endParaRPr/>
          </a:p>
          <a:p>
            <a:pPr marL="0" lvl="0" indent="0" algn="l" rtl="0">
              <a:spcBef>
                <a:spcPts val="0"/>
              </a:spcBef>
              <a:spcAft>
                <a:spcPts val="0"/>
              </a:spcAft>
              <a:buNone/>
            </a:pPr>
            <a:r>
              <a:rPr lang="en"/>
              <a:t>You can study “Puppet Arts” at the University of Connecticut.</a:t>
            </a:r>
            <a:endParaRPr/>
          </a:p>
          <a:p>
            <a:pPr marL="0" lvl="0" indent="0" algn="l" rtl="0">
              <a:spcBef>
                <a:spcPts val="0"/>
              </a:spcBef>
              <a:spcAft>
                <a:spcPts val="0"/>
              </a:spcAft>
              <a:buNone/>
            </a:pPr>
            <a:endParaRPr/>
          </a:p>
          <a:p>
            <a:pPr marL="0" lvl="0" indent="0" algn="l" rtl="0">
              <a:spcBef>
                <a:spcPts val="0"/>
              </a:spcBef>
              <a:spcAft>
                <a:spcPts val="0"/>
              </a:spcAft>
              <a:buNone/>
            </a:pPr>
            <a:r>
              <a:rPr lang="en"/>
              <a:t>“Ecogastronomy” at the University of New Hampshire.</a:t>
            </a:r>
            <a:endParaRPr/>
          </a:p>
          <a:p>
            <a:pPr marL="0" lvl="0" indent="0" algn="l" rtl="0">
              <a:spcBef>
                <a:spcPts val="0"/>
              </a:spcBef>
              <a:spcAft>
                <a:spcPts val="0"/>
              </a:spcAft>
              <a:buNone/>
            </a:pPr>
            <a:endParaRPr/>
          </a:p>
          <a:p>
            <a:pPr marL="0" lvl="0" indent="0" algn="l" rtl="0">
              <a:spcBef>
                <a:spcPts val="0"/>
              </a:spcBef>
              <a:spcAft>
                <a:spcPts val="0"/>
              </a:spcAft>
              <a:buNone/>
            </a:pPr>
            <a:r>
              <a:rPr lang="en"/>
              <a:t>And “Foresight” at the University of Houston.</a:t>
            </a:r>
            <a:endParaRPr/>
          </a:p>
        </p:txBody>
      </p:sp>
      <p:sp>
        <p:nvSpPr>
          <p:cNvPr id="158" name="Google Shape;158;g2b41ad43c4a_2_10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b41ad43c4a_2_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g2b41ad43c4a_2_1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Then there are these fun majors… Auctioneering… Toy Design… and even Memeology which is a highly competitive major at the University of Texas in Austin.</a:t>
            </a:r>
            <a:endParaRPr/>
          </a:p>
          <a:p>
            <a:pPr marL="0" lvl="0" indent="0" algn="l" rtl="0">
              <a:spcBef>
                <a:spcPts val="0"/>
              </a:spcBef>
              <a:spcAft>
                <a:spcPts val="0"/>
              </a:spcAft>
              <a:buNone/>
            </a:pPr>
            <a:endParaRPr/>
          </a:p>
          <a:p>
            <a:pPr marL="0" lvl="0" indent="0" algn="l" rtl="0">
              <a:spcBef>
                <a:spcPts val="0"/>
              </a:spcBef>
              <a:spcAft>
                <a:spcPts val="0"/>
              </a:spcAft>
              <a:buNone/>
            </a:pPr>
            <a:r>
              <a:rPr lang="en"/>
              <a:t>Their department motto is “Spreading laughter one meme at a time.”</a:t>
            </a:r>
            <a:endParaRPr/>
          </a:p>
          <a:p>
            <a:pPr marL="0" lvl="0" indent="0" algn="l" rtl="0">
              <a:spcBef>
                <a:spcPts val="0"/>
              </a:spcBef>
              <a:spcAft>
                <a:spcPts val="0"/>
              </a:spcAft>
              <a:buNone/>
            </a:pPr>
            <a:endParaRPr/>
          </a:p>
          <a:p>
            <a:pPr marL="0" lvl="0" indent="0" algn="l" rtl="0">
              <a:spcBef>
                <a:spcPts val="0"/>
              </a:spcBef>
              <a:spcAft>
                <a:spcPts val="0"/>
              </a:spcAft>
              <a:buNone/>
            </a:pPr>
            <a:r>
              <a:rPr lang="en"/>
              <a:t>In 2018, there were 9,000 applicants to get into the major, and just 69 people were accepted. That’s less than a 1% acceptance rate.</a:t>
            </a:r>
            <a:endParaRPr/>
          </a:p>
          <a:p>
            <a:pPr marL="0" lvl="0" indent="0" algn="l" rtl="0">
              <a:spcBef>
                <a:spcPts val="0"/>
              </a:spcBef>
              <a:spcAft>
                <a:spcPts val="0"/>
              </a:spcAft>
              <a:buNone/>
            </a:pPr>
            <a:endParaRPr/>
          </a:p>
          <a:p>
            <a:pPr marL="0" lvl="0" indent="0" algn="l" rtl="0">
              <a:spcBef>
                <a:spcPts val="0"/>
              </a:spcBef>
              <a:spcAft>
                <a:spcPts val="0"/>
              </a:spcAft>
              <a:buNone/>
            </a:pPr>
            <a:r>
              <a:rPr lang="en"/>
              <a:t>The average accepted freshman in Memeology had a 4.0 unweighted GPA, a 1600 on the SAT and/or a 36 on the ACT test!</a:t>
            </a:r>
            <a:endParaRPr/>
          </a:p>
        </p:txBody>
      </p:sp>
      <p:sp>
        <p:nvSpPr>
          <p:cNvPr id="170" name="Google Shape;170;g2b41ad43c4a_2_1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b41ad43c4a_2_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g2b41ad43c4a_2_1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Deciding on the perfect major for you is based on many factors… but if we strip the process down to the basics, this is what you do -  “Know your career, then reverse engineer.”</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Arial"/>
              <a:buChar char="•"/>
            </a:pPr>
            <a:r>
              <a:rPr lang="en" b="1" i="0">
                <a:latin typeface="Arial"/>
                <a:ea typeface="Arial"/>
                <a:cs typeface="Arial"/>
                <a:sym typeface="Arial"/>
              </a:rPr>
              <a:t>Career: </a:t>
            </a:r>
            <a:r>
              <a:rPr lang="en" b="0" i="0">
                <a:solidFill>
                  <a:srgbClr val="374151"/>
                </a:solidFill>
                <a:latin typeface="Arial"/>
                <a:ea typeface="Arial"/>
                <a:cs typeface="Arial"/>
                <a:sym typeface="Arial"/>
              </a:rPr>
              <a:t>Start by envisioning your ideal career. Think about what truly excites you, what you're passionate about, and what aligns with your priorities in life. This is your opportunity to dream big and imagine the future you want.</a:t>
            </a:r>
            <a:endParaRPr/>
          </a:p>
          <a:p>
            <a:pPr marL="0" lvl="0" indent="0" algn="l" rtl="0">
              <a:spcBef>
                <a:spcPts val="0"/>
              </a:spcBef>
              <a:spcAft>
                <a:spcPts val="0"/>
              </a:spcAft>
              <a:buNone/>
            </a:pPr>
            <a:endParaRPr b="0" i="0">
              <a:solidFill>
                <a:srgbClr val="37415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 b="1" i="0">
                <a:latin typeface="Arial"/>
                <a:ea typeface="Arial"/>
                <a:cs typeface="Arial"/>
                <a:sym typeface="Arial"/>
              </a:rPr>
              <a:t>Major</a:t>
            </a:r>
            <a:r>
              <a:rPr lang="en" b="0" i="0">
                <a:solidFill>
                  <a:srgbClr val="374151"/>
                </a:solidFill>
                <a:latin typeface="Arial"/>
                <a:ea typeface="Arial"/>
                <a:cs typeface="Arial"/>
                <a:sym typeface="Arial"/>
              </a:rPr>
              <a:t>: Once you've identified a career path that resonates with you, it's time to choose a major that will provide you with the knowledge and skills needed for success in that field. Consider the academic disciplines that best align with your chosen career.</a:t>
            </a:r>
            <a:endParaRPr/>
          </a:p>
          <a:p>
            <a:pPr marL="0" lvl="0" indent="0" algn="l" rtl="0">
              <a:spcBef>
                <a:spcPts val="0"/>
              </a:spcBef>
              <a:spcAft>
                <a:spcPts val="0"/>
              </a:spcAft>
              <a:buNone/>
            </a:pPr>
            <a:endParaRPr b="0" i="0">
              <a:solidFill>
                <a:srgbClr val="37415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 b="1" i="0">
                <a:latin typeface="Arial"/>
                <a:ea typeface="Arial"/>
                <a:cs typeface="Arial"/>
                <a:sym typeface="Arial"/>
              </a:rPr>
              <a:t> University</a:t>
            </a:r>
            <a:r>
              <a:rPr lang="en" b="0" i="0">
                <a:solidFill>
                  <a:srgbClr val="374151"/>
                </a:solidFill>
                <a:latin typeface="Arial"/>
                <a:ea typeface="Arial"/>
                <a:cs typeface="Arial"/>
                <a:sym typeface="Arial"/>
              </a:rPr>
              <a:t>: Now that you have a potential major in mind, research colleges and universities that offer programs in your chosen field of study. Look into their academic offerings, faculty expertise, and any unique opportunities they provide related to your major.</a:t>
            </a:r>
            <a:endParaRPr/>
          </a:p>
          <a:p>
            <a:pPr marL="0" lvl="0" indent="0" algn="l" rtl="0">
              <a:spcBef>
                <a:spcPts val="0"/>
              </a:spcBef>
              <a:spcAft>
                <a:spcPts val="0"/>
              </a:spcAft>
              <a:buNone/>
            </a:pPr>
            <a:endParaRPr b="0" i="0">
              <a:solidFill>
                <a:srgbClr val="37415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 b="1" i="0">
                <a:latin typeface="Arial"/>
                <a:ea typeface="Arial"/>
                <a:cs typeface="Arial"/>
                <a:sym typeface="Arial"/>
              </a:rPr>
              <a:t>Narrow it down</a:t>
            </a:r>
            <a:r>
              <a:rPr lang="en" b="0" i="0">
                <a:solidFill>
                  <a:srgbClr val="374151"/>
                </a:solidFill>
                <a:latin typeface="Arial"/>
                <a:ea typeface="Arial"/>
                <a:cs typeface="Arial"/>
                <a:sym typeface="Arial"/>
              </a:rPr>
              <a:t>: </a:t>
            </a:r>
            <a:r>
              <a:rPr lang="en" b="0" i="0">
                <a:solidFill>
                  <a:srgbClr val="000000"/>
                </a:solidFill>
                <a:latin typeface="Arial"/>
                <a:ea typeface="Arial"/>
                <a:cs typeface="Arial"/>
                <a:sym typeface="Arial"/>
              </a:rPr>
              <a:t>To narrow down your options, factor in your personal values and priorities. Consider aspects like location, campus culture, class sizes, available resources, and extracurricular activities. Finding a school that aligns with your values can enhance your overall college experience.</a:t>
            </a:r>
            <a:endParaRPr/>
          </a:p>
        </p:txBody>
      </p:sp>
      <p:sp>
        <p:nvSpPr>
          <p:cNvPr id="181" name="Google Shape;181;g2b41ad43c4a_2_1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b41ad43c4a_2_1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g2b41ad43c4a_2_1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0" i="0">
                <a:latin typeface="Arial"/>
                <a:ea typeface="Arial"/>
                <a:cs typeface="Arial"/>
                <a:sym typeface="Arial"/>
              </a:rPr>
              <a:t>One way to narrow down your short-list of schools is to tour the colleges.</a:t>
            </a:r>
            <a:endParaRPr/>
          </a:p>
          <a:p>
            <a:pPr marL="0" lvl="0" indent="0" algn="l" rtl="0">
              <a:spcBef>
                <a:spcPts val="0"/>
              </a:spcBef>
              <a:spcAft>
                <a:spcPts val="0"/>
              </a:spcAft>
              <a:buNone/>
            </a:pPr>
            <a:endParaRPr b="1" i="0">
              <a:latin typeface="Arial"/>
              <a:ea typeface="Arial"/>
              <a:cs typeface="Arial"/>
              <a:sym typeface="Arial"/>
            </a:endParaRPr>
          </a:p>
          <a:p>
            <a:pPr marL="0" lvl="0" indent="0" algn="l" rtl="0">
              <a:spcBef>
                <a:spcPts val="0"/>
              </a:spcBef>
              <a:spcAft>
                <a:spcPts val="0"/>
              </a:spcAft>
              <a:buNone/>
            </a:pPr>
            <a:r>
              <a:rPr lang="en" b="1" i="0">
                <a:latin typeface="Arial"/>
                <a:ea typeface="Arial"/>
                <a:cs typeface="Arial"/>
                <a:sym typeface="Arial"/>
              </a:rPr>
              <a:t>First-Hand Experience: </a:t>
            </a:r>
            <a:r>
              <a:rPr lang="en" b="0" i="0">
                <a:solidFill>
                  <a:srgbClr val="374151"/>
                </a:solidFill>
                <a:latin typeface="Arial"/>
                <a:ea typeface="Arial"/>
                <a:cs typeface="Arial"/>
                <a:sym typeface="Arial"/>
              </a:rPr>
              <a:t>College tours offer the invaluable opportunity to experience campus life firsthand. Walking through the campus, attending classes, and interacting with students and faculty can give you a real sense of what it would be like to study there. It's a chance to assess the atmosphere and environment that will shape your college years.</a:t>
            </a:r>
            <a:endParaRPr/>
          </a:p>
          <a:p>
            <a:pPr marL="0" lvl="0" indent="0" algn="l" rtl="0">
              <a:spcBef>
                <a:spcPts val="0"/>
              </a:spcBef>
              <a:spcAft>
                <a:spcPts val="0"/>
              </a:spcAft>
              <a:buNone/>
            </a:pPr>
            <a:endParaRPr b="0" i="0">
              <a:solidFill>
                <a:srgbClr val="374151"/>
              </a:solidFill>
              <a:latin typeface="Arial"/>
              <a:ea typeface="Arial"/>
              <a:cs typeface="Arial"/>
              <a:sym typeface="Arial"/>
            </a:endParaRPr>
          </a:p>
          <a:p>
            <a:pPr marL="0" lvl="0" indent="0" algn="l" rtl="0">
              <a:spcBef>
                <a:spcPts val="0"/>
              </a:spcBef>
              <a:spcAft>
                <a:spcPts val="0"/>
              </a:spcAft>
              <a:buNone/>
            </a:pPr>
            <a:r>
              <a:rPr lang="en" b="1" i="0">
                <a:latin typeface="Arial"/>
                <a:ea typeface="Arial"/>
                <a:cs typeface="Arial"/>
                <a:sym typeface="Arial"/>
              </a:rPr>
              <a:t>Clarifying Expectations</a:t>
            </a:r>
            <a:r>
              <a:rPr lang="en" b="0" i="0">
                <a:solidFill>
                  <a:srgbClr val="374151"/>
                </a:solidFill>
                <a:latin typeface="Arial"/>
                <a:ea typeface="Arial"/>
                <a:cs typeface="Arial"/>
                <a:sym typeface="Arial"/>
              </a:rPr>
              <a:t>: By visiting colleges in person, you can clarify your expectations and gain insights that may not be apparent through online research alone. College tours allow you to ask questions, meet with admissions counselors, and explore specific facilities or programs that are important to you. This firsthand knowledge can significantly impact your decision-making process.</a:t>
            </a:r>
            <a:endParaRPr/>
          </a:p>
        </p:txBody>
      </p:sp>
      <p:sp>
        <p:nvSpPr>
          <p:cNvPr id="196" name="Google Shape;196;g2b41ad43c4a_2_1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b41ad43c4a_2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g2b41ad43c4a_2_1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 b="1" i="0">
                <a:latin typeface="Arial"/>
                <a:ea typeface="Arial"/>
                <a:cs typeface="Arial"/>
                <a:sym typeface="Arial"/>
              </a:rPr>
              <a:t>To prepare for college tours…</a:t>
            </a:r>
            <a:endParaRPr/>
          </a:p>
          <a:p>
            <a:pPr marL="171450" lvl="0" indent="-95250" algn="l" rtl="0">
              <a:spcBef>
                <a:spcPts val="0"/>
              </a:spcBef>
              <a:spcAft>
                <a:spcPts val="0"/>
              </a:spcAft>
              <a:buClr>
                <a:schemeClr val="dk1"/>
              </a:buClr>
              <a:buSzPts val="1200"/>
              <a:buFont typeface="Arial"/>
              <a:buNone/>
            </a:pPr>
            <a:endParaRPr b="1" i="0">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 b="1" i="0">
                <a:latin typeface="Arial"/>
                <a:ea typeface="Arial"/>
                <a:cs typeface="Arial"/>
                <a:sym typeface="Arial"/>
              </a:rPr>
              <a:t>Contact the Admissions Office in Advance: </a:t>
            </a:r>
            <a:r>
              <a:rPr lang="en" b="0" i="0">
                <a:solidFill>
                  <a:srgbClr val="374151"/>
                </a:solidFill>
                <a:latin typeface="Arial"/>
                <a:ea typeface="Arial"/>
                <a:cs typeface="Arial"/>
                <a:sym typeface="Arial"/>
              </a:rPr>
              <a:t>Before your college tours, consider reaching out to the admissions office. Express your interest in sitting in on a class related to your potential major, meeting with professors in that field, or even having lunch with a current student. Many colleges are accommodating and can help arrange these valuable experiences.</a:t>
            </a:r>
            <a:endParaRPr/>
          </a:p>
          <a:p>
            <a:pPr marL="171450" lvl="0" indent="-9525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 b="1" i="0">
                <a:latin typeface="Arial"/>
                <a:ea typeface="Arial"/>
                <a:cs typeface="Arial"/>
                <a:sym typeface="Arial"/>
              </a:rPr>
              <a:t>Prepare a List of Questions</a:t>
            </a:r>
            <a:r>
              <a:rPr lang="en" b="0" i="0">
                <a:solidFill>
                  <a:srgbClr val="374151"/>
                </a:solidFill>
                <a:latin typeface="Arial"/>
                <a:ea typeface="Arial"/>
                <a:cs typeface="Arial"/>
                <a:sym typeface="Arial"/>
              </a:rPr>
              <a:t>: In addition to arranging special opportunities, continue to prepare a list of questions covering various aspects of college life. While we provide you with a handout containing important questions related to choosing a major, remember to inquire about other aspects of college life too. Ask about housing options and meal plans, financial aid, campus activities, tutoring services, and anything else that matters to you. </a:t>
            </a:r>
            <a:r>
              <a:rPr lang="en" b="0" i="0">
                <a:solidFill>
                  <a:srgbClr val="000000"/>
                </a:solidFill>
                <a:latin typeface="Arial"/>
                <a:ea typeface="Arial"/>
                <a:cs typeface="Arial"/>
                <a:sym typeface="Arial"/>
              </a:rPr>
              <a:t>Following a college tour checklist will make your visits more productive and informative.</a:t>
            </a:r>
            <a:endParaRPr/>
          </a:p>
        </p:txBody>
      </p:sp>
      <p:sp>
        <p:nvSpPr>
          <p:cNvPr id="206" name="Google Shape;206;g2b41ad43c4a_2_1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b41ad43c4a_2_1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2b41ad43c4a_2_1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1"/>
              <a:t>Finally…</a:t>
            </a:r>
            <a:endParaRPr/>
          </a:p>
          <a:p>
            <a:pPr marL="0" lvl="0" indent="0" algn="l" rtl="0">
              <a:spcBef>
                <a:spcPts val="0"/>
              </a:spcBef>
              <a:spcAft>
                <a:spcPts val="0"/>
              </a:spcAft>
              <a:buNone/>
            </a:pPr>
            <a:endParaRPr b="1"/>
          </a:p>
          <a:p>
            <a:pPr marL="171450" lvl="0" indent="-171450" algn="l" rtl="0">
              <a:spcBef>
                <a:spcPts val="0"/>
              </a:spcBef>
              <a:spcAft>
                <a:spcPts val="0"/>
              </a:spcAft>
              <a:buClr>
                <a:schemeClr val="dk1"/>
              </a:buClr>
              <a:buSzPts val="1200"/>
              <a:buFont typeface="Arial"/>
              <a:buChar char="•"/>
            </a:pPr>
            <a:r>
              <a:rPr lang="en" b="1"/>
              <a:t>Keep track of dates and deadlines: </a:t>
            </a:r>
            <a:r>
              <a:rPr lang="en" b="0" i="0">
                <a:solidFill>
                  <a:srgbClr val="374151"/>
                </a:solidFill>
                <a:latin typeface="Arial"/>
                <a:ea typeface="Arial"/>
                <a:cs typeface="Arial"/>
                <a:sym typeface="Arial"/>
              </a:rPr>
              <a:t>Missing a deadline can have financial and academic consequences, you could lose your acceptance, your financial aid, or your housing. So stay organized and be aware of key dates throughout your college journey.</a:t>
            </a:r>
            <a:r>
              <a:rPr lang="en" b="1" i="0">
                <a:solidFill>
                  <a:srgbClr val="374151"/>
                </a:solidFill>
                <a:latin typeface="Arial"/>
                <a:ea typeface="Arial"/>
                <a:cs typeface="Arial"/>
                <a:sym typeface="Arial"/>
              </a:rPr>
              <a:t> </a:t>
            </a:r>
            <a:endParaRPr/>
          </a:p>
          <a:p>
            <a:pPr marL="171450" lvl="0" indent="-95250" algn="l" rtl="0">
              <a:spcBef>
                <a:spcPts val="0"/>
              </a:spcBef>
              <a:spcAft>
                <a:spcPts val="0"/>
              </a:spcAft>
              <a:buClr>
                <a:schemeClr val="dk1"/>
              </a:buClr>
              <a:buSzPts val="1200"/>
              <a:buFont typeface="Arial"/>
              <a:buNone/>
            </a:pPr>
            <a:endParaRPr b="1" i="0">
              <a:solidFill>
                <a:srgbClr val="374151"/>
              </a:solidFill>
              <a:latin typeface="Arial"/>
              <a:ea typeface="Arial"/>
              <a:cs typeface="Arial"/>
              <a:sym typeface="Arial"/>
            </a:endParaRPr>
          </a:p>
          <a:p>
            <a:pPr marL="171450" lvl="0" indent="-17145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When in doubt… contact the college: </a:t>
            </a:r>
            <a:r>
              <a:rPr lang="en" b="0" i="0">
                <a:solidFill>
                  <a:srgbClr val="374151"/>
                </a:solidFill>
                <a:latin typeface="Arial"/>
                <a:ea typeface="Arial"/>
                <a:cs typeface="Arial"/>
                <a:sym typeface="Arial"/>
              </a:rPr>
              <a:t>If you have any doubts or questions along the way, don't hesitate to contact the college. The admissions office, financial aid office, and college advising are here to support you in navigating the process.</a:t>
            </a:r>
            <a:endParaRPr/>
          </a:p>
          <a:p>
            <a:pPr marL="171450" lvl="0" indent="-9525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 b="1" i="0">
                <a:latin typeface="Arial"/>
                <a:ea typeface="Arial"/>
                <a:cs typeface="Arial"/>
                <a:sym typeface="Arial"/>
              </a:rPr>
              <a:t>Next...</a:t>
            </a:r>
            <a:r>
              <a:rPr lang="en" b="0" i="0">
                <a:solidFill>
                  <a:srgbClr val="374151"/>
                </a:solidFill>
                <a:latin typeface="Arial"/>
                <a:ea typeface="Arial"/>
                <a:cs typeface="Arial"/>
                <a:sym typeface="Arial"/>
              </a:rPr>
              <a:t> we'll be watching a video that will further guide you in choosing the perfect college and major for your future. Stay tuned for more valuable insights.</a:t>
            </a:r>
            <a:endParaRPr b="0"/>
          </a:p>
        </p:txBody>
      </p:sp>
      <p:sp>
        <p:nvSpPr>
          <p:cNvPr id="217" name="Google Shape;217;g2b41ad43c4a_2_1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b41ad43c4a_2_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g2b41ad43c4a_2_1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rgbClr val="374151"/>
              </a:buClr>
              <a:buSzPts val="1200"/>
              <a:buFont typeface="Arial"/>
              <a:buChar char="•"/>
            </a:pPr>
            <a:r>
              <a:rPr lang="en" b="0" i="0">
                <a:solidFill>
                  <a:srgbClr val="374151"/>
                </a:solidFill>
                <a:latin typeface="Arial"/>
                <a:ea typeface="Arial"/>
                <a:cs typeface="Arial"/>
                <a:sym typeface="Arial"/>
              </a:rPr>
              <a:t> We would like to thank </a:t>
            </a:r>
            <a:r>
              <a:rPr lang="en" b="1" i="0">
                <a:solidFill>
                  <a:srgbClr val="374151"/>
                </a:solidFill>
                <a:latin typeface="Arial"/>
                <a:ea typeface="Arial"/>
                <a:cs typeface="Arial"/>
                <a:sym typeface="Arial"/>
              </a:rPr>
              <a:t>Discover® </a:t>
            </a:r>
            <a:r>
              <a:rPr lang="en" b="0" i="0">
                <a:solidFill>
                  <a:srgbClr val="374151"/>
                </a:solidFill>
                <a:latin typeface="Arial"/>
                <a:ea typeface="Arial"/>
                <a:cs typeface="Arial"/>
                <a:sym typeface="Arial"/>
              </a:rPr>
              <a:t>for the financial support to develop this lesson. Discover® is a registered trademark of Discover Financial Services.</a:t>
            </a:r>
            <a:endParaRPr/>
          </a:p>
          <a:p>
            <a:pPr marL="0" lvl="0" indent="0" algn="l" rtl="0">
              <a:spcBef>
                <a:spcPts val="0"/>
              </a:spcBef>
              <a:spcAft>
                <a:spcPts val="0"/>
              </a:spcAft>
              <a:buNone/>
            </a:pPr>
            <a:endParaRPr/>
          </a:p>
        </p:txBody>
      </p:sp>
      <p:sp>
        <p:nvSpPr>
          <p:cNvPr id="227" name="Google Shape;227;g2b41ad43c4a_2_1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6_Custom Layout">
  <p:cSld name="26_Custom Layout">
    <p:spTree>
      <p:nvGrpSpPr>
        <p:cNvPr id="1" name="Shape 51"/>
        <p:cNvGrpSpPr/>
        <p:nvPr/>
      </p:nvGrpSpPr>
      <p:grpSpPr>
        <a:xfrm>
          <a:off x="0" y="0"/>
          <a:ext cx="0" cy="0"/>
          <a:chOff x="0" y="0"/>
          <a:chExt cx="0" cy="0"/>
        </a:xfrm>
      </p:grpSpPr>
      <p:sp>
        <p:nvSpPr>
          <p:cNvPr id="52" name="Google Shape;52;p14"/>
          <p:cNvSpPr>
            <a:spLocks noGrp="1"/>
          </p:cNvSpPr>
          <p:nvPr>
            <p:ph type="pic" idx="2"/>
          </p:nvPr>
        </p:nvSpPr>
        <p:spPr>
          <a:xfrm>
            <a:off x="0" y="0"/>
            <a:ext cx="9144000" cy="5143500"/>
          </a:xfrm>
          <a:prstGeom prst="rect">
            <a:avLst/>
          </a:prstGeom>
          <a:solidFill>
            <a:schemeClr val="lt1"/>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8_Custom Layout">
  <p:cSld name="18_Custom Layout">
    <p:spTree>
      <p:nvGrpSpPr>
        <p:cNvPr id="1" name="Shape 53"/>
        <p:cNvGrpSpPr/>
        <p:nvPr/>
      </p:nvGrpSpPr>
      <p:grpSpPr>
        <a:xfrm>
          <a:off x="0" y="0"/>
          <a:ext cx="0" cy="0"/>
          <a:chOff x="0" y="0"/>
          <a:chExt cx="0" cy="0"/>
        </a:xfrm>
      </p:grpSpPr>
      <p:sp>
        <p:nvSpPr>
          <p:cNvPr id="54" name="Google Shape;54;p15"/>
          <p:cNvSpPr>
            <a:spLocks noGrp="1"/>
          </p:cNvSpPr>
          <p:nvPr>
            <p:ph type="pic" idx="2"/>
          </p:nvPr>
        </p:nvSpPr>
        <p:spPr>
          <a:xfrm>
            <a:off x="5022056" y="875109"/>
            <a:ext cx="3007519" cy="3393281"/>
          </a:xfrm>
          <a:prstGeom prst="rect">
            <a:avLst/>
          </a:prstGeom>
          <a:solidFill>
            <a:schemeClr val="lt1"/>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7_Custom Layout">
  <p:cSld name="17_Custom Layout">
    <p:spTree>
      <p:nvGrpSpPr>
        <p:cNvPr id="1" name="Shape 55"/>
        <p:cNvGrpSpPr/>
        <p:nvPr/>
      </p:nvGrpSpPr>
      <p:grpSpPr>
        <a:xfrm>
          <a:off x="0" y="0"/>
          <a:ext cx="0" cy="0"/>
          <a:chOff x="0" y="0"/>
          <a:chExt cx="0" cy="0"/>
        </a:xfrm>
      </p:grpSpPr>
      <p:sp>
        <p:nvSpPr>
          <p:cNvPr id="56" name="Google Shape;56;p16"/>
          <p:cNvSpPr>
            <a:spLocks noGrp="1"/>
          </p:cNvSpPr>
          <p:nvPr>
            <p:ph type="pic" idx="2"/>
          </p:nvPr>
        </p:nvSpPr>
        <p:spPr>
          <a:xfrm>
            <a:off x="1257300" y="371836"/>
            <a:ext cx="3381375" cy="4399829"/>
          </a:xfrm>
          <a:prstGeom prst="rect">
            <a:avLst/>
          </a:prstGeom>
          <a:solidFill>
            <a:schemeClr val="lt1"/>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9_Custom Layout">
  <p:cSld name="19_Custom Layout">
    <p:spTree>
      <p:nvGrpSpPr>
        <p:cNvPr id="1" name="Shape 57"/>
        <p:cNvGrpSpPr/>
        <p:nvPr/>
      </p:nvGrpSpPr>
      <p:grpSpPr>
        <a:xfrm>
          <a:off x="0" y="0"/>
          <a:ext cx="0" cy="0"/>
          <a:chOff x="0" y="0"/>
          <a:chExt cx="0" cy="0"/>
        </a:xfrm>
      </p:grpSpPr>
      <p:sp>
        <p:nvSpPr>
          <p:cNvPr id="58" name="Google Shape;58;p17"/>
          <p:cNvSpPr>
            <a:spLocks noGrp="1"/>
          </p:cNvSpPr>
          <p:nvPr>
            <p:ph type="pic" idx="2"/>
          </p:nvPr>
        </p:nvSpPr>
        <p:spPr>
          <a:xfrm>
            <a:off x="1535906" y="732234"/>
            <a:ext cx="3629025" cy="3679031"/>
          </a:xfrm>
          <a:prstGeom prst="rect">
            <a:avLst/>
          </a:prstGeom>
          <a:solidFill>
            <a:schemeClr val="lt1"/>
          </a:solid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5_Custom Layout">
  <p:cSld name="25_Custom Layout">
    <p:spTree>
      <p:nvGrpSpPr>
        <p:cNvPr id="1" name="Shape 59"/>
        <p:cNvGrpSpPr/>
        <p:nvPr/>
      </p:nvGrpSpPr>
      <p:grpSpPr>
        <a:xfrm>
          <a:off x="0" y="0"/>
          <a:ext cx="0" cy="0"/>
          <a:chOff x="0" y="0"/>
          <a:chExt cx="0" cy="0"/>
        </a:xfrm>
      </p:grpSpPr>
      <p:sp>
        <p:nvSpPr>
          <p:cNvPr id="60" name="Google Shape;60;p18"/>
          <p:cNvSpPr>
            <a:spLocks noGrp="1"/>
          </p:cNvSpPr>
          <p:nvPr>
            <p:ph type="pic" idx="2"/>
          </p:nvPr>
        </p:nvSpPr>
        <p:spPr>
          <a:xfrm>
            <a:off x="5895975" y="0"/>
            <a:ext cx="3248025" cy="4096941"/>
          </a:xfrm>
          <a:prstGeom prst="rect">
            <a:avLst/>
          </a:prstGeom>
          <a:solidFill>
            <a:schemeClr val="lt1"/>
          </a:solid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0_Custom Layout">
  <p:cSld name="20_Custom Layout">
    <p:spTree>
      <p:nvGrpSpPr>
        <p:cNvPr id="1" name="Shape 61"/>
        <p:cNvGrpSpPr/>
        <p:nvPr/>
      </p:nvGrpSpPr>
      <p:grpSpPr>
        <a:xfrm>
          <a:off x="0" y="0"/>
          <a:ext cx="0" cy="0"/>
          <a:chOff x="0" y="0"/>
          <a:chExt cx="0" cy="0"/>
        </a:xfrm>
      </p:grpSpPr>
      <p:sp>
        <p:nvSpPr>
          <p:cNvPr id="62" name="Google Shape;62;p19"/>
          <p:cNvSpPr>
            <a:spLocks noGrp="1"/>
          </p:cNvSpPr>
          <p:nvPr>
            <p:ph type="pic" idx="2"/>
          </p:nvPr>
        </p:nvSpPr>
        <p:spPr>
          <a:xfrm>
            <a:off x="4755356" y="542330"/>
            <a:ext cx="2883694" cy="4058841"/>
          </a:xfrm>
          <a:prstGeom prst="rect">
            <a:avLst/>
          </a:prstGeom>
          <a:solidFill>
            <a:schemeClr val="lt1"/>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1_Custom Layout">
  <p:cSld name="21_Custom Layout">
    <p:spTree>
      <p:nvGrpSpPr>
        <p:cNvPr id="1" name="Shape 63"/>
        <p:cNvGrpSpPr/>
        <p:nvPr/>
      </p:nvGrpSpPr>
      <p:grpSpPr>
        <a:xfrm>
          <a:off x="0" y="0"/>
          <a:ext cx="0" cy="0"/>
          <a:chOff x="0" y="0"/>
          <a:chExt cx="0" cy="0"/>
        </a:xfrm>
      </p:grpSpPr>
      <p:sp>
        <p:nvSpPr>
          <p:cNvPr id="64" name="Google Shape;64;p20"/>
          <p:cNvSpPr>
            <a:spLocks noGrp="1"/>
          </p:cNvSpPr>
          <p:nvPr>
            <p:ph type="pic" idx="2"/>
          </p:nvPr>
        </p:nvSpPr>
        <p:spPr>
          <a:xfrm>
            <a:off x="0" y="1034058"/>
            <a:ext cx="5136356" cy="3075384"/>
          </a:xfrm>
          <a:prstGeom prst="rect">
            <a:avLst/>
          </a:prstGeom>
          <a:solidFill>
            <a:schemeClr val="lt1"/>
          </a:solid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65"/>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2_Custom Layout">
  <p:cSld name="22_Custom Layout">
    <p:spTree>
      <p:nvGrpSpPr>
        <p:cNvPr id="1" name="Shape 66"/>
        <p:cNvGrpSpPr/>
        <p:nvPr/>
      </p:nvGrpSpPr>
      <p:grpSpPr>
        <a:xfrm>
          <a:off x="0" y="0"/>
          <a:ext cx="0" cy="0"/>
          <a:chOff x="0" y="0"/>
          <a:chExt cx="0" cy="0"/>
        </a:xfrm>
      </p:grpSpPr>
      <p:sp>
        <p:nvSpPr>
          <p:cNvPr id="67" name="Google Shape;67;p22"/>
          <p:cNvSpPr>
            <a:spLocks noGrp="1"/>
          </p:cNvSpPr>
          <p:nvPr>
            <p:ph type="pic" idx="2"/>
          </p:nvPr>
        </p:nvSpPr>
        <p:spPr>
          <a:xfrm>
            <a:off x="4572000" y="1034058"/>
            <a:ext cx="3943350" cy="3075384"/>
          </a:xfrm>
          <a:prstGeom prst="rect">
            <a:avLst/>
          </a:prstGeom>
          <a:solidFill>
            <a:schemeClr val="lt1"/>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3_Custom Layout">
  <p:cSld name="23_Custom Layout">
    <p:spTree>
      <p:nvGrpSpPr>
        <p:cNvPr id="1" name="Shape 68"/>
        <p:cNvGrpSpPr/>
        <p:nvPr/>
      </p:nvGrpSpPr>
      <p:grpSpPr>
        <a:xfrm>
          <a:off x="0" y="0"/>
          <a:ext cx="0" cy="0"/>
          <a:chOff x="0" y="0"/>
          <a:chExt cx="0" cy="0"/>
        </a:xfrm>
      </p:grpSpPr>
      <p:sp>
        <p:nvSpPr>
          <p:cNvPr id="69" name="Google Shape;69;p23"/>
          <p:cNvSpPr>
            <a:spLocks noGrp="1"/>
          </p:cNvSpPr>
          <p:nvPr>
            <p:ph type="pic" idx="2"/>
          </p:nvPr>
        </p:nvSpPr>
        <p:spPr>
          <a:xfrm>
            <a:off x="842963" y="-1"/>
            <a:ext cx="3214688" cy="3764756"/>
          </a:xfrm>
          <a:prstGeom prst="rect">
            <a:avLst/>
          </a:prstGeom>
          <a:solidFill>
            <a:schemeClr val="lt1"/>
          </a:solidFill>
          <a:ln>
            <a:noFill/>
          </a:ln>
        </p:spPr>
      </p:sp>
      <p:sp>
        <p:nvSpPr>
          <p:cNvPr id="70" name="Google Shape;70;p23"/>
          <p:cNvSpPr>
            <a:spLocks noGrp="1"/>
          </p:cNvSpPr>
          <p:nvPr>
            <p:ph type="pic" idx="3"/>
          </p:nvPr>
        </p:nvSpPr>
        <p:spPr>
          <a:xfrm>
            <a:off x="7479506" y="3764755"/>
            <a:ext cx="1664494" cy="1378745"/>
          </a:xfrm>
          <a:prstGeom prst="rect">
            <a:avLst/>
          </a:prstGeom>
          <a:solidFill>
            <a:schemeClr val="lt1"/>
          </a:solid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4_Custom Layout">
  <p:cSld name="24_Custom Layout">
    <p:spTree>
      <p:nvGrpSpPr>
        <p:cNvPr id="1" name="Shape 71"/>
        <p:cNvGrpSpPr/>
        <p:nvPr/>
      </p:nvGrpSpPr>
      <p:grpSpPr>
        <a:xfrm>
          <a:off x="0" y="0"/>
          <a:ext cx="0" cy="0"/>
          <a:chOff x="0" y="0"/>
          <a:chExt cx="0" cy="0"/>
        </a:xfrm>
      </p:grpSpPr>
      <p:sp>
        <p:nvSpPr>
          <p:cNvPr id="72" name="Google Shape;72;p24"/>
          <p:cNvSpPr>
            <a:spLocks noGrp="1"/>
          </p:cNvSpPr>
          <p:nvPr>
            <p:ph type="pic" idx="2"/>
          </p:nvPr>
        </p:nvSpPr>
        <p:spPr>
          <a:xfrm>
            <a:off x="2364581" y="1053703"/>
            <a:ext cx="3500438" cy="3036095"/>
          </a:xfrm>
          <a:prstGeom prst="rect">
            <a:avLst/>
          </a:prstGeom>
          <a:solidFill>
            <a:schemeClr val="lt1"/>
          </a:solid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9_Custom Layout">
  <p:cSld name="29_Custom Layout">
    <p:spTree>
      <p:nvGrpSpPr>
        <p:cNvPr id="1" name="Shape 73"/>
        <p:cNvGrpSpPr/>
        <p:nvPr/>
      </p:nvGrpSpPr>
      <p:grpSpPr>
        <a:xfrm>
          <a:off x="0" y="0"/>
          <a:ext cx="0" cy="0"/>
          <a:chOff x="0" y="0"/>
          <a:chExt cx="0" cy="0"/>
        </a:xfrm>
      </p:grpSpPr>
      <p:sp>
        <p:nvSpPr>
          <p:cNvPr id="74" name="Google Shape;74;p25"/>
          <p:cNvSpPr>
            <a:spLocks noGrp="1"/>
          </p:cNvSpPr>
          <p:nvPr>
            <p:ph type="pic" idx="2"/>
          </p:nvPr>
        </p:nvSpPr>
        <p:spPr>
          <a:xfrm>
            <a:off x="0" y="0"/>
            <a:ext cx="3467100" cy="4438650"/>
          </a:xfrm>
          <a:prstGeom prst="rect">
            <a:avLst/>
          </a:prstGeom>
          <a:solidFill>
            <a:schemeClr val="lt1"/>
          </a:solid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1_Custom Layout">
  <p:cSld name="31_Custom Layout">
    <p:spTree>
      <p:nvGrpSpPr>
        <p:cNvPr id="1" name="Shape 75"/>
        <p:cNvGrpSpPr/>
        <p:nvPr/>
      </p:nvGrpSpPr>
      <p:grpSpPr>
        <a:xfrm>
          <a:off x="0" y="0"/>
          <a:ext cx="0" cy="0"/>
          <a:chOff x="0" y="0"/>
          <a:chExt cx="0" cy="0"/>
        </a:xfrm>
      </p:grpSpPr>
      <p:sp>
        <p:nvSpPr>
          <p:cNvPr id="76" name="Google Shape;76;p26"/>
          <p:cNvSpPr>
            <a:spLocks noGrp="1"/>
          </p:cNvSpPr>
          <p:nvPr>
            <p:ph type="pic" idx="2"/>
          </p:nvPr>
        </p:nvSpPr>
        <p:spPr>
          <a:xfrm>
            <a:off x="6050756" y="0"/>
            <a:ext cx="3093244" cy="3207544"/>
          </a:xfrm>
          <a:prstGeom prst="rect">
            <a:avLst/>
          </a:prstGeom>
          <a:solidFill>
            <a:schemeClr val="lt1"/>
          </a:solidFill>
          <a:ln>
            <a:noFill/>
          </a:ln>
        </p:spPr>
      </p:sp>
      <p:sp>
        <p:nvSpPr>
          <p:cNvPr id="77" name="Google Shape;77;p26"/>
          <p:cNvSpPr>
            <a:spLocks noGrp="1"/>
          </p:cNvSpPr>
          <p:nvPr>
            <p:ph type="pic" idx="3"/>
          </p:nvPr>
        </p:nvSpPr>
        <p:spPr>
          <a:xfrm>
            <a:off x="0" y="3571875"/>
            <a:ext cx="1664494" cy="1571625"/>
          </a:xfrm>
          <a:prstGeom prst="rect">
            <a:avLst/>
          </a:prstGeom>
          <a:solidFill>
            <a:schemeClr val="lt1"/>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78"/>
        <p:cNvGrpSpPr/>
        <p:nvPr/>
      </p:nvGrpSpPr>
      <p:grpSpPr>
        <a:xfrm>
          <a:off x="0" y="0"/>
          <a:ext cx="0" cy="0"/>
          <a:chOff x="0" y="0"/>
          <a:chExt cx="0" cy="0"/>
        </a:xfrm>
      </p:grpSpPr>
      <p:sp>
        <p:nvSpPr>
          <p:cNvPr id="79" name="Google Shape;79;p27"/>
          <p:cNvSpPr>
            <a:spLocks noGrp="1"/>
          </p:cNvSpPr>
          <p:nvPr>
            <p:ph type="pic" idx="2"/>
          </p:nvPr>
        </p:nvSpPr>
        <p:spPr>
          <a:xfrm>
            <a:off x="3300413" y="897732"/>
            <a:ext cx="1804988" cy="2686049"/>
          </a:xfrm>
          <a:prstGeom prst="rect">
            <a:avLst/>
          </a:prstGeom>
          <a:solidFill>
            <a:schemeClr val="lt1"/>
          </a:solidFill>
          <a:ln>
            <a:noFill/>
          </a:ln>
        </p:spPr>
      </p:sp>
      <p:sp>
        <p:nvSpPr>
          <p:cNvPr id="80" name="Google Shape;80;p27"/>
          <p:cNvSpPr>
            <a:spLocks noGrp="1"/>
          </p:cNvSpPr>
          <p:nvPr>
            <p:ph type="pic" idx="3"/>
          </p:nvPr>
        </p:nvSpPr>
        <p:spPr>
          <a:xfrm>
            <a:off x="0" y="897732"/>
            <a:ext cx="3300413" cy="2686049"/>
          </a:xfrm>
          <a:prstGeom prst="rect">
            <a:avLst/>
          </a:prstGeom>
          <a:solidFill>
            <a:schemeClr val="lt1"/>
          </a:solid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3_Custom Layout">
  <p:cSld name="33_Custom Layout">
    <p:spTree>
      <p:nvGrpSpPr>
        <p:cNvPr id="1" name="Shape 81"/>
        <p:cNvGrpSpPr/>
        <p:nvPr/>
      </p:nvGrpSpPr>
      <p:grpSpPr>
        <a:xfrm>
          <a:off x="0" y="0"/>
          <a:ext cx="0" cy="0"/>
          <a:chOff x="0" y="0"/>
          <a:chExt cx="0" cy="0"/>
        </a:xfrm>
      </p:grpSpPr>
      <p:sp>
        <p:nvSpPr>
          <p:cNvPr id="82" name="Google Shape;82;p28"/>
          <p:cNvSpPr>
            <a:spLocks noGrp="1"/>
          </p:cNvSpPr>
          <p:nvPr>
            <p:ph type="pic" idx="2"/>
          </p:nvPr>
        </p:nvSpPr>
        <p:spPr>
          <a:xfrm>
            <a:off x="3467101" y="1285875"/>
            <a:ext cx="4164806" cy="2571749"/>
          </a:xfrm>
          <a:prstGeom prst="rect">
            <a:avLst/>
          </a:prstGeom>
          <a:solidFill>
            <a:schemeClr val="lt1"/>
          </a:solid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4_Custom Layout">
  <p:cSld name="34_Custom Layout">
    <p:spTree>
      <p:nvGrpSpPr>
        <p:cNvPr id="1" name="Shape 83"/>
        <p:cNvGrpSpPr/>
        <p:nvPr/>
      </p:nvGrpSpPr>
      <p:grpSpPr>
        <a:xfrm>
          <a:off x="0" y="0"/>
          <a:ext cx="0" cy="0"/>
          <a:chOff x="0" y="0"/>
          <a:chExt cx="0" cy="0"/>
        </a:xfrm>
      </p:grpSpPr>
      <p:sp>
        <p:nvSpPr>
          <p:cNvPr id="84" name="Google Shape;84;p29"/>
          <p:cNvSpPr>
            <a:spLocks noGrp="1"/>
          </p:cNvSpPr>
          <p:nvPr>
            <p:ph type="pic" idx="2"/>
          </p:nvPr>
        </p:nvSpPr>
        <p:spPr>
          <a:xfrm>
            <a:off x="638176" y="620315"/>
            <a:ext cx="4829175" cy="3902869"/>
          </a:xfrm>
          <a:prstGeom prst="rect">
            <a:avLst/>
          </a:prstGeom>
          <a:solidFill>
            <a:schemeClr val="lt1"/>
          </a:solid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75_Custom Layout">
  <p:cSld name="75_Custom Layout">
    <p:spTree>
      <p:nvGrpSpPr>
        <p:cNvPr id="1" name="Shape 85"/>
        <p:cNvGrpSpPr/>
        <p:nvPr/>
      </p:nvGrpSpPr>
      <p:grpSpPr>
        <a:xfrm>
          <a:off x="0" y="0"/>
          <a:ext cx="0" cy="0"/>
          <a:chOff x="0" y="0"/>
          <a:chExt cx="0" cy="0"/>
        </a:xfrm>
      </p:grpSpPr>
      <p:sp>
        <p:nvSpPr>
          <p:cNvPr id="86" name="Google Shape;86;p30"/>
          <p:cNvSpPr>
            <a:spLocks noGrp="1"/>
          </p:cNvSpPr>
          <p:nvPr>
            <p:ph type="pic" idx="2"/>
          </p:nvPr>
        </p:nvSpPr>
        <p:spPr>
          <a:xfrm>
            <a:off x="1409198" y="1666875"/>
            <a:ext cx="1978826" cy="1996243"/>
          </a:xfrm>
          <a:prstGeom prst="rect">
            <a:avLst/>
          </a:prstGeom>
          <a:solidFill>
            <a:schemeClr val="lt1"/>
          </a:solidFill>
          <a:ln>
            <a:noFill/>
          </a:ln>
        </p:spPr>
      </p:sp>
      <p:sp>
        <p:nvSpPr>
          <p:cNvPr id="87" name="Google Shape;87;p30"/>
          <p:cNvSpPr>
            <a:spLocks noGrp="1"/>
          </p:cNvSpPr>
          <p:nvPr>
            <p:ph type="pic" idx="3"/>
          </p:nvPr>
        </p:nvSpPr>
        <p:spPr>
          <a:xfrm>
            <a:off x="3388024" y="2179199"/>
            <a:ext cx="2367952" cy="2388795"/>
          </a:xfrm>
          <a:prstGeom prst="rect">
            <a:avLst/>
          </a:prstGeom>
          <a:solidFill>
            <a:schemeClr val="lt1"/>
          </a:solidFill>
          <a:ln>
            <a:noFill/>
          </a:ln>
        </p:spPr>
      </p:sp>
      <p:sp>
        <p:nvSpPr>
          <p:cNvPr id="88" name="Google Shape;88;p30"/>
          <p:cNvSpPr>
            <a:spLocks noGrp="1"/>
          </p:cNvSpPr>
          <p:nvPr>
            <p:ph type="pic" idx="4"/>
          </p:nvPr>
        </p:nvSpPr>
        <p:spPr>
          <a:xfrm>
            <a:off x="5755975" y="1666875"/>
            <a:ext cx="1978825" cy="1996243"/>
          </a:xfrm>
          <a:prstGeom prst="rect">
            <a:avLst/>
          </a:prstGeom>
          <a:solidFill>
            <a:schemeClr val="lt1"/>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7_Custom Layout">
  <p:cSld name="27_Custom Layout">
    <p:spTree>
      <p:nvGrpSpPr>
        <p:cNvPr id="1" name="Shape 89"/>
        <p:cNvGrpSpPr/>
        <p:nvPr/>
      </p:nvGrpSpPr>
      <p:grpSpPr>
        <a:xfrm>
          <a:off x="0" y="0"/>
          <a:ext cx="0" cy="0"/>
          <a:chOff x="0" y="0"/>
          <a:chExt cx="0" cy="0"/>
        </a:xfrm>
      </p:grpSpPr>
      <p:sp>
        <p:nvSpPr>
          <p:cNvPr id="90" name="Google Shape;90;p31"/>
          <p:cNvSpPr>
            <a:spLocks noGrp="1"/>
          </p:cNvSpPr>
          <p:nvPr>
            <p:ph type="pic" idx="2"/>
          </p:nvPr>
        </p:nvSpPr>
        <p:spPr>
          <a:xfrm>
            <a:off x="887254" y="1234440"/>
            <a:ext cx="3054815" cy="1844516"/>
          </a:xfrm>
          <a:prstGeom prst="roundRect">
            <a:avLst>
              <a:gd name="adj" fmla="val 6150"/>
            </a:avLst>
          </a:prstGeom>
          <a:solidFill>
            <a:schemeClr val="lt1"/>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8_Custom Layout">
  <p:cSld name="28_Custom Layout">
    <p:spTree>
      <p:nvGrpSpPr>
        <p:cNvPr id="1" name="Shape 91"/>
        <p:cNvGrpSpPr/>
        <p:nvPr/>
      </p:nvGrpSpPr>
      <p:grpSpPr>
        <a:xfrm>
          <a:off x="0" y="0"/>
          <a:ext cx="0" cy="0"/>
          <a:chOff x="0" y="0"/>
          <a:chExt cx="0" cy="0"/>
        </a:xfrm>
      </p:grpSpPr>
      <p:sp>
        <p:nvSpPr>
          <p:cNvPr id="92" name="Google Shape;92;p32"/>
          <p:cNvSpPr>
            <a:spLocks noGrp="1"/>
          </p:cNvSpPr>
          <p:nvPr>
            <p:ph type="pic" idx="2"/>
          </p:nvPr>
        </p:nvSpPr>
        <p:spPr>
          <a:xfrm>
            <a:off x="5487830" y="648653"/>
            <a:ext cx="1898808" cy="3837623"/>
          </a:xfrm>
          <a:prstGeom prst="roundRect">
            <a:avLst>
              <a:gd name="adj" fmla="val 4269"/>
            </a:avLst>
          </a:prstGeom>
          <a:solidFill>
            <a:schemeClr val="lt1"/>
          </a:solidFill>
          <a:ln>
            <a:noFill/>
          </a:ln>
        </p:spPr>
      </p:sp>
      <p:sp>
        <p:nvSpPr>
          <p:cNvPr id="93" name="Google Shape;93;p32"/>
          <p:cNvSpPr>
            <a:spLocks noGrp="1"/>
          </p:cNvSpPr>
          <p:nvPr>
            <p:ph type="pic" idx="3"/>
          </p:nvPr>
        </p:nvSpPr>
        <p:spPr>
          <a:xfrm>
            <a:off x="4371976" y="1795463"/>
            <a:ext cx="1433513" cy="2862263"/>
          </a:xfrm>
          <a:prstGeom prst="roundRect">
            <a:avLst>
              <a:gd name="adj" fmla="val 4269"/>
            </a:avLst>
          </a:prstGeom>
          <a:solidFill>
            <a:schemeClr val="lt1"/>
          </a:solid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33"/>
          <p:cNvPicPr preferRelativeResize="0">
            <a:picLocks noGrp="1"/>
          </p:cNvPicPr>
          <p:nvPr>
            <p:ph type="pic" idx="2"/>
          </p:nvPr>
        </p:nvPicPr>
        <p:blipFill rotWithShape="1">
          <a:blip r:embed="rId3">
            <a:alphaModFix/>
          </a:blip>
          <a:srcRect t="9820" b="9820"/>
          <a:stretch/>
        </p:blipFill>
        <p:spPr>
          <a:xfrm>
            <a:off x="0" y="0"/>
            <a:ext cx="9144000" cy="5143500"/>
          </a:xfrm>
          <a:prstGeom prst="rect">
            <a:avLst/>
          </a:prstGeom>
          <a:solidFill>
            <a:schemeClr val="lt1"/>
          </a:solidFill>
          <a:ln>
            <a:noFill/>
          </a:ln>
        </p:spPr>
      </p:pic>
      <p:pic>
        <p:nvPicPr>
          <p:cNvPr id="100" name="Google Shape;100;p33"/>
          <p:cNvPicPr preferRelativeResize="0"/>
          <p:nvPr/>
        </p:nvPicPr>
        <p:blipFill rotWithShape="1">
          <a:blip r:embed="rId4">
            <a:alphaModFix/>
          </a:blip>
          <a:srcRect/>
          <a:stretch/>
        </p:blipFill>
        <p:spPr>
          <a:xfrm>
            <a:off x="2836991" y="203045"/>
            <a:ext cx="3470019" cy="3743518"/>
          </a:xfrm>
          <a:prstGeom prst="rect">
            <a:avLst/>
          </a:prstGeom>
          <a:noFill/>
          <a:ln>
            <a:noFill/>
          </a:ln>
        </p:spPr>
      </p:pic>
      <p:sp>
        <p:nvSpPr>
          <p:cNvPr id="101" name="Google Shape;101;p33"/>
          <p:cNvSpPr txBox="1"/>
          <p:nvPr/>
        </p:nvSpPr>
        <p:spPr>
          <a:xfrm>
            <a:off x="166552" y="4774768"/>
            <a:ext cx="5123906" cy="27699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b="1" i="0" u="none" strike="noStrike" cap="none">
                <a:solidFill>
                  <a:schemeClr val="dk1"/>
                </a:solidFill>
                <a:latin typeface="Open Sans"/>
                <a:ea typeface="Open Sans"/>
                <a:cs typeface="Open Sans"/>
                <a:sym typeface="Open Sans"/>
              </a:rPr>
              <a:t>Day 2 – Getting to Know the University/College and Major</a:t>
            </a:r>
            <a:endParaRPr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34"/>
          <p:cNvSpPr/>
          <p:nvPr/>
        </p:nvSpPr>
        <p:spPr>
          <a:xfrm>
            <a:off x="5984933" y="0"/>
            <a:ext cx="2743199" cy="5143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108" name="Google Shape;108;p34"/>
          <p:cNvPicPr preferRelativeResize="0"/>
          <p:nvPr/>
        </p:nvPicPr>
        <p:blipFill rotWithShape="1">
          <a:blip r:embed="rId3">
            <a:alphaModFix/>
          </a:blip>
          <a:srcRect/>
          <a:stretch/>
        </p:blipFill>
        <p:spPr>
          <a:xfrm>
            <a:off x="533090" y="468366"/>
            <a:ext cx="5123330" cy="1447341"/>
          </a:xfrm>
          <a:prstGeom prst="rect">
            <a:avLst/>
          </a:prstGeom>
          <a:noFill/>
          <a:ln>
            <a:noFill/>
          </a:ln>
        </p:spPr>
      </p:pic>
      <p:pic>
        <p:nvPicPr>
          <p:cNvPr id="109" name="Google Shape;109;p34"/>
          <p:cNvPicPr preferRelativeResize="0"/>
          <p:nvPr/>
        </p:nvPicPr>
        <p:blipFill rotWithShape="1">
          <a:blip r:embed="rId4">
            <a:alphaModFix/>
          </a:blip>
          <a:srcRect/>
          <a:stretch/>
        </p:blipFill>
        <p:spPr>
          <a:xfrm>
            <a:off x="1846610" y="2072291"/>
            <a:ext cx="7070933" cy="1234416"/>
          </a:xfrm>
          <a:prstGeom prst="rect">
            <a:avLst/>
          </a:prstGeom>
          <a:noFill/>
          <a:ln>
            <a:noFill/>
          </a:ln>
        </p:spPr>
      </p:pic>
      <p:sp>
        <p:nvSpPr>
          <p:cNvPr id="110" name="Google Shape;110;p34"/>
          <p:cNvSpPr txBox="1"/>
          <p:nvPr/>
        </p:nvSpPr>
        <p:spPr>
          <a:xfrm>
            <a:off x="6311502" y="3463290"/>
            <a:ext cx="2040255" cy="1454244"/>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800">
                <a:solidFill>
                  <a:schemeClr val="lt1"/>
                </a:solidFill>
                <a:latin typeface="Open Sans ExtraBold"/>
                <a:ea typeface="Open Sans ExtraBold"/>
                <a:cs typeface="Open Sans ExtraBold"/>
                <a:sym typeface="Open Sans ExtraBold"/>
              </a:rPr>
              <a:t>Lifesmarts is a program of the National Consumers League</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35"/>
          <p:cNvSpPr/>
          <p:nvPr/>
        </p:nvSpPr>
        <p:spPr>
          <a:xfrm>
            <a:off x="4638675" y="1328751"/>
            <a:ext cx="4505325" cy="2600325"/>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17" name="Google Shape;117;p35"/>
          <p:cNvSpPr/>
          <p:nvPr/>
        </p:nvSpPr>
        <p:spPr>
          <a:xfrm>
            <a:off x="0" y="0"/>
            <a:ext cx="2471057" cy="5143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grpSp>
        <p:nvGrpSpPr>
          <p:cNvPr id="118" name="Google Shape;118;p35"/>
          <p:cNvGrpSpPr/>
          <p:nvPr/>
        </p:nvGrpSpPr>
        <p:grpSpPr>
          <a:xfrm>
            <a:off x="5360670" y="1648439"/>
            <a:ext cx="3262908" cy="1960948"/>
            <a:chOff x="1054100" y="2197143"/>
            <a:chExt cx="4350544" cy="2276095"/>
          </a:xfrm>
        </p:grpSpPr>
        <p:sp>
          <p:nvSpPr>
            <p:cNvPr id="119" name="Google Shape;119;p35"/>
            <p:cNvSpPr txBox="1"/>
            <p:nvPr/>
          </p:nvSpPr>
          <p:spPr>
            <a:xfrm>
              <a:off x="1054100" y="3457575"/>
              <a:ext cx="4350544" cy="1015663"/>
            </a:xfrm>
            <a:prstGeom prst="rect">
              <a:avLst/>
            </a:prstGeom>
            <a:noFill/>
            <a:ln>
              <a:noFill/>
            </a:ln>
          </p:spPr>
          <p:txBody>
            <a:bodyPr spcFirstLastPara="1" wrap="square" lIns="68575" tIns="34275" rIns="68575" bIns="34275" anchor="t" anchorCtr="0">
              <a:spAutoFit/>
            </a:bodyPr>
            <a:lstStyle/>
            <a:p>
              <a:pPr marL="127000" marR="0" lvl="0" indent="-120650" algn="just"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Your academic concentration</a:t>
              </a:r>
              <a:endParaRPr sz="1100"/>
            </a:p>
            <a:p>
              <a:pPr marL="127000" marR="0" lvl="0" indent="-25400" algn="just"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just"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Field of expertise</a:t>
              </a:r>
              <a:endParaRPr sz="1500">
                <a:solidFill>
                  <a:srgbClr val="22201C"/>
                </a:solidFill>
                <a:latin typeface="Roboto"/>
                <a:ea typeface="Roboto"/>
                <a:cs typeface="Roboto"/>
                <a:sym typeface="Roboto"/>
              </a:endParaRPr>
            </a:p>
          </p:txBody>
        </p:sp>
        <p:sp>
          <p:nvSpPr>
            <p:cNvPr id="120" name="Google Shape;120;p35"/>
            <p:cNvSpPr txBox="1"/>
            <p:nvPr/>
          </p:nvSpPr>
          <p:spPr>
            <a:xfrm>
              <a:off x="1054100" y="2197143"/>
              <a:ext cx="4350544" cy="1200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22201C"/>
                  </a:solidFill>
                  <a:latin typeface="Open Sans ExtraBold"/>
                  <a:ea typeface="Open Sans ExtraBold"/>
                  <a:cs typeface="Open Sans ExtraBold"/>
                  <a:sym typeface="Open Sans ExtraBold"/>
                </a:rPr>
                <a:t>What is a </a:t>
              </a:r>
              <a:endParaRPr sz="1100"/>
            </a:p>
            <a:p>
              <a:pPr marL="0" marR="0" lvl="0" indent="0" algn="l" rtl="0">
                <a:spcBef>
                  <a:spcPts val="0"/>
                </a:spcBef>
                <a:spcAft>
                  <a:spcPts val="0"/>
                </a:spcAft>
                <a:buNone/>
              </a:pPr>
              <a:r>
                <a:rPr lang="en" sz="2700" b="1">
                  <a:solidFill>
                    <a:srgbClr val="C55A11"/>
                  </a:solidFill>
                  <a:latin typeface="Open Sans ExtraBold"/>
                  <a:ea typeface="Open Sans ExtraBold"/>
                  <a:cs typeface="Open Sans ExtraBold"/>
                  <a:sym typeface="Open Sans ExtraBold"/>
                </a:rPr>
                <a:t>MAJOR?</a:t>
              </a:r>
              <a:endParaRPr sz="1100"/>
            </a:p>
          </p:txBody>
        </p:sp>
      </p:grpSp>
      <p:pic>
        <p:nvPicPr>
          <p:cNvPr id="121" name="Google Shape;121;p35"/>
          <p:cNvPicPr preferRelativeResize="0">
            <a:picLocks noGrp="1"/>
          </p:cNvPicPr>
          <p:nvPr>
            <p:ph type="pic" idx="2"/>
          </p:nvPr>
        </p:nvPicPr>
        <p:blipFill rotWithShape="1">
          <a:blip r:embed="rId3">
            <a:alphaModFix/>
          </a:blip>
          <a:srcRect l="8411" r="40363"/>
          <a:stretch/>
        </p:blipFill>
        <p:spPr>
          <a:xfrm>
            <a:off x="1257300" y="371836"/>
            <a:ext cx="3381375" cy="4399829"/>
          </a:xfrm>
          <a:prstGeom prst="rect">
            <a:avLst/>
          </a:prstGeom>
          <a:solidFill>
            <a:schemeClr val="lt1"/>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36"/>
          <p:cNvSpPr/>
          <p:nvPr/>
        </p:nvSpPr>
        <p:spPr>
          <a:xfrm>
            <a:off x="0" y="1328751"/>
            <a:ext cx="4572000" cy="2600325"/>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28" name="Google Shape;128;p36"/>
          <p:cNvSpPr/>
          <p:nvPr/>
        </p:nvSpPr>
        <p:spPr>
          <a:xfrm>
            <a:off x="4368404" y="0"/>
            <a:ext cx="2743199" cy="5143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29" name="Google Shape;129;p36"/>
          <p:cNvGrpSpPr/>
          <p:nvPr/>
        </p:nvGrpSpPr>
        <p:grpSpPr>
          <a:xfrm>
            <a:off x="655440" y="1628845"/>
            <a:ext cx="3262908" cy="2000136"/>
            <a:chOff x="1054100" y="2197143"/>
            <a:chExt cx="4350544" cy="2276095"/>
          </a:xfrm>
        </p:grpSpPr>
        <p:sp>
          <p:nvSpPr>
            <p:cNvPr id="130" name="Google Shape;130;p36"/>
            <p:cNvSpPr txBox="1"/>
            <p:nvPr/>
          </p:nvSpPr>
          <p:spPr>
            <a:xfrm>
              <a:off x="1054100" y="3457575"/>
              <a:ext cx="4350544" cy="1015663"/>
            </a:xfrm>
            <a:prstGeom prst="rect">
              <a:avLst/>
            </a:prstGeom>
            <a:noFill/>
            <a:ln>
              <a:noFill/>
            </a:ln>
          </p:spPr>
          <p:txBody>
            <a:bodyPr spcFirstLastPara="1" wrap="square" lIns="68575" tIns="34275" rIns="68575" bIns="34275" anchor="t" anchorCtr="0">
              <a:spAutoFit/>
            </a:bodyPr>
            <a:lstStyle/>
            <a:p>
              <a:pPr marL="127000" marR="0" lvl="0" indent="-120650" algn="just"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Guiding your educational path</a:t>
              </a:r>
              <a:endParaRPr sz="1100"/>
            </a:p>
            <a:p>
              <a:pPr marL="127000" marR="0" lvl="0" indent="-25400" algn="just"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just"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Career preparation</a:t>
              </a:r>
              <a:endParaRPr sz="1500">
                <a:solidFill>
                  <a:srgbClr val="22201C"/>
                </a:solidFill>
                <a:latin typeface="Roboto"/>
                <a:ea typeface="Roboto"/>
                <a:cs typeface="Roboto"/>
                <a:sym typeface="Roboto"/>
              </a:endParaRPr>
            </a:p>
          </p:txBody>
        </p:sp>
        <p:sp>
          <p:nvSpPr>
            <p:cNvPr id="131" name="Google Shape;131;p36"/>
            <p:cNvSpPr txBox="1"/>
            <p:nvPr/>
          </p:nvSpPr>
          <p:spPr>
            <a:xfrm>
              <a:off x="1054100" y="2197143"/>
              <a:ext cx="4115594" cy="1200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22201C"/>
                  </a:solidFill>
                  <a:latin typeface="Open Sans ExtraBold"/>
                  <a:ea typeface="Open Sans ExtraBold"/>
                  <a:cs typeface="Open Sans ExtraBold"/>
                  <a:sym typeface="Open Sans ExtraBold"/>
                </a:rPr>
                <a:t>Why is a Major </a:t>
              </a:r>
              <a:r>
                <a:rPr lang="en" sz="2700" b="1">
                  <a:solidFill>
                    <a:srgbClr val="C55A11"/>
                  </a:solidFill>
                  <a:latin typeface="Open Sans ExtraBold"/>
                  <a:ea typeface="Open Sans ExtraBold"/>
                  <a:cs typeface="Open Sans ExtraBold"/>
                  <a:sym typeface="Open Sans ExtraBold"/>
                </a:rPr>
                <a:t>IMPORTANT?</a:t>
              </a:r>
              <a:endParaRPr sz="1100"/>
            </a:p>
          </p:txBody>
        </p:sp>
      </p:grpSp>
      <p:pic>
        <p:nvPicPr>
          <p:cNvPr id="132" name="Google Shape;132;p36"/>
          <p:cNvPicPr preferRelativeResize="0">
            <a:picLocks noGrp="1"/>
          </p:cNvPicPr>
          <p:nvPr>
            <p:ph type="pic" idx="2"/>
          </p:nvPr>
        </p:nvPicPr>
        <p:blipFill rotWithShape="1">
          <a:blip r:embed="rId3">
            <a:alphaModFix/>
          </a:blip>
          <a:srcRect l="20456" r="20455"/>
          <a:stretch/>
        </p:blipFill>
        <p:spPr>
          <a:xfrm>
            <a:off x="5022056" y="875109"/>
            <a:ext cx="3007519" cy="3393281"/>
          </a:xfrm>
          <a:prstGeom prst="rect">
            <a:avLst/>
          </a:prstGeom>
          <a:solidFill>
            <a:schemeClr val="lt1"/>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37"/>
          <p:cNvSpPr/>
          <p:nvPr/>
        </p:nvSpPr>
        <p:spPr>
          <a:xfrm>
            <a:off x="5164931" y="2571750"/>
            <a:ext cx="3979070" cy="257175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39" name="Google Shape;139;p37"/>
          <p:cNvSpPr/>
          <p:nvPr/>
        </p:nvSpPr>
        <p:spPr>
          <a:xfrm>
            <a:off x="748457" y="0"/>
            <a:ext cx="3175843" cy="5143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40" name="Google Shape;140;p37"/>
          <p:cNvSpPr txBox="1"/>
          <p:nvPr/>
        </p:nvSpPr>
        <p:spPr>
          <a:xfrm>
            <a:off x="5489105" y="624281"/>
            <a:ext cx="3175843" cy="173124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22201C"/>
                </a:solidFill>
                <a:latin typeface="Open Sans ExtraBold"/>
                <a:ea typeface="Open Sans ExtraBold"/>
                <a:cs typeface="Open Sans ExtraBold"/>
                <a:sym typeface="Open Sans ExtraBold"/>
              </a:rPr>
              <a:t>The Repercussions of</a:t>
            </a:r>
            <a:endParaRPr sz="1100"/>
          </a:p>
          <a:p>
            <a:pPr marL="0" marR="0" lvl="0" indent="0" algn="l" rtl="0">
              <a:spcBef>
                <a:spcPts val="0"/>
              </a:spcBef>
              <a:spcAft>
                <a:spcPts val="0"/>
              </a:spcAft>
              <a:buNone/>
            </a:pPr>
            <a:r>
              <a:rPr lang="en" sz="2700" b="1">
                <a:solidFill>
                  <a:srgbClr val="C55A11"/>
                </a:solidFill>
                <a:latin typeface="Open Sans ExtraBold"/>
                <a:ea typeface="Open Sans ExtraBold"/>
                <a:cs typeface="Open Sans ExtraBold"/>
                <a:sym typeface="Open Sans ExtraBold"/>
              </a:rPr>
              <a:t>CHANGING YOUR</a:t>
            </a:r>
            <a:endParaRPr sz="1100"/>
          </a:p>
          <a:p>
            <a:pPr marL="0" marR="0" lvl="0" indent="0" algn="l" rtl="0">
              <a:spcBef>
                <a:spcPts val="0"/>
              </a:spcBef>
              <a:spcAft>
                <a:spcPts val="0"/>
              </a:spcAft>
              <a:buNone/>
            </a:pPr>
            <a:r>
              <a:rPr lang="en" sz="2700" b="1">
                <a:solidFill>
                  <a:srgbClr val="C55A11"/>
                </a:solidFill>
                <a:latin typeface="Open Sans ExtraBold"/>
                <a:ea typeface="Open Sans ExtraBold"/>
                <a:cs typeface="Open Sans ExtraBold"/>
                <a:sym typeface="Open Sans ExtraBold"/>
              </a:rPr>
              <a:t>MAJOR</a:t>
            </a:r>
            <a:endParaRPr sz="1100"/>
          </a:p>
        </p:txBody>
      </p:sp>
      <p:sp>
        <p:nvSpPr>
          <p:cNvPr id="141" name="Google Shape;141;p37"/>
          <p:cNvSpPr txBox="1"/>
          <p:nvPr/>
        </p:nvSpPr>
        <p:spPr>
          <a:xfrm>
            <a:off x="5489105" y="2839918"/>
            <a:ext cx="2880568" cy="761747"/>
          </a:xfrm>
          <a:prstGeom prst="rect">
            <a:avLst/>
          </a:prstGeom>
          <a:noFill/>
          <a:ln>
            <a:noFill/>
          </a:ln>
        </p:spPr>
        <p:txBody>
          <a:bodyPr spcFirstLastPara="1" wrap="square" lIns="68575" tIns="34275" rIns="68575" bIns="34275" anchor="t" anchorCtr="0">
            <a:spAutoFit/>
          </a:bodyPr>
          <a:lstStyle/>
          <a:p>
            <a:pPr marL="127000" marR="0" lvl="0" indent="-120650" algn="just"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Cost and extended timeline</a:t>
            </a:r>
            <a:endParaRPr sz="1100"/>
          </a:p>
          <a:p>
            <a:pPr marL="127000" marR="0" lvl="0" indent="-25400" algn="just"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just"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Potentially wasted credits</a:t>
            </a:r>
            <a:endParaRPr sz="1500">
              <a:solidFill>
                <a:srgbClr val="22201C"/>
              </a:solidFill>
              <a:latin typeface="Roboto"/>
              <a:ea typeface="Roboto"/>
              <a:cs typeface="Roboto"/>
              <a:sym typeface="Roboto"/>
            </a:endParaRPr>
          </a:p>
        </p:txBody>
      </p:sp>
      <p:pic>
        <p:nvPicPr>
          <p:cNvPr id="142" name="Google Shape;142;p37"/>
          <p:cNvPicPr preferRelativeResize="0">
            <a:picLocks noGrp="1"/>
          </p:cNvPicPr>
          <p:nvPr>
            <p:ph type="pic" idx="2"/>
          </p:nvPr>
        </p:nvPicPr>
        <p:blipFill rotWithShape="1">
          <a:blip r:embed="rId3">
            <a:alphaModFix/>
          </a:blip>
          <a:srcRect l="20493" r="13746"/>
          <a:stretch/>
        </p:blipFill>
        <p:spPr>
          <a:xfrm>
            <a:off x="1535906" y="732234"/>
            <a:ext cx="3629025" cy="3679031"/>
          </a:xfrm>
          <a:prstGeom prst="rect">
            <a:avLst/>
          </a:prstGeom>
          <a:solidFill>
            <a:schemeClr val="lt1"/>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8"/>
          <p:cNvSpPr/>
          <p:nvPr/>
        </p:nvSpPr>
        <p:spPr>
          <a:xfrm>
            <a:off x="5895975" y="3314700"/>
            <a:ext cx="3248025" cy="182880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49" name="Google Shape;149;p38"/>
          <p:cNvGrpSpPr/>
          <p:nvPr/>
        </p:nvGrpSpPr>
        <p:grpSpPr>
          <a:xfrm>
            <a:off x="235132" y="235132"/>
            <a:ext cx="5535386" cy="4414655"/>
            <a:chOff x="1745456" y="2161181"/>
            <a:chExt cx="4350544" cy="3690665"/>
          </a:xfrm>
        </p:grpSpPr>
        <p:sp>
          <p:nvSpPr>
            <p:cNvPr id="150" name="Google Shape;150;p38"/>
            <p:cNvSpPr txBox="1"/>
            <p:nvPr/>
          </p:nvSpPr>
          <p:spPr>
            <a:xfrm>
              <a:off x="1745456" y="2161181"/>
              <a:ext cx="4350544" cy="75260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chemeClr val="dk1"/>
                  </a:solidFill>
                  <a:latin typeface="Open Sans ExtraBold"/>
                  <a:ea typeface="Open Sans ExtraBold"/>
                  <a:cs typeface="Open Sans ExtraBold"/>
                  <a:sym typeface="Open Sans ExtraBold"/>
                </a:rPr>
                <a:t>10 Most </a:t>
              </a:r>
              <a:endParaRPr sz="1100"/>
            </a:p>
            <a:p>
              <a:pPr marL="0" marR="0" lvl="0" indent="0" algn="l" rtl="0">
                <a:spcBef>
                  <a:spcPts val="0"/>
                </a:spcBef>
                <a:spcAft>
                  <a:spcPts val="0"/>
                </a:spcAft>
                <a:buNone/>
              </a:pPr>
              <a:r>
                <a:rPr lang="en" sz="2700" b="1">
                  <a:solidFill>
                    <a:srgbClr val="C55A11"/>
                  </a:solidFill>
                  <a:latin typeface="Open Sans ExtraBold"/>
                  <a:ea typeface="Open Sans ExtraBold"/>
                  <a:cs typeface="Open Sans ExtraBold"/>
                  <a:sym typeface="Open Sans ExtraBold"/>
                </a:rPr>
                <a:t>POPULAR MAJORS</a:t>
              </a:r>
              <a:endParaRPr sz="1100"/>
            </a:p>
          </p:txBody>
        </p:sp>
        <p:sp>
          <p:nvSpPr>
            <p:cNvPr id="151" name="Google Shape;151;p38"/>
            <p:cNvSpPr txBox="1"/>
            <p:nvPr/>
          </p:nvSpPr>
          <p:spPr>
            <a:xfrm>
              <a:off x="1745457" y="3246662"/>
              <a:ext cx="2071320" cy="2605184"/>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1.  Business</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2.  Health Professions</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3.  Social Sciences/</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History</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4.  Engineering</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5.  Biological and</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Biomedical Sciences </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p:txBody>
        </p:sp>
      </p:grpSp>
      <p:pic>
        <p:nvPicPr>
          <p:cNvPr id="152" name="Google Shape;152;p38"/>
          <p:cNvPicPr preferRelativeResize="0">
            <a:picLocks noGrp="1"/>
          </p:cNvPicPr>
          <p:nvPr>
            <p:ph type="pic" idx="2"/>
          </p:nvPr>
        </p:nvPicPr>
        <p:blipFill rotWithShape="1">
          <a:blip r:embed="rId3">
            <a:alphaModFix/>
          </a:blip>
          <a:srcRect l="43088" r="4059"/>
          <a:stretch/>
        </p:blipFill>
        <p:spPr>
          <a:xfrm>
            <a:off x="5895975" y="0"/>
            <a:ext cx="3248025" cy="4096941"/>
          </a:xfrm>
          <a:prstGeom prst="rect">
            <a:avLst/>
          </a:prstGeom>
          <a:solidFill>
            <a:schemeClr val="lt1"/>
          </a:solidFill>
          <a:ln>
            <a:noFill/>
          </a:ln>
        </p:spPr>
      </p:pic>
      <p:sp>
        <p:nvSpPr>
          <p:cNvPr id="153" name="Google Shape;153;p38"/>
          <p:cNvSpPr txBox="1"/>
          <p:nvPr/>
        </p:nvSpPr>
        <p:spPr>
          <a:xfrm>
            <a:off x="3065554" y="1533549"/>
            <a:ext cx="2704964" cy="3370154"/>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6.  Psychology</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7.  Communication/</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Journalism</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8.  Visual and    </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Performing Arts</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9.  Computer and </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Information Science</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10.  Education</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p:txBody>
      </p:sp>
      <p:sp>
        <p:nvSpPr>
          <p:cNvPr id="154" name="Google Shape;154;p38"/>
          <p:cNvSpPr txBox="1"/>
          <p:nvPr/>
        </p:nvSpPr>
        <p:spPr>
          <a:xfrm>
            <a:off x="235132" y="4753175"/>
            <a:ext cx="5535386"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chemeClr val="dk1"/>
                </a:solidFill>
                <a:latin typeface="Open Sans"/>
                <a:ea typeface="Open Sans"/>
                <a:cs typeface="Open Sans"/>
                <a:sym typeface="Open Sans"/>
              </a:rPr>
              <a:t>Source: National Center of Education Statistics, 2020</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9"/>
          <p:cNvSpPr/>
          <p:nvPr/>
        </p:nvSpPr>
        <p:spPr>
          <a:xfrm rot="5400000">
            <a:off x="2054950" y="947873"/>
            <a:ext cx="5143500" cy="3247753"/>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61" name="Google Shape;161;p39"/>
          <p:cNvGrpSpPr/>
          <p:nvPr/>
        </p:nvGrpSpPr>
        <p:grpSpPr>
          <a:xfrm>
            <a:off x="235132" y="235132"/>
            <a:ext cx="5535386" cy="4645487"/>
            <a:chOff x="1745456" y="2161181"/>
            <a:chExt cx="4350544" cy="3883641"/>
          </a:xfrm>
        </p:grpSpPr>
        <p:sp>
          <p:nvSpPr>
            <p:cNvPr id="162" name="Google Shape;162;p39"/>
            <p:cNvSpPr txBox="1"/>
            <p:nvPr/>
          </p:nvSpPr>
          <p:spPr>
            <a:xfrm>
              <a:off x="1745456" y="2161181"/>
              <a:ext cx="4350544" cy="75260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chemeClr val="dk1"/>
                  </a:solidFill>
                  <a:latin typeface="Open Sans ExtraBold"/>
                  <a:ea typeface="Open Sans ExtraBold"/>
                  <a:cs typeface="Open Sans ExtraBold"/>
                  <a:sym typeface="Open Sans ExtraBold"/>
                </a:rPr>
                <a:t>12 Unique and</a:t>
              </a:r>
              <a:endParaRPr sz="1100"/>
            </a:p>
            <a:p>
              <a:pPr marL="0" marR="0" lvl="0" indent="0" algn="l" rtl="0">
                <a:spcBef>
                  <a:spcPts val="0"/>
                </a:spcBef>
                <a:spcAft>
                  <a:spcPts val="0"/>
                </a:spcAft>
                <a:buNone/>
              </a:pPr>
              <a:r>
                <a:rPr lang="en" sz="2700" b="1">
                  <a:solidFill>
                    <a:srgbClr val="C55A11"/>
                  </a:solidFill>
                  <a:latin typeface="Open Sans ExtraBold"/>
                  <a:ea typeface="Open Sans ExtraBold"/>
                  <a:cs typeface="Open Sans ExtraBold"/>
                  <a:sym typeface="Open Sans ExtraBold"/>
                </a:rPr>
                <a:t>“WEIRD” MAJORS</a:t>
              </a:r>
              <a:endParaRPr sz="1100"/>
            </a:p>
          </p:txBody>
        </p:sp>
        <p:sp>
          <p:nvSpPr>
            <p:cNvPr id="163" name="Google Shape;163;p39"/>
            <p:cNvSpPr txBox="1"/>
            <p:nvPr/>
          </p:nvSpPr>
          <p:spPr>
            <a:xfrm>
              <a:off x="1745457" y="3246662"/>
              <a:ext cx="2032820" cy="279816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1.  Cannabis Biology &amp;</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Chemistry</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2.  Puppet Arts</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3.  Fermentation      </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Science</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4.  Foresight</a:t>
              </a:r>
              <a:endParaRPr sz="1100"/>
            </a:p>
            <a:p>
              <a:pPr marL="0" marR="0" lvl="0" indent="0" algn="l" rtl="0">
                <a:spcBef>
                  <a:spcPts val="0"/>
                </a:spcBef>
                <a:spcAft>
                  <a:spcPts val="0"/>
                </a:spcAft>
                <a:buNone/>
              </a:pPr>
              <a:r>
                <a:rPr lang="en" sz="1100" b="1">
                  <a:solidFill>
                    <a:srgbClr val="22201C"/>
                  </a:solidFill>
                  <a:latin typeface="Open Sans ExtraBold"/>
                  <a:ea typeface="Open Sans ExtraBold"/>
                  <a:cs typeface="Open Sans ExtraBold"/>
                  <a:sym typeface="Open Sans ExtraBold"/>
                </a:rPr>
                <a:t>         (the study of predicting what    </a:t>
              </a:r>
              <a:endParaRPr sz="1100"/>
            </a:p>
            <a:p>
              <a:pPr marL="0" marR="0" lvl="0" indent="0" algn="l" rtl="0">
                <a:spcBef>
                  <a:spcPts val="0"/>
                </a:spcBef>
                <a:spcAft>
                  <a:spcPts val="0"/>
                </a:spcAft>
                <a:buNone/>
              </a:pPr>
              <a:r>
                <a:rPr lang="en" sz="1100" b="1">
                  <a:solidFill>
                    <a:srgbClr val="22201C"/>
                  </a:solidFill>
                  <a:latin typeface="Open Sans ExtraBold"/>
                  <a:ea typeface="Open Sans ExtraBold"/>
                  <a:cs typeface="Open Sans ExtraBold"/>
                  <a:sym typeface="Open Sans ExtraBold"/>
                </a:rPr>
                <a:t>          will happen or be needed in    </a:t>
              </a:r>
              <a:endParaRPr sz="1100"/>
            </a:p>
            <a:p>
              <a:pPr marL="0" marR="0" lvl="0" indent="0" algn="l" rtl="0">
                <a:spcBef>
                  <a:spcPts val="0"/>
                </a:spcBef>
                <a:spcAft>
                  <a:spcPts val="0"/>
                </a:spcAft>
                <a:buNone/>
              </a:pPr>
              <a:r>
                <a:rPr lang="en" sz="1100" b="1">
                  <a:solidFill>
                    <a:srgbClr val="22201C"/>
                  </a:solidFill>
                  <a:latin typeface="Open Sans ExtraBold"/>
                  <a:ea typeface="Open Sans ExtraBold"/>
                  <a:cs typeface="Open Sans ExtraBold"/>
                  <a:sym typeface="Open Sans ExtraBold"/>
                </a:rPr>
                <a:t>          the future)</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p:txBody>
        </p:sp>
      </p:grpSp>
      <p:sp>
        <p:nvSpPr>
          <p:cNvPr id="164" name="Google Shape;164;p39"/>
          <p:cNvSpPr txBox="1"/>
          <p:nvPr/>
        </p:nvSpPr>
        <p:spPr>
          <a:xfrm>
            <a:off x="3379062" y="1486896"/>
            <a:ext cx="2704964" cy="2931572"/>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5.  Bakery Science</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6.  Comic Art</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7.  Bicycle design and </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Fabrication</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8.  Ecogastronomy</a:t>
            </a: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100">
                <a:solidFill>
                  <a:srgbClr val="22201C"/>
                </a:solidFill>
                <a:latin typeface="Open Sans ExtraBold"/>
                <a:ea typeface="Open Sans ExtraBold"/>
                <a:cs typeface="Open Sans ExtraBold"/>
                <a:sym typeface="Open Sans ExtraBold"/>
              </a:rPr>
              <a:t>         (the study of food, agriculture </a:t>
            </a:r>
            <a:endParaRPr sz="1100"/>
          </a:p>
          <a:p>
            <a:pPr marL="0" marR="0" lvl="0" indent="0" algn="l" rtl="0">
              <a:spcBef>
                <a:spcPts val="0"/>
              </a:spcBef>
              <a:spcAft>
                <a:spcPts val="0"/>
              </a:spcAft>
              <a:buNone/>
            </a:pPr>
            <a:r>
              <a:rPr lang="en" sz="1100">
                <a:solidFill>
                  <a:srgbClr val="22201C"/>
                </a:solidFill>
                <a:latin typeface="Open Sans ExtraBold"/>
                <a:ea typeface="Open Sans ExtraBold"/>
                <a:cs typeface="Open Sans ExtraBold"/>
                <a:sym typeface="Open Sans ExtraBold"/>
              </a:rPr>
              <a:t>          and environment)</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p:txBody>
      </p:sp>
      <p:sp>
        <p:nvSpPr>
          <p:cNvPr id="165" name="Google Shape;165;p39"/>
          <p:cNvSpPr txBox="1"/>
          <p:nvPr/>
        </p:nvSpPr>
        <p:spPr>
          <a:xfrm>
            <a:off x="235132" y="4753175"/>
            <a:ext cx="5535386"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chemeClr val="dk1"/>
                </a:solidFill>
                <a:latin typeface="Open Sans"/>
                <a:ea typeface="Open Sans"/>
                <a:cs typeface="Open Sans"/>
                <a:sym typeface="Open Sans"/>
              </a:rPr>
              <a:t>Source: Best Colleges, 2023</a:t>
            </a:r>
            <a:endParaRPr sz="1100"/>
          </a:p>
        </p:txBody>
      </p:sp>
      <p:sp>
        <p:nvSpPr>
          <p:cNvPr id="166" name="Google Shape;166;p39"/>
          <p:cNvSpPr txBox="1"/>
          <p:nvPr/>
        </p:nvSpPr>
        <p:spPr>
          <a:xfrm>
            <a:off x="6313307" y="1486896"/>
            <a:ext cx="2704963" cy="2931572"/>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9.  Costume Technology</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10.  Popular Music</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11.  Amusement Park    </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Engineering</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12.  Viticulture and    </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Enology</a:t>
            </a:r>
            <a:endParaRPr sz="1100"/>
          </a:p>
          <a:p>
            <a:pPr marL="0" marR="0" lvl="0" indent="0" algn="l" rtl="0">
              <a:spcBef>
                <a:spcPts val="0"/>
              </a:spcBef>
              <a:spcAft>
                <a:spcPts val="0"/>
              </a:spcAft>
              <a:buNone/>
            </a:pPr>
            <a:r>
              <a:rPr lang="en" sz="1100" b="1">
                <a:solidFill>
                  <a:srgbClr val="22201C"/>
                </a:solidFill>
                <a:latin typeface="Open Sans ExtraBold"/>
                <a:ea typeface="Open Sans ExtraBold"/>
                <a:cs typeface="Open Sans ExtraBold"/>
                <a:sym typeface="Open Sans ExtraBold"/>
              </a:rPr>
              <a:t>             (the study of grape-growing     </a:t>
            </a:r>
            <a:endParaRPr sz="1100"/>
          </a:p>
          <a:p>
            <a:pPr marL="0" marR="0" lvl="0" indent="0" algn="l" rtl="0">
              <a:spcBef>
                <a:spcPts val="0"/>
              </a:spcBef>
              <a:spcAft>
                <a:spcPts val="0"/>
              </a:spcAft>
              <a:buNone/>
            </a:pPr>
            <a:r>
              <a:rPr lang="en" sz="1100" b="1">
                <a:solidFill>
                  <a:srgbClr val="22201C"/>
                </a:solidFill>
                <a:latin typeface="Open Sans ExtraBold"/>
                <a:ea typeface="Open Sans ExtraBold"/>
                <a:cs typeface="Open Sans ExtraBold"/>
                <a:sym typeface="Open Sans ExtraBold"/>
              </a:rPr>
              <a:t>              and wines)</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40"/>
          <p:cNvSpPr/>
          <p:nvPr/>
        </p:nvSpPr>
        <p:spPr>
          <a:xfrm>
            <a:off x="0" y="3314700"/>
            <a:ext cx="3248025" cy="182880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73" name="Google Shape;173;p40"/>
          <p:cNvSpPr txBox="1"/>
          <p:nvPr/>
        </p:nvSpPr>
        <p:spPr>
          <a:xfrm>
            <a:off x="3493738" y="1629623"/>
            <a:ext cx="2704964" cy="3116238"/>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1.  Surf Science and </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Technology</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2.  Auctioneering</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3.  Poultry Science</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4.  Race Track Industry</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5.  Turf and Golf     </a:t>
            </a:r>
            <a:endParaRPr sz="1100"/>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     Course Management</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p:txBody>
      </p:sp>
      <p:pic>
        <p:nvPicPr>
          <p:cNvPr id="174" name="Google Shape;174;p40"/>
          <p:cNvPicPr preferRelativeResize="0">
            <a:picLocks noGrp="1"/>
          </p:cNvPicPr>
          <p:nvPr>
            <p:ph type="pic" idx="2"/>
          </p:nvPr>
        </p:nvPicPr>
        <p:blipFill rotWithShape="1">
          <a:blip r:embed="rId3">
            <a:alphaModFix/>
          </a:blip>
          <a:srcRect l="11436" r="35681"/>
          <a:stretch/>
        </p:blipFill>
        <p:spPr>
          <a:xfrm>
            <a:off x="-10168" y="0"/>
            <a:ext cx="3248025" cy="4096941"/>
          </a:xfrm>
          <a:prstGeom prst="rect">
            <a:avLst/>
          </a:prstGeom>
          <a:solidFill>
            <a:schemeClr val="lt1"/>
          </a:solidFill>
          <a:ln>
            <a:noFill/>
          </a:ln>
        </p:spPr>
      </p:pic>
      <p:sp>
        <p:nvSpPr>
          <p:cNvPr id="175" name="Google Shape;175;p40"/>
          <p:cNvSpPr txBox="1"/>
          <p:nvPr/>
        </p:nvSpPr>
        <p:spPr>
          <a:xfrm>
            <a:off x="6272485" y="1629623"/>
            <a:ext cx="2822529" cy="2608406"/>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6.  Toy Design</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7.  Animal Psychology</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8.  Mortuary Science</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9.  Nautical Archaeology</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10.  Memeology</a:t>
            </a:r>
            <a:endParaRPr sz="1700" b="1">
              <a:solidFill>
                <a:srgbClr val="22201C"/>
              </a:solidFill>
              <a:latin typeface="Open Sans ExtraBold"/>
              <a:ea typeface="Open Sans ExtraBold"/>
              <a:cs typeface="Open Sans ExtraBold"/>
              <a:sym typeface="Open Sans ExtraBold"/>
            </a:endParaRPr>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p:txBody>
      </p:sp>
      <p:sp>
        <p:nvSpPr>
          <p:cNvPr id="176" name="Google Shape;176;p40"/>
          <p:cNvSpPr txBox="1"/>
          <p:nvPr/>
        </p:nvSpPr>
        <p:spPr>
          <a:xfrm>
            <a:off x="470165" y="4792027"/>
            <a:ext cx="5535386"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chemeClr val="dk1"/>
                </a:solidFill>
                <a:latin typeface="Open Sans"/>
                <a:ea typeface="Open Sans"/>
                <a:cs typeface="Open Sans"/>
                <a:sym typeface="Open Sans"/>
              </a:rPr>
              <a:t>Source: Fast Web, 2022</a:t>
            </a:r>
            <a:endParaRPr sz="1100"/>
          </a:p>
        </p:txBody>
      </p:sp>
      <p:sp>
        <p:nvSpPr>
          <p:cNvPr id="177" name="Google Shape;177;p40"/>
          <p:cNvSpPr txBox="1"/>
          <p:nvPr/>
        </p:nvSpPr>
        <p:spPr>
          <a:xfrm>
            <a:off x="5153298" y="143723"/>
            <a:ext cx="3497563" cy="900247"/>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r>
              <a:rPr lang="en" sz="2700" b="1">
                <a:solidFill>
                  <a:schemeClr val="dk1"/>
                </a:solidFill>
                <a:latin typeface="Open Sans ExtraBold"/>
                <a:ea typeface="Open Sans ExtraBold"/>
                <a:cs typeface="Open Sans ExtraBold"/>
                <a:sym typeface="Open Sans ExtraBold"/>
              </a:rPr>
              <a:t>More</a:t>
            </a:r>
            <a:endParaRPr sz="1100"/>
          </a:p>
          <a:p>
            <a:pPr marL="0" marR="0" lvl="0" indent="0" algn="r" rtl="0">
              <a:spcBef>
                <a:spcPts val="0"/>
              </a:spcBef>
              <a:spcAft>
                <a:spcPts val="0"/>
              </a:spcAft>
              <a:buNone/>
            </a:pPr>
            <a:r>
              <a:rPr lang="en" sz="2700" b="1">
                <a:solidFill>
                  <a:srgbClr val="C55A11"/>
                </a:solidFill>
                <a:latin typeface="Open Sans ExtraBold"/>
                <a:ea typeface="Open Sans ExtraBold"/>
                <a:cs typeface="Open Sans ExtraBold"/>
                <a:sym typeface="Open Sans ExtraBold"/>
              </a:rPr>
              <a:t>“FUN” MAJORS</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41"/>
          <p:cNvSpPr/>
          <p:nvPr/>
        </p:nvSpPr>
        <p:spPr>
          <a:xfrm>
            <a:off x="5968157" y="0"/>
            <a:ext cx="3175843" cy="5143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4" name="Google Shape;184;p41"/>
          <p:cNvSpPr/>
          <p:nvPr/>
        </p:nvSpPr>
        <p:spPr>
          <a:xfrm>
            <a:off x="-10633" y="3135086"/>
            <a:ext cx="4755356" cy="2008415"/>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85" name="Google Shape;185;p41"/>
          <p:cNvGrpSpPr/>
          <p:nvPr/>
        </p:nvGrpSpPr>
        <p:grpSpPr>
          <a:xfrm>
            <a:off x="535470" y="55963"/>
            <a:ext cx="3831322" cy="4148577"/>
            <a:chOff x="1188336" y="2692777"/>
            <a:chExt cx="3817786" cy="695654"/>
          </a:xfrm>
        </p:grpSpPr>
        <p:sp>
          <p:nvSpPr>
            <p:cNvPr id="186" name="Google Shape;186;p41"/>
            <p:cNvSpPr txBox="1"/>
            <p:nvPr/>
          </p:nvSpPr>
          <p:spPr>
            <a:xfrm>
              <a:off x="1188336" y="2692777"/>
              <a:ext cx="3817786" cy="31383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chemeClr val="dk1"/>
                  </a:solidFill>
                  <a:latin typeface="Open Sans ExtraBold"/>
                  <a:ea typeface="Open Sans ExtraBold"/>
                  <a:cs typeface="Open Sans ExtraBold"/>
                  <a:sym typeface="Open Sans ExtraBold"/>
                </a:rPr>
                <a:t>How to </a:t>
              </a:r>
              <a:endParaRPr sz="1100"/>
            </a:p>
            <a:p>
              <a:pPr marL="0" marR="0" lvl="0" indent="0" algn="l" rtl="0">
                <a:spcBef>
                  <a:spcPts val="0"/>
                </a:spcBef>
                <a:spcAft>
                  <a:spcPts val="0"/>
                </a:spcAft>
                <a:buNone/>
              </a:pPr>
              <a:r>
                <a:rPr lang="en" sz="2700" b="1">
                  <a:solidFill>
                    <a:srgbClr val="C55A11"/>
                  </a:solidFill>
                  <a:latin typeface="Open Sans ExtraBold"/>
                  <a:ea typeface="Open Sans ExtraBold"/>
                  <a:cs typeface="Open Sans ExtraBold"/>
                  <a:sym typeface="Open Sans ExtraBold"/>
                </a:rPr>
                <a:t>DECIDE ON A MAJOR</a:t>
              </a:r>
              <a:endParaRPr sz="1100"/>
            </a:p>
          </p:txBody>
        </p:sp>
        <p:sp>
          <p:nvSpPr>
            <p:cNvPr id="187" name="Google Shape;187;p41"/>
            <p:cNvSpPr txBox="1"/>
            <p:nvPr/>
          </p:nvSpPr>
          <p:spPr>
            <a:xfrm>
              <a:off x="1284412" y="3218289"/>
              <a:ext cx="3686022" cy="170142"/>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University</a:t>
              </a:r>
              <a:endParaRPr sz="1100"/>
            </a:p>
            <a:p>
              <a:pPr marL="254000" marR="0" lvl="0" indent="-247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Find colleges/universities that have that major</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p:txBody>
        </p:sp>
      </p:grpSp>
      <p:pic>
        <p:nvPicPr>
          <p:cNvPr id="188" name="Google Shape;188;p41"/>
          <p:cNvPicPr preferRelativeResize="0">
            <a:picLocks noGrp="1"/>
          </p:cNvPicPr>
          <p:nvPr>
            <p:ph type="pic" idx="2"/>
          </p:nvPr>
        </p:nvPicPr>
        <p:blipFill rotWithShape="1">
          <a:blip r:embed="rId3">
            <a:alphaModFix/>
          </a:blip>
          <a:srcRect l="20645" t="-5" r="21602" b="-70"/>
          <a:stretch/>
        </p:blipFill>
        <p:spPr>
          <a:xfrm>
            <a:off x="5502515" y="825628"/>
            <a:ext cx="2883694" cy="3331028"/>
          </a:xfrm>
          <a:prstGeom prst="rect">
            <a:avLst/>
          </a:prstGeom>
          <a:solidFill>
            <a:schemeClr val="lt1"/>
          </a:solidFill>
          <a:ln>
            <a:noFill/>
          </a:ln>
        </p:spPr>
      </p:pic>
      <p:sp>
        <p:nvSpPr>
          <p:cNvPr id="189" name="Google Shape;189;p41"/>
          <p:cNvSpPr txBox="1"/>
          <p:nvPr/>
        </p:nvSpPr>
        <p:spPr>
          <a:xfrm>
            <a:off x="609836" y="2288453"/>
            <a:ext cx="3699089" cy="1038746"/>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Major</a:t>
            </a:r>
            <a:endParaRPr sz="1100"/>
          </a:p>
          <a:p>
            <a:pPr marL="254000" marR="0" lvl="0" indent="-247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Pick a major that will prepare you for that career</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p:txBody>
      </p:sp>
      <p:sp>
        <p:nvSpPr>
          <p:cNvPr id="190" name="Google Shape;190;p41"/>
          <p:cNvSpPr txBox="1"/>
          <p:nvPr/>
        </p:nvSpPr>
        <p:spPr>
          <a:xfrm>
            <a:off x="593337" y="1425004"/>
            <a:ext cx="3699089" cy="1038746"/>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Career</a:t>
            </a:r>
            <a:endParaRPr sz="1100"/>
          </a:p>
          <a:p>
            <a:pPr marL="254000" marR="0" lvl="0" indent="-247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Pick a career that involves your interests/passions and priorities</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p:txBody>
      </p:sp>
      <p:sp>
        <p:nvSpPr>
          <p:cNvPr id="191" name="Google Shape;191;p41"/>
          <p:cNvSpPr txBox="1"/>
          <p:nvPr/>
        </p:nvSpPr>
        <p:spPr>
          <a:xfrm>
            <a:off x="593336" y="4065565"/>
            <a:ext cx="4151386" cy="1269578"/>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700" b="1">
                <a:solidFill>
                  <a:srgbClr val="22201C"/>
                </a:solidFill>
                <a:latin typeface="Open Sans ExtraBold"/>
                <a:ea typeface="Open Sans ExtraBold"/>
                <a:cs typeface="Open Sans ExtraBold"/>
                <a:sym typeface="Open Sans ExtraBold"/>
              </a:rPr>
              <a:t>Narrow it down</a:t>
            </a:r>
            <a:endParaRPr sz="1100"/>
          </a:p>
          <a:p>
            <a:pPr marL="254000" marR="0" lvl="0" indent="-247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Pick schools (with your major) that have your same values, are in your price range, and meet your academic needs</a:t>
            </a:r>
            <a:endParaRPr sz="1100"/>
          </a:p>
          <a:p>
            <a:pPr marL="0" marR="0" lvl="0" indent="0" algn="l" rtl="0">
              <a:spcBef>
                <a:spcPts val="0"/>
              </a:spcBef>
              <a:spcAft>
                <a:spcPts val="0"/>
              </a:spcAft>
              <a:buNone/>
            </a:pPr>
            <a:endParaRPr sz="1700" b="1">
              <a:solidFill>
                <a:srgbClr val="22201C"/>
              </a:solidFill>
              <a:latin typeface="Open Sans ExtraBold"/>
              <a:ea typeface="Open Sans ExtraBold"/>
              <a:cs typeface="Open Sans ExtraBold"/>
              <a:sym typeface="Open Sans ExtraBold"/>
            </a:endParaRPr>
          </a:p>
        </p:txBody>
      </p:sp>
      <p:sp>
        <p:nvSpPr>
          <p:cNvPr id="192" name="Google Shape;192;p41"/>
          <p:cNvSpPr txBox="1"/>
          <p:nvPr/>
        </p:nvSpPr>
        <p:spPr>
          <a:xfrm>
            <a:off x="6001" y="1012196"/>
            <a:ext cx="5502515" cy="577081"/>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700" b="1" i="1">
                <a:solidFill>
                  <a:srgbClr val="22201C"/>
                </a:solidFill>
                <a:latin typeface="Open Sans ExtraBold"/>
                <a:ea typeface="Open Sans ExtraBold"/>
                <a:cs typeface="Open Sans ExtraBold"/>
                <a:sym typeface="Open Sans ExtraBold"/>
              </a:rPr>
              <a:t>“Know your career, then reverse engineer”</a:t>
            </a:r>
            <a:endParaRPr sz="1500" i="1">
              <a:solidFill>
                <a:srgbClr val="22201C"/>
              </a:solidFill>
              <a:latin typeface="Roboto"/>
              <a:ea typeface="Roboto"/>
              <a:cs typeface="Roboto"/>
              <a:sym typeface="Roboto"/>
            </a:endParaRPr>
          </a:p>
          <a:p>
            <a:pPr marL="0" marR="0" lvl="0" indent="0" algn="ctr" rtl="0">
              <a:spcBef>
                <a:spcPts val="0"/>
              </a:spcBef>
              <a:spcAft>
                <a:spcPts val="0"/>
              </a:spcAft>
              <a:buNone/>
            </a:pPr>
            <a:endParaRPr sz="1700" b="1" i="1">
              <a:solidFill>
                <a:srgbClr val="22201C"/>
              </a:solidFill>
              <a:latin typeface="Open Sans ExtraBold"/>
              <a:ea typeface="Open Sans ExtraBold"/>
              <a:cs typeface="Open Sans ExtraBold"/>
              <a:sym typeface="Open Sans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42"/>
          <p:cNvSpPr/>
          <p:nvPr/>
        </p:nvSpPr>
        <p:spPr>
          <a:xfrm>
            <a:off x="5164931" y="2999009"/>
            <a:ext cx="3979070" cy="257175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9" name="Google Shape;199;p42"/>
          <p:cNvSpPr/>
          <p:nvPr/>
        </p:nvSpPr>
        <p:spPr>
          <a:xfrm>
            <a:off x="748457" y="0"/>
            <a:ext cx="3175843" cy="5143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00" name="Google Shape;200;p42"/>
          <p:cNvSpPr txBox="1"/>
          <p:nvPr/>
        </p:nvSpPr>
        <p:spPr>
          <a:xfrm>
            <a:off x="5460912" y="1458203"/>
            <a:ext cx="3387106" cy="90024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22201C"/>
                </a:solidFill>
                <a:latin typeface="Open Sans ExtraBold"/>
                <a:ea typeface="Open Sans ExtraBold"/>
                <a:cs typeface="Open Sans ExtraBold"/>
                <a:sym typeface="Open Sans ExtraBold"/>
              </a:rPr>
              <a:t>The importance of </a:t>
            </a:r>
            <a:r>
              <a:rPr lang="en" sz="2700" b="1">
                <a:solidFill>
                  <a:srgbClr val="C55A11"/>
                </a:solidFill>
                <a:latin typeface="Open Sans ExtraBold"/>
                <a:ea typeface="Open Sans ExtraBold"/>
                <a:cs typeface="Open Sans ExtraBold"/>
                <a:sym typeface="Open Sans ExtraBold"/>
              </a:rPr>
              <a:t>COLLEGE TOURS</a:t>
            </a:r>
            <a:endParaRPr sz="1100"/>
          </a:p>
        </p:txBody>
      </p:sp>
      <p:sp>
        <p:nvSpPr>
          <p:cNvPr id="201" name="Google Shape;201;p42"/>
          <p:cNvSpPr txBox="1"/>
          <p:nvPr/>
        </p:nvSpPr>
        <p:spPr>
          <a:xfrm>
            <a:off x="5782763" y="2618135"/>
            <a:ext cx="3361238" cy="761747"/>
          </a:xfrm>
          <a:prstGeom prst="rect">
            <a:avLst/>
          </a:prstGeom>
          <a:noFill/>
          <a:ln>
            <a:noFill/>
          </a:ln>
        </p:spPr>
        <p:txBody>
          <a:bodyPr spcFirstLastPara="1" wrap="square" lIns="68575" tIns="34275" rIns="68575" bIns="34275" anchor="t" anchorCtr="0">
            <a:spAutoFit/>
          </a:bodyPr>
          <a:lstStyle/>
          <a:p>
            <a:pPr marL="254000" marR="0" lvl="0" indent="-247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First-hand experience</a:t>
            </a:r>
            <a:endParaRPr sz="1100"/>
          </a:p>
          <a:p>
            <a:pPr marL="254000" marR="0" lvl="0" indent="-152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254000" marR="0" lvl="0" indent="-247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Clarifying expectations</a:t>
            </a:r>
            <a:endParaRPr sz="1100"/>
          </a:p>
        </p:txBody>
      </p:sp>
      <p:pic>
        <p:nvPicPr>
          <p:cNvPr id="202" name="Google Shape;202;p42"/>
          <p:cNvPicPr preferRelativeResize="0">
            <a:picLocks noGrp="1"/>
          </p:cNvPicPr>
          <p:nvPr>
            <p:ph type="pic" idx="2"/>
          </p:nvPr>
        </p:nvPicPr>
        <p:blipFill rotWithShape="1">
          <a:blip r:embed="rId3">
            <a:alphaModFix/>
          </a:blip>
          <a:srcRect l="6100" r="28691"/>
          <a:stretch/>
        </p:blipFill>
        <p:spPr>
          <a:xfrm>
            <a:off x="1535906" y="732234"/>
            <a:ext cx="3629025" cy="3679031"/>
          </a:xfrm>
          <a:prstGeom prst="rect">
            <a:avLst/>
          </a:prstGeom>
          <a:solidFill>
            <a:schemeClr val="lt1"/>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43"/>
          <p:cNvSpPr/>
          <p:nvPr/>
        </p:nvSpPr>
        <p:spPr>
          <a:xfrm>
            <a:off x="0" y="1328751"/>
            <a:ext cx="4572000" cy="2600325"/>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09" name="Google Shape;209;p43"/>
          <p:cNvSpPr/>
          <p:nvPr/>
        </p:nvSpPr>
        <p:spPr>
          <a:xfrm>
            <a:off x="4368404" y="0"/>
            <a:ext cx="2743199" cy="5143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210" name="Google Shape;210;p43"/>
          <p:cNvGrpSpPr/>
          <p:nvPr/>
        </p:nvGrpSpPr>
        <p:grpSpPr>
          <a:xfrm>
            <a:off x="778670" y="1468052"/>
            <a:ext cx="3262908" cy="2262960"/>
            <a:chOff x="1054100" y="2197143"/>
            <a:chExt cx="4350544" cy="3017280"/>
          </a:xfrm>
        </p:grpSpPr>
        <p:sp>
          <p:nvSpPr>
            <p:cNvPr id="211" name="Google Shape;211;p43"/>
            <p:cNvSpPr txBox="1"/>
            <p:nvPr/>
          </p:nvSpPr>
          <p:spPr>
            <a:xfrm>
              <a:off x="1054100" y="3583207"/>
              <a:ext cx="4350544" cy="1631216"/>
            </a:xfrm>
            <a:prstGeom prst="rect">
              <a:avLst/>
            </a:prstGeom>
            <a:noFill/>
            <a:ln>
              <a:noFill/>
            </a:ln>
          </p:spPr>
          <p:txBody>
            <a:bodyPr spcFirstLastPara="1" wrap="square" lIns="68575" tIns="34275" rIns="68575" bIns="34275" anchor="t" anchorCtr="0">
              <a:spAutoFit/>
            </a:bodyPr>
            <a:lstStyle/>
            <a:p>
              <a:pPr marL="127000" marR="0" lvl="0" indent="-120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Contact the Admissions Office </a:t>
              </a:r>
              <a:endParaRPr sz="1100"/>
            </a:p>
            <a:p>
              <a:pPr marL="0" marR="0" lvl="0" indent="0" algn="l" rtl="0">
                <a:spcBef>
                  <a:spcPts val="0"/>
                </a:spcBef>
                <a:spcAft>
                  <a:spcPts val="0"/>
                </a:spcAft>
                <a:buNone/>
              </a:pPr>
              <a:r>
                <a:rPr lang="en" sz="1500">
                  <a:solidFill>
                    <a:srgbClr val="22201C"/>
                  </a:solidFill>
                  <a:latin typeface="Roboto"/>
                  <a:ea typeface="Roboto"/>
                  <a:cs typeface="Roboto"/>
                  <a:sym typeface="Roboto"/>
                </a:rPr>
                <a:t>   in advance</a:t>
              </a:r>
              <a:endParaRPr sz="1100"/>
            </a:p>
            <a:p>
              <a:pPr marL="127000" marR="0" lvl="0" indent="-25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Prepare a list of questions and a college tour checklist </a:t>
              </a:r>
              <a:endParaRPr sz="1500">
                <a:solidFill>
                  <a:srgbClr val="22201C"/>
                </a:solidFill>
                <a:latin typeface="Roboto"/>
                <a:ea typeface="Roboto"/>
                <a:cs typeface="Roboto"/>
                <a:sym typeface="Roboto"/>
              </a:endParaRPr>
            </a:p>
          </p:txBody>
        </p:sp>
        <p:sp>
          <p:nvSpPr>
            <p:cNvPr id="212" name="Google Shape;212;p43"/>
            <p:cNvSpPr txBox="1"/>
            <p:nvPr/>
          </p:nvSpPr>
          <p:spPr>
            <a:xfrm>
              <a:off x="1054100" y="2197143"/>
              <a:ext cx="4115594" cy="1200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22201C"/>
                  </a:solidFill>
                  <a:latin typeface="Open Sans ExtraBold"/>
                  <a:ea typeface="Open Sans ExtraBold"/>
                  <a:cs typeface="Open Sans ExtraBold"/>
                  <a:sym typeface="Open Sans ExtraBold"/>
                </a:rPr>
                <a:t>Preparing for </a:t>
              </a:r>
              <a:r>
                <a:rPr lang="en" sz="2700" b="1">
                  <a:solidFill>
                    <a:srgbClr val="C55A11"/>
                  </a:solidFill>
                  <a:latin typeface="Open Sans ExtraBold"/>
                  <a:ea typeface="Open Sans ExtraBold"/>
                  <a:cs typeface="Open Sans ExtraBold"/>
                  <a:sym typeface="Open Sans ExtraBold"/>
                </a:rPr>
                <a:t>COLLEGE TOURS</a:t>
              </a:r>
              <a:endParaRPr sz="1100"/>
            </a:p>
          </p:txBody>
        </p:sp>
      </p:grpSp>
      <p:pic>
        <p:nvPicPr>
          <p:cNvPr id="213" name="Google Shape;213;p43"/>
          <p:cNvPicPr preferRelativeResize="0">
            <a:picLocks noGrp="1"/>
          </p:cNvPicPr>
          <p:nvPr>
            <p:ph type="pic" idx="2"/>
          </p:nvPr>
        </p:nvPicPr>
        <p:blipFill rotWithShape="1">
          <a:blip r:embed="rId3">
            <a:alphaModFix/>
          </a:blip>
          <a:srcRect l="37798" t="12333" r="11088" b="1059"/>
          <a:stretch/>
        </p:blipFill>
        <p:spPr>
          <a:xfrm>
            <a:off x="5022056" y="875109"/>
            <a:ext cx="3007519" cy="3393281"/>
          </a:xfrm>
          <a:prstGeom prst="rect">
            <a:avLst/>
          </a:prstGeom>
          <a:solidFill>
            <a:schemeClr val="lt1"/>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44"/>
          <p:cNvSpPr/>
          <p:nvPr/>
        </p:nvSpPr>
        <p:spPr>
          <a:xfrm>
            <a:off x="733425" y="0"/>
            <a:ext cx="3667125" cy="5143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220" name="Google Shape;220;p44"/>
          <p:cNvGrpSpPr/>
          <p:nvPr/>
        </p:nvGrpSpPr>
        <p:grpSpPr>
          <a:xfrm>
            <a:off x="5442609" y="1529978"/>
            <a:ext cx="3384616" cy="2005873"/>
            <a:chOff x="1054100" y="2735026"/>
            <a:chExt cx="4350544" cy="1852286"/>
          </a:xfrm>
        </p:grpSpPr>
        <p:sp>
          <p:nvSpPr>
            <p:cNvPr id="221" name="Google Shape;221;p44"/>
            <p:cNvSpPr txBox="1"/>
            <p:nvPr/>
          </p:nvSpPr>
          <p:spPr>
            <a:xfrm>
              <a:off x="1054100" y="3457575"/>
              <a:ext cx="4350544" cy="1129737"/>
            </a:xfrm>
            <a:prstGeom prst="rect">
              <a:avLst/>
            </a:prstGeom>
            <a:noFill/>
            <a:ln>
              <a:noFill/>
            </a:ln>
          </p:spPr>
          <p:txBody>
            <a:bodyPr spcFirstLastPara="1" wrap="square" lIns="68575" tIns="34275" rIns="68575" bIns="34275" anchor="t" anchorCtr="0">
              <a:spAutoFit/>
            </a:bodyPr>
            <a:lstStyle/>
            <a:p>
              <a:pPr marL="127000" marR="0" lvl="0" indent="-120650" algn="just"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Keep track of dates and deadlines</a:t>
              </a:r>
              <a:endParaRPr sz="1100"/>
            </a:p>
            <a:p>
              <a:pPr marL="127000" marR="0" lvl="0" indent="-25400" algn="just"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When in doubt… contact the college</a:t>
              </a:r>
              <a:endParaRPr sz="1100"/>
            </a:p>
            <a:p>
              <a:pPr marL="127000" marR="0" lvl="0" indent="-25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Next…</a:t>
              </a:r>
              <a:endParaRPr sz="1500">
                <a:solidFill>
                  <a:srgbClr val="22201C"/>
                </a:solidFill>
                <a:latin typeface="Roboto"/>
                <a:ea typeface="Roboto"/>
                <a:cs typeface="Roboto"/>
                <a:sym typeface="Roboto"/>
              </a:endParaRPr>
            </a:p>
          </p:txBody>
        </p:sp>
        <p:sp>
          <p:nvSpPr>
            <p:cNvPr id="222" name="Google Shape;222;p44"/>
            <p:cNvSpPr txBox="1"/>
            <p:nvPr/>
          </p:nvSpPr>
          <p:spPr>
            <a:xfrm>
              <a:off x="1054100" y="2735026"/>
              <a:ext cx="4350544" cy="447632"/>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C55A11"/>
                  </a:solidFill>
                  <a:latin typeface="Open Sans ExtraBold"/>
                  <a:ea typeface="Open Sans ExtraBold"/>
                  <a:cs typeface="Open Sans ExtraBold"/>
                  <a:sym typeface="Open Sans ExtraBold"/>
                </a:rPr>
                <a:t>FINALLY…</a:t>
              </a:r>
              <a:endParaRPr sz="1100"/>
            </a:p>
          </p:txBody>
        </p:sp>
      </p:grpSp>
      <p:pic>
        <p:nvPicPr>
          <p:cNvPr id="223" name="Google Shape;223;p44"/>
          <p:cNvPicPr preferRelativeResize="0">
            <a:picLocks noGrp="1"/>
          </p:cNvPicPr>
          <p:nvPr>
            <p:ph type="pic" idx="2"/>
          </p:nvPr>
        </p:nvPicPr>
        <p:blipFill rotWithShape="1">
          <a:blip r:embed="rId3">
            <a:alphaModFix/>
          </a:blip>
          <a:srcRect t="5106" b="5106"/>
          <a:stretch/>
        </p:blipFill>
        <p:spPr>
          <a:xfrm>
            <a:off x="0" y="1034058"/>
            <a:ext cx="5136356" cy="3075384"/>
          </a:xfrm>
          <a:prstGeom prst="rect">
            <a:avLst/>
          </a:prstGeom>
          <a:solidFill>
            <a:schemeClr val="lt1"/>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45"/>
          <p:cNvPicPr preferRelativeResize="0"/>
          <p:nvPr/>
        </p:nvPicPr>
        <p:blipFill rotWithShape="1">
          <a:blip r:embed="rId3">
            <a:alphaModFix/>
          </a:blip>
          <a:srcRect/>
          <a:stretch/>
        </p:blipFill>
        <p:spPr>
          <a:xfrm>
            <a:off x="4642316" y="1394050"/>
            <a:ext cx="2106239" cy="595013"/>
          </a:xfrm>
          <a:prstGeom prst="rect">
            <a:avLst/>
          </a:prstGeom>
          <a:noFill/>
          <a:ln>
            <a:noFill/>
          </a:ln>
        </p:spPr>
      </p:pic>
      <p:pic>
        <p:nvPicPr>
          <p:cNvPr id="230" name="Google Shape;230;p45"/>
          <p:cNvPicPr preferRelativeResize="0"/>
          <p:nvPr/>
        </p:nvPicPr>
        <p:blipFill rotWithShape="1">
          <a:blip r:embed="rId4">
            <a:alphaModFix/>
          </a:blip>
          <a:srcRect/>
          <a:stretch/>
        </p:blipFill>
        <p:spPr>
          <a:xfrm>
            <a:off x="7113270" y="1344419"/>
            <a:ext cx="1659102" cy="694273"/>
          </a:xfrm>
          <a:prstGeom prst="rect">
            <a:avLst/>
          </a:prstGeom>
          <a:noFill/>
          <a:ln>
            <a:noFill/>
          </a:ln>
        </p:spPr>
      </p:pic>
      <p:sp>
        <p:nvSpPr>
          <p:cNvPr id="232" name="Google Shape;232;p45"/>
          <p:cNvSpPr/>
          <p:nvPr/>
        </p:nvSpPr>
        <p:spPr>
          <a:xfrm>
            <a:off x="733425" y="0"/>
            <a:ext cx="3667125" cy="5143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233" name="Google Shape;233;p45"/>
          <p:cNvPicPr preferRelativeResize="0"/>
          <p:nvPr/>
        </p:nvPicPr>
        <p:blipFill rotWithShape="1">
          <a:blip r:embed="rId5">
            <a:alphaModFix/>
          </a:blip>
          <a:srcRect/>
          <a:stretch/>
        </p:blipFill>
        <p:spPr>
          <a:xfrm>
            <a:off x="1117230" y="676887"/>
            <a:ext cx="2981092" cy="3216054"/>
          </a:xfrm>
          <a:prstGeom prst="rect">
            <a:avLst/>
          </a:prstGeom>
          <a:noFill/>
          <a:ln>
            <a:noFill/>
          </a:ln>
        </p:spPr>
      </p:pic>
      <p:sp>
        <p:nvSpPr>
          <p:cNvPr id="234" name="Google Shape;234;p45"/>
          <p:cNvSpPr txBox="1"/>
          <p:nvPr/>
        </p:nvSpPr>
        <p:spPr>
          <a:xfrm>
            <a:off x="5493351" y="578588"/>
            <a:ext cx="4573544" cy="300083"/>
          </a:xfrm>
          <a:prstGeom prst="rect">
            <a:avLst/>
          </a:prstGeom>
          <a:noFill/>
          <a:ln>
            <a:noFill/>
          </a:ln>
        </p:spPr>
        <p:txBody>
          <a:bodyPr spcFirstLastPara="1" wrap="square" lIns="68575" tIns="34275" rIns="68575" bIns="34275" anchor="t" anchorCtr="0">
            <a:spAutoFit/>
          </a:bodyPr>
          <a:lstStyle/>
          <a:p>
            <a:pPr marL="685800" marR="0" lvl="2" indent="0" algn="l" rtl="0">
              <a:spcBef>
                <a:spcPts val="0"/>
              </a:spcBef>
              <a:spcAft>
                <a:spcPts val="0"/>
              </a:spcAft>
              <a:buNone/>
            </a:pPr>
            <a:r>
              <a:rPr lang="en" sz="1500" b="1" i="0" u="none" strike="noStrike" cap="none">
                <a:solidFill>
                  <a:srgbClr val="22201C"/>
                </a:solidFill>
                <a:latin typeface="Roboto"/>
                <a:ea typeface="Roboto"/>
                <a:cs typeface="Roboto"/>
                <a:sym typeface="Roboto"/>
              </a:rPr>
              <a:t>Sponsored by:</a:t>
            </a:r>
            <a:endParaRPr sz="11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2001</Words>
  <Application>Microsoft Office PowerPoint</Application>
  <PresentationFormat>On-screen Show (16:9)</PresentationFormat>
  <Paragraphs>223</Paragraphs>
  <Slides>13</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Calibri</vt:lpstr>
      <vt:lpstr>Open Sans ExtraBold</vt:lpstr>
      <vt:lpstr>Open Sans</vt:lpstr>
      <vt:lpstr>Roboto</vt:lpstr>
      <vt:lpstr>Arial</vt: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Hertzberg</dc:creator>
  <cp:lastModifiedBy>Ryan Barhoush</cp:lastModifiedBy>
  <cp:revision>3</cp:revision>
  <dcterms:modified xsi:type="dcterms:W3CDTF">2024-09-23T15:24:07Z</dcterms:modified>
</cp:coreProperties>
</file>