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302" r:id="rId2"/>
    <p:sldId id="280" r:id="rId3"/>
    <p:sldId id="281" r:id="rId4"/>
    <p:sldId id="273" r:id="rId5"/>
    <p:sldId id="307" r:id="rId6"/>
    <p:sldId id="308" r:id="rId7"/>
    <p:sldId id="309" r:id="rId8"/>
    <p:sldId id="285" r:id="rId9"/>
    <p:sldId id="275" r:id="rId10"/>
    <p:sldId id="305" r:id="rId11"/>
    <p:sldId id="279" r:id="rId12"/>
    <p:sldId id="288" r:id="rId13"/>
    <p:sldId id="306" r:id="rId14"/>
    <p:sldId id="293" r:id="rId15"/>
    <p:sldId id="29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FD1C34-8F08-4903-9DB6-7EB72C2065F7}">
          <p14:sldIdLst>
            <p14:sldId id="302"/>
            <p14:sldId id="280"/>
            <p14:sldId id="281"/>
            <p14:sldId id="273"/>
            <p14:sldId id="307"/>
            <p14:sldId id="308"/>
            <p14:sldId id="309"/>
            <p14:sldId id="285"/>
            <p14:sldId id="275"/>
            <p14:sldId id="305"/>
            <p14:sldId id="279"/>
            <p14:sldId id="288"/>
            <p14:sldId id="306"/>
            <p14:sldId id="293"/>
            <p14:sldId id="2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7F7F7F"/>
    <a:srgbClr val="D11938"/>
    <a:srgbClr val="0F0F11"/>
    <a:srgbClr val="7CACC3"/>
    <a:srgbClr val="709DB2"/>
    <a:srgbClr val="5F92C3"/>
    <a:srgbClr val="0EBAF0"/>
    <a:srgbClr val="22201C"/>
    <a:srgbClr val="2AC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5" autoAdjust="0"/>
    <p:restoredTop sz="73567" autoAdjust="0"/>
  </p:normalViewPr>
  <p:slideViewPr>
    <p:cSldViewPr snapToGrid="0">
      <p:cViewPr varScale="1">
        <p:scale>
          <a:sx n="54" d="100"/>
          <a:sy n="54" d="100"/>
        </p:scale>
        <p:origin x="1051" y="62"/>
      </p:cViewPr>
      <p:guideLst/>
    </p:cSldViewPr>
  </p:slideViewPr>
  <p:notesTextViewPr>
    <p:cViewPr>
      <p:scale>
        <a:sx n="1" d="1"/>
        <a:sy n="1" d="1"/>
      </p:scale>
      <p:origin x="0" y="0"/>
    </p:cViewPr>
  </p:notesTextViewPr>
  <p:notesViewPr>
    <p:cSldViewPr snapToGrid="0">
      <p:cViewPr varScale="1">
        <p:scale>
          <a:sx n="84" d="100"/>
          <a:sy n="84" d="100"/>
        </p:scale>
        <p:origin x="297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A79DF1-F6F3-4C7A-B999-061899A6FE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234F3743-FB30-47DF-A434-3DBD6DAF55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D68A85-477B-4DA1-816C-22C8EEFDFD4B}" type="datetimeFigureOut">
              <a:rPr lang="en-ID" smtClean="0"/>
              <a:t>31/07/2024</a:t>
            </a:fld>
            <a:endParaRPr lang="en-ID"/>
          </a:p>
        </p:txBody>
      </p:sp>
      <p:sp>
        <p:nvSpPr>
          <p:cNvPr id="4" name="Footer Placeholder 3">
            <a:extLst>
              <a:ext uri="{FF2B5EF4-FFF2-40B4-BE49-F238E27FC236}">
                <a16:creationId xmlns:a16="http://schemas.microsoft.com/office/drawing/2014/main" id="{5C6663E1-9CBE-4871-B9ED-0057BB589F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Tree>
    <p:extLst>
      <p:ext uri="{BB962C8B-B14F-4D97-AF65-F5344CB8AC3E}">
        <p14:creationId xmlns:p14="http://schemas.microsoft.com/office/powerpoint/2010/main" val="3534347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7CC0C-1C80-47D1-BF0A-6074C3817624}" type="datetimeFigureOut">
              <a:rPr lang="en-ID" smtClean="0"/>
              <a:t>31/07/2024</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E49EF7-E82C-4276-9101-E06CBF5FBD2C}" type="slidenum">
              <a:rPr lang="en-ID" smtClean="0"/>
              <a:t>‹#›</a:t>
            </a:fld>
            <a:endParaRPr lang="en-ID"/>
          </a:p>
        </p:txBody>
      </p:sp>
    </p:spTree>
    <p:extLst>
      <p:ext uri="{BB962C8B-B14F-4D97-AF65-F5344CB8AC3E}">
        <p14:creationId xmlns:p14="http://schemas.microsoft.com/office/powerpoint/2010/main" val="4086030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Good </a:t>
            </a:r>
            <a:r>
              <a:rPr lang="en-US" b="0" i="1" dirty="0">
                <a:solidFill>
                  <a:srgbClr val="0D0D0D"/>
                </a:solidFill>
                <a:effectLst/>
                <a:latin typeface="Söhne"/>
              </a:rPr>
              <a:t>(morning/afternoon), </a:t>
            </a:r>
            <a:r>
              <a:rPr lang="en-US" b="0" i="0" dirty="0">
                <a:solidFill>
                  <a:srgbClr val="0D0D0D"/>
                </a:solidFill>
                <a:effectLst/>
                <a:latin typeface="Söhne"/>
              </a:rPr>
              <a:t>everyone! </a:t>
            </a:r>
          </a:p>
          <a:p>
            <a:endParaRPr lang="en-US" b="0" i="0" dirty="0">
              <a:solidFill>
                <a:srgbClr val="0D0D0D"/>
              </a:solidFill>
              <a:effectLst/>
              <a:latin typeface="Söhne"/>
            </a:endParaRPr>
          </a:p>
          <a:p>
            <a:r>
              <a:rPr lang="en-US" b="0" i="0" dirty="0">
                <a:solidFill>
                  <a:srgbClr val="0D0D0D"/>
                </a:solidFill>
                <a:effectLst/>
                <a:latin typeface="Söhne"/>
              </a:rPr>
              <a:t>Today, we're diving into an important topic that might become relevant for many of us in the future - Medicare for Caregivers. Whether you’re assisting parents, grandparents, or other relatives, understanding Medicare is crucial for providing the best care. </a:t>
            </a:r>
          </a:p>
          <a:p>
            <a:endParaRPr lang="en-US" b="0" i="0" dirty="0">
              <a:solidFill>
                <a:srgbClr val="0D0D0D"/>
              </a:solidFill>
              <a:effectLst/>
              <a:latin typeface="Söhne"/>
            </a:endParaRPr>
          </a:p>
          <a:p>
            <a:r>
              <a:rPr lang="en-US" b="0" i="0" dirty="0">
                <a:solidFill>
                  <a:srgbClr val="0D0D0D"/>
                </a:solidFill>
                <a:effectLst/>
                <a:latin typeface="Söhne"/>
              </a:rPr>
              <a:t>This presentation will explain the basics of Medicare, helping you navigate through its parts, eligibility, enrollment, and more. Let's get started on this journey to becoming more informed caregivers and advocates for our loved ones' health care needs.</a:t>
            </a:r>
            <a:endParaRPr lang="en-ID" dirty="0"/>
          </a:p>
        </p:txBody>
      </p:sp>
      <p:sp>
        <p:nvSpPr>
          <p:cNvPr id="4" name="Slide Number Placeholder 3"/>
          <p:cNvSpPr>
            <a:spLocks noGrp="1"/>
          </p:cNvSpPr>
          <p:nvPr>
            <p:ph type="sldNum" sz="quarter" idx="5"/>
          </p:nvPr>
        </p:nvSpPr>
        <p:spPr/>
        <p:txBody>
          <a:bodyPr/>
          <a:lstStyle/>
          <a:p>
            <a:fld id="{59E49EF7-E82C-4276-9101-E06CBF5FBD2C}" type="slidenum">
              <a:rPr lang="en-ID" smtClean="0"/>
              <a:t>1</a:t>
            </a:fld>
            <a:endParaRPr lang="en-ID"/>
          </a:p>
        </p:txBody>
      </p:sp>
    </p:spTree>
    <p:extLst>
      <p:ext uri="{BB962C8B-B14F-4D97-AF65-F5344CB8AC3E}">
        <p14:creationId xmlns:p14="http://schemas.microsoft.com/office/powerpoint/2010/main" val="361350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F9053-CEA2-0991-7389-3F2926108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9EB8CB-F7ED-0955-079D-BAEE3C952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5456C-F353-3441-A1FC-C8A47B1797A4}"/>
              </a:ext>
            </a:extLst>
          </p:cNvPr>
          <p:cNvSpPr>
            <a:spLocks noGrp="1"/>
          </p:cNvSpPr>
          <p:nvPr>
            <p:ph type="body" idx="1"/>
          </p:nvPr>
        </p:nvSpPr>
        <p:spPr/>
        <p:txBody>
          <a:bodyPr/>
          <a:lstStyle/>
          <a:p>
            <a:pPr marL="171450" indent="-171450">
              <a:buFont typeface="Arial" panose="020B0604020202020204" pitchFamily="34" charset="0"/>
              <a:buChar char="•"/>
            </a:pPr>
            <a:r>
              <a:rPr lang="en-US" b="0" i="1" dirty="0">
                <a:solidFill>
                  <a:srgbClr val="0D0D0D"/>
                </a:solidFill>
                <a:effectLst/>
                <a:latin typeface="Söhne"/>
              </a:rPr>
              <a:t>(Bullet 1) </a:t>
            </a:r>
            <a:r>
              <a:rPr lang="en-US" b="0" i="0" dirty="0">
                <a:solidFill>
                  <a:srgbClr val="0D0D0D"/>
                </a:solidFill>
                <a:effectLst/>
                <a:latin typeface="Söhne"/>
              </a:rPr>
              <a:t>Medicare Part D plays a crucial role in ensuring Medicare beneficiaries have affordable access to prescription medications. This coverage helps manage healthcare costs by covering a portion of prescription drug expenses.</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It's important to enroll in Medicare Part D during your initial eligibility period to avoid late enrollment penalties. While the coverage gap, often referred to as the 'donut hole,' may not always be avoidable, strategies such as choosing generic drugs, utilizing mail-order services, and applying for Extra Help can mitigate costs during this phase.</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lgn="l">
              <a:buFont typeface="Arial" panose="020B0604020202020204" pitchFamily="34" charset="0"/>
              <a:buChar char="•"/>
            </a:pPr>
            <a:r>
              <a:rPr lang="en-US" b="0" i="1" dirty="0">
                <a:solidFill>
                  <a:srgbClr val="0D0D0D"/>
                </a:solidFill>
                <a:effectLst/>
                <a:latin typeface="Söhne"/>
              </a:rPr>
              <a:t>(Bullet 3) </a:t>
            </a:r>
            <a:r>
              <a:rPr lang="en-US" b="0" i="0" dirty="0">
                <a:solidFill>
                  <a:srgbClr val="0D0D0D"/>
                </a:solidFill>
                <a:effectLst/>
                <a:latin typeface="Söhne"/>
              </a:rPr>
              <a:t>To help reduce prescription drug costs in general, consider the following tips:</a:t>
            </a:r>
          </a:p>
          <a:p>
            <a:pPr lvl="1" algn="l">
              <a:buFont typeface="Arial" panose="020B0604020202020204" pitchFamily="34" charset="0"/>
              <a:buChar char="•"/>
            </a:pPr>
            <a:r>
              <a:rPr lang="en-US" b="0" i="0" dirty="0">
                <a:solidFill>
                  <a:srgbClr val="0D0D0D"/>
                </a:solidFill>
                <a:effectLst/>
                <a:latin typeface="Söhne"/>
              </a:rPr>
              <a:t> Compare plans during open enrollment to find one that covers your medications at the lowest cost.</a:t>
            </a:r>
          </a:p>
          <a:p>
            <a:pPr lvl="1" algn="l">
              <a:buFont typeface="Arial" panose="020B0604020202020204" pitchFamily="34" charset="0"/>
              <a:buChar char="•"/>
            </a:pPr>
            <a:r>
              <a:rPr lang="en-US" b="0" i="0" dirty="0">
                <a:solidFill>
                  <a:srgbClr val="0D0D0D"/>
                </a:solidFill>
                <a:effectLst/>
                <a:latin typeface="Söhne"/>
              </a:rPr>
              <a:t> Use your plan’s preferred pharmacies or mail-order service for additional savings.</a:t>
            </a:r>
          </a:p>
          <a:p>
            <a:pPr lvl="1" algn="l">
              <a:buFont typeface="Arial" panose="020B0604020202020204" pitchFamily="34" charset="0"/>
              <a:buChar char="•"/>
            </a:pPr>
            <a:r>
              <a:rPr lang="en-US" b="0" i="0" dirty="0">
                <a:solidFill>
                  <a:srgbClr val="0D0D0D"/>
                </a:solidFill>
                <a:effectLst/>
                <a:latin typeface="Söhne"/>
              </a:rPr>
              <a:t> Ask your doctor about generic or less expensive brand-name drugs that could work for you.</a:t>
            </a:r>
          </a:p>
          <a:p>
            <a:pPr lvl="1" algn="l">
              <a:buFont typeface="Arial" panose="020B0604020202020204" pitchFamily="34" charset="0"/>
              <a:buChar char="•"/>
            </a:pPr>
            <a:r>
              <a:rPr lang="en-US" b="0" i="0" dirty="0">
                <a:solidFill>
                  <a:srgbClr val="0D0D0D"/>
                </a:solidFill>
                <a:effectLst/>
                <a:latin typeface="Söhne"/>
              </a:rPr>
              <a:t> Look into pharmaceutical assistance programs offered by drug manufacturers or state programs designed to aid with prescription costs.</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F6274674-942D-E86F-590C-250AAE2D0916}"/>
              </a:ext>
            </a:extLst>
          </p:cNvPr>
          <p:cNvSpPr>
            <a:spLocks noGrp="1"/>
          </p:cNvSpPr>
          <p:nvPr>
            <p:ph type="sldNum" sz="quarter" idx="5"/>
          </p:nvPr>
        </p:nvSpPr>
        <p:spPr/>
        <p:txBody>
          <a:bodyPr/>
          <a:lstStyle/>
          <a:p>
            <a:fld id="{59E49EF7-E82C-4276-9101-E06CBF5FBD2C}" type="slidenum">
              <a:rPr lang="en-ID" smtClean="0"/>
              <a:t>10</a:t>
            </a:fld>
            <a:endParaRPr lang="en-ID"/>
          </a:p>
        </p:txBody>
      </p:sp>
    </p:spTree>
    <p:extLst>
      <p:ext uri="{BB962C8B-B14F-4D97-AF65-F5344CB8AC3E}">
        <p14:creationId xmlns:p14="http://schemas.microsoft.com/office/powerpoint/2010/main" val="2420288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1" dirty="0">
                <a:solidFill>
                  <a:srgbClr val="0D0D0D"/>
                </a:solidFill>
                <a:effectLst/>
                <a:latin typeface="Söhne"/>
              </a:rPr>
              <a:t>(Bullet 1 &amp; 2) </a:t>
            </a:r>
            <a:r>
              <a:rPr lang="en-US" b="0" i="0" dirty="0">
                <a:solidFill>
                  <a:srgbClr val="0D0D0D"/>
                </a:solidFill>
                <a:effectLst/>
                <a:latin typeface="Söhne"/>
              </a:rPr>
              <a:t>Medigap, or Medicare Supplement Insurance, is designed to cover costs not covered by Original Medicare, such as deductibles, copayments, and coinsurance. When choosing a Medigap policy, people should consider factors like the different benefits offered by each plan type, the costs, and how premiums may increase over time. </a:t>
            </a:r>
          </a:p>
          <a:p>
            <a:pPr marL="0" indent="0">
              <a:buFont typeface="Arial" panose="020B0604020202020204" pitchFamily="34" charset="0"/>
              <a:buNone/>
            </a:pPr>
            <a:endParaRPr lang="en-US" b="0" i="0" dirty="0">
              <a:solidFill>
                <a:srgbClr val="0D0D0D"/>
              </a:solidFill>
              <a:effectLst/>
              <a:latin typeface="Söhne"/>
            </a:endParaRPr>
          </a:p>
          <a:p>
            <a:pPr marL="171450" indent="-171450">
              <a:buFont typeface="Arial" panose="020B0604020202020204" pitchFamily="34" charset="0"/>
              <a:buChar char="•"/>
            </a:pPr>
            <a:r>
              <a:rPr lang="en-US" b="0" i="0" dirty="0">
                <a:solidFill>
                  <a:srgbClr val="0D0D0D"/>
                </a:solidFill>
                <a:effectLst/>
                <a:latin typeface="Söhne"/>
              </a:rPr>
              <a:t>(Bullet 3) It’s also important to enroll during the Medigap open enrollment period to guarantee coverage regardless of health status.</a:t>
            </a: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11</a:t>
            </a:fld>
            <a:endParaRPr lang="en-ID"/>
          </a:p>
        </p:txBody>
      </p:sp>
    </p:spTree>
    <p:extLst>
      <p:ext uri="{BB962C8B-B14F-4D97-AF65-F5344CB8AC3E}">
        <p14:creationId xmlns:p14="http://schemas.microsoft.com/office/powerpoint/2010/main" val="131718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D0D0D"/>
                </a:solidFill>
                <a:effectLst/>
                <a:latin typeface="Söhne"/>
              </a:rPr>
              <a:t>For caregivers navigating Medicare for a loved one, a wealth of online tools and resources are available to simplify the process.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0" dirty="0">
                <a:solidFill>
                  <a:srgbClr val="0D0D0D"/>
                </a:solidFill>
                <a:effectLst/>
                <a:latin typeface="Söhne"/>
              </a:rPr>
              <a:t>We’ve mentioned the Medicare Plan Finder as a vital tool for comparing plans based on costs, coverage, and pharmacy preferences, helping you make informed decisions.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0" dirty="0">
                <a:solidFill>
                  <a:srgbClr val="0D0D0D"/>
                </a:solidFill>
                <a:effectLst/>
                <a:latin typeface="Söhne"/>
              </a:rPr>
              <a:t>Additionally, the State Health Insurance Assistance Program (SHIP) offers personalized assistance for understanding Medicare options and benefits. Leveraging these resources can empower you with the knowledge and support needed to manage healthcare planning efficiently and effectively.</a:t>
            </a: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12</a:t>
            </a:fld>
            <a:endParaRPr lang="en-ID"/>
          </a:p>
        </p:txBody>
      </p:sp>
    </p:spTree>
    <p:extLst>
      <p:ext uri="{BB962C8B-B14F-4D97-AF65-F5344CB8AC3E}">
        <p14:creationId xmlns:p14="http://schemas.microsoft.com/office/powerpoint/2010/main" val="2963208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BCA6D-5C65-0E17-39A4-DE3D5C4A7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6E807-E12B-FEBC-387A-DF149AD966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B4032-BDCA-51FD-BC61-7D7B8EC23BE3}"/>
              </a:ext>
            </a:extLst>
          </p:cNvPr>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D0D0D"/>
                </a:solidFill>
                <a:effectLst/>
                <a:latin typeface="Söhne"/>
              </a:rPr>
              <a:t>As you can see, there is a lot involved in caring for an aging loved one. </a:t>
            </a:r>
          </a:p>
          <a:p>
            <a:pPr marL="171450" indent="-171450">
              <a:buFont typeface="Arial" panose="020B0604020202020204" pitchFamily="34" charset="0"/>
              <a:buChar char="•"/>
            </a:pPr>
            <a:endParaRPr lang="en-US" b="0" i="1"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1) </a:t>
            </a:r>
            <a:r>
              <a:rPr lang="en-US" b="0" i="0" dirty="0">
                <a:solidFill>
                  <a:srgbClr val="0D0D0D"/>
                </a:solidFill>
                <a:effectLst/>
                <a:latin typeface="Söhne"/>
              </a:rPr>
              <a:t>Stepping into a caregiving role involves crucial legal and financial planning, including establishing power of attorney and advanced directives to ensure decisions align with your loved one's wishes. </a:t>
            </a:r>
          </a:p>
          <a:p>
            <a:pPr marL="0" indent="0">
              <a:buFont typeface="Arial" panose="020B0604020202020204" pitchFamily="34" charset="0"/>
              <a:buNone/>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(Bullets 2&amp;3) </a:t>
            </a:r>
            <a:r>
              <a:rPr lang="en-US" b="0" i="0" dirty="0">
                <a:solidFill>
                  <a:srgbClr val="0D0D0D"/>
                </a:solidFill>
                <a:effectLst/>
                <a:latin typeface="Söhne"/>
              </a:rPr>
              <a:t>Effective communication with healthcare providers is key to navigating care options and treatments, while secure and efficient management of healthcare information helps in organizing appointments, medical records, and medication schedules. These steps not only prepare you for the responsibilities ahead but also ensure a smoother care journey for both you and your loved one.</a:t>
            </a:r>
            <a:endParaRPr lang="en-US" dirty="0"/>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endParaRPr lang="en-US" b="0" i="0" dirty="0">
              <a:solidFill>
                <a:srgbClr val="0D0D0D"/>
              </a:solidFill>
              <a:effectLst/>
              <a:latin typeface="Söhne"/>
            </a:endParaRPr>
          </a:p>
        </p:txBody>
      </p:sp>
      <p:sp>
        <p:nvSpPr>
          <p:cNvPr id="4" name="Slide Number Placeholder 3">
            <a:extLst>
              <a:ext uri="{FF2B5EF4-FFF2-40B4-BE49-F238E27FC236}">
                <a16:creationId xmlns:a16="http://schemas.microsoft.com/office/drawing/2014/main" id="{D331575A-DF2B-D4A9-C6DC-B3D2B627AC83}"/>
              </a:ext>
            </a:extLst>
          </p:cNvPr>
          <p:cNvSpPr>
            <a:spLocks noGrp="1"/>
          </p:cNvSpPr>
          <p:nvPr>
            <p:ph type="sldNum" sz="quarter" idx="5"/>
          </p:nvPr>
        </p:nvSpPr>
        <p:spPr/>
        <p:txBody>
          <a:bodyPr/>
          <a:lstStyle/>
          <a:p>
            <a:fld id="{59E49EF7-E82C-4276-9101-E06CBF5FBD2C}" type="slidenum">
              <a:rPr lang="en-ID" smtClean="0"/>
              <a:t>13</a:t>
            </a:fld>
            <a:endParaRPr lang="en-ID"/>
          </a:p>
        </p:txBody>
      </p:sp>
    </p:spTree>
    <p:extLst>
      <p:ext uri="{BB962C8B-B14F-4D97-AF65-F5344CB8AC3E}">
        <p14:creationId xmlns:p14="http://schemas.microsoft.com/office/powerpoint/2010/main" val="1148122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1" dirty="0">
                <a:solidFill>
                  <a:srgbClr val="0D0D0D"/>
                </a:solidFill>
                <a:effectLst/>
                <a:latin typeface="Söhne"/>
              </a:rPr>
              <a:t>(Bullet 1)</a:t>
            </a:r>
            <a:r>
              <a:rPr lang="en-US" b="0" i="0" dirty="0">
                <a:solidFill>
                  <a:srgbClr val="0D0D0D"/>
                </a:solidFill>
                <a:effectLst/>
                <a:latin typeface="Söhne"/>
              </a:rPr>
              <a:t> We've covered a lot about Medicare and the critical role caregivers play in managing healthcare for their loved ones. From understanding the different parts of Medicare to navigating enrollment and utilizing additional resources like Medigap and SHIP, we hope this presentation empowers you with the knowledge you need. </a:t>
            </a:r>
          </a:p>
          <a:p>
            <a:pPr marL="0" indent="0">
              <a:buFont typeface="Arial" panose="020B0604020202020204" pitchFamily="34" charset="0"/>
              <a:buNone/>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Now, we'd love to hear from you—any questions or points for discussion? Your insights and experiences are invaluable as we all learn more about supporting our loved ones through their healthcare journeys.</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lgn="l" rtl="0">
              <a:spcBef>
                <a:spcPts val="0"/>
              </a:spcBef>
              <a:spcAft>
                <a:spcPts val="0"/>
              </a:spcAft>
              <a:buFont typeface="Arial" panose="020B0604020202020204" pitchFamily="34" charset="0"/>
              <a:buChar char="•"/>
            </a:pPr>
            <a:r>
              <a:rPr lang="en-US" b="0" i="0" dirty="0">
                <a:solidFill>
                  <a:srgbClr val="000000"/>
                </a:solidFill>
                <a:effectLst/>
                <a:latin typeface="Söhne"/>
              </a:rPr>
              <a:t>We’d also like to say Thank You to the sponsors of this lesson – Lifesmarts, a program of the National Consumer League, and AARP®. AARP® is a registered trademark.</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14</a:t>
            </a:fld>
            <a:endParaRPr lang="en-ID"/>
          </a:p>
        </p:txBody>
      </p:sp>
    </p:spTree>
    <p:extLst>
      <p:ext uri="{BB962C8B-B14F-4D97-AF65-F5344CB8AC3E}">
        <p14:creationId xmlns:p14="http://schemas.microsoft.com/office/powerpoint/2010/main" val="474180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59E49EF7-E82C-4276-9101-E06CBF5FBD2C}" type="slidenum">
              <a:rPr lang="en-ID" smtClean="0"/>
              <a:t>15</a:t>
            </a:fld>
            <a:endParaRPr lang="en-ID"/>
          </a:p>
        </p:txBody>
      </p:sp>
    </p:spTree>
    <p:extLst>
      <p:ext uri="{BB962C8B-B14F-4D97-AF65-F5344CB8AC3E}">
        <p14:creationId xmlns:p14="http://schemas.microsoft.com/office/powerpoint/2010/main" val="751779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0D0D0D"/>
                </a:solidFill>
                <a:effectLst/>
                <a:latin typeface="Söhne"/>
              </a:rPr>
              <a:t>(Bullet 1) </a:t>
            </a:r>
            <a:r>
              <a:rPr lang="en-US" b="0" i="0" dirty="0">
                <a:solidFill>
                  <a:srgbClr val="0D0D0D"/>
                </a:solidFill>
                <a:effectLst/>
                <a:latin typeface="Söhne"/>
              </a:rPr>
              <a:t>Medicare is a cornerstone of healthcare for older adults and certain younger people with disabilities in the United States. Understanding Medicare isn't just about knowing the ins and outs of a health insurance program; it's about preparing ourselves to support our loved ones with the knowledge and confidence to navigate their healthcare needs effectively. </a:t>
            </a:r>
            <a:endParaRPr lang="en-US" dirty="0"/>
          </a:p>
          <a:p>
            <a:pPr marL="0" indent="0">
              <a:buFont typeface="Arial" panose="020B0604020202020204" pitchFamily="34" charset="0"/>
              <a:buNone/>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As caregivers, or future caregivers, grasping the basics of Medicare—what it covers, who's eligible, and how it works—equips us to make informed decisions and advocate for the best care possible.</a:t>
            </a:r>
            <a:endParaRPr lang="en-US" b="0" i="1" dirty="0">
              <a:solidFill>
                <a:srgbClr val="0D0D0D"/>
              </a:solidFill>
              <a:effectLst/>
              <a:latin typeface="Söhne"/>
            </a:endParaRPr>
          </a:p>
          <a:p>
            <a:pPr marL="171450" indent="-171450">
              <a:buFont typeface="Arial" panose="020B0604020202020204" pitchFamily="34" charset="0"/>
              <a:buChar char="•"/>
            </a:pPr>
            <a:endParaRPr lang="en-US" b="0" i="1" dirty="0">
              <a:solidFill>
                <a:srgbClr val="0D0D0D"/>
              </a:solidFill>
              <a:effectLst/>
              <a:latin typeface="Söhne"/>
            </a:endParaRPr>
          </a:p>
          <a:p>
            <a:pPr marL="171450" indent="-171450">
              <a:buFont typeface="Arial" panose="020B0604020202020204" pitchFamily="34" charset="0"/>
              <a:buChar char="•"/>
            </a:pPr>
            <a:endParaRPr lang="en-US" b="0" i="1"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59E49EF7-E82C-4276-9101-E06CBF5FBD2C}" type="slidenum">
              <a:rPr lang="en-ID" smtClean="0"/>
              <a:t>2</a:t>
            </a:fld>
            <a:endParaRPr lang="en-ID"/>
          </a:p>
        </p:txBody>
      </p:sp>
    </p:spTree>
    <p:extLst>
      <p:ext uri="{BB962C8B-B14F-4D97-AF65-F5344CB8AC3E}">
        <p14:creationId xmlns:p14="http://schemas.microsoft.com/office/powerpoint/2010/main" val="153197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D0D0D"/>
                </a:solidFill>
                <a:effectLst/>
                <a:latin typeface="Söhne"/>
              </a:rPr>
              <a:t>Understanding who is eligible for Medicare and when to enroll is key to ensuring continuous health coverage for your loved ones.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0" dirty="0">
                <a:solidFill>
                  <a:srgbClr val="0D0D0D"/>
                </a:solidFill>
                <a:effectLst/>
                <a:latin typeface="Söhne"/>
              </a:rPr>
              <a:t>Medicare eligibility typically starts at age 65, but younger individuals with certain disabilities or conditions may also qualify.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0" dirty="0">
                <a:solidFill>
                  <a:srgbClr val="0D0D0D"/>
                </a:solidFill>
                <a:effectLst/>
                <a:latin typeface="Söhne"/>
              </a:rPr>
              <a:t>There are specific enrollment periods, including the Initial Enrollment Period that happens around the time your loved one turns 65, and the General and Open Enrollment Periods for changes or late enrollment.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0" dirty="0">
                <a:solidFill>
                  <a:srgbClr val="0D0D0D"/>
                </a:solidFill>
                <a:effectLst/>
                <a:latin typeface="Söhne"/>
              </a:rPr>
              <a:t>To avoid late penalties and ensure coverage starts when needed, it's important to enroll during these designated times. Being aware of these deadlines is crucial for caregivers managing healthcare planning.</a:t>
            </a: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3</a:t>
            </a:fld>
            <a:endParaRPr lang="en-ID"/>
          </a:p>
        </p:txBody>
      </p:sp>
    </p:spTree>
    <p:extLst>
      <p:ext uri="{BB962C8B-B14F-4D97-AF65-F5344CB8AC3E}">
        <p14:creationId xmlns:p14="http://schemas.microsoft.com/office/powerpoint/2010/main" val="3310920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D0D0D"/>
                </a:solidFill>
                <a:effectLst/>
                <a:latin typeface="Söhne"/>
              </a:rPr>
              <a:t>Next… it’s important to understand the structure of the Medicare program. Medicare is divided into four main parts, each designed to cover different healthcare needs and services. This structure provides a comprehensive approach to health insurance for eligible individuals, ensuring various aspects of healthcare are covered.</a:t>
            </a:r>
          </a:p>
          <a:p>
            <a:pPr marL="0" indent="0">
              <a:buFont typeface="Arial" panose="020B0604020202020204" pitchFamily="34" charset="0"/>
              <a:buNone/>
            </a:pPr>
            <a:endParaRPr lang="en-US" b="0" i="0" dirty="0">
              <a:solidFill>
                <a:srgbClr val="0D0D0D"/>
              </a:solidFill>
              <a:effectLst/>
              <a:latin typeface="Söhne"/>
            </a:endParaRPr>
          </a:p>
          <a:p>
            <a:pPr marL="171450" indent="-171450">
              <a:buFont typeface="Arial" panose="020B0604020202020204" pitchFamily="34" charset="0"/>
              <a:buChar char="•"/>
            </a:pPr>
            <a:endParaRPr lang="en-US" b="0" i="0" dirty="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D0D0D"/>
                </a:solidFill>
                <a:effectLst/>
                <a:latin typeface="Söhne"/>
              </a:rPr>
              <a:t>Medicare Part A, often referred to as hospital insurance, covers essential hospital services. This includes inpatient care in hospitals, skilled nursing facility care, hospice, and some home health care services. It's the first cornerstone of Medicare coverage, ensuring that significant, more intensive healthcare needs are met for those eligible.</a:t>
            </a: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4</a:t>
            </a:fld>
            <a:endParaRPr lang="en-ID"/>
          </a:p>
        </p:txBody>
      </p:sp>
    </p:spTree>
    <p:extLst>
      <p:ext uri="{BB962C8B-B14F-4D97-AF65-F5344CB8AC3E}">
        <p14:creationId xmlns:p14="http://schemas.microsoft.com/office/powerpoint/2010/main" val="392929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D0D0D"/>
                </a:solidFill>
                <a:effectLst/>
                <a:latin typeface="Söhne"/>
              </a:rPr>
              <a:t>Next, we have Medicare Part B, which focuses on medical insurance.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0" dirty="0">
                <a:solidFill>
                  <a:srgbClr val="0D0D0D"/>
                </a:solidFill>
                <a:effectLst/>
                <a:latin typeface="Söhne"/>
              </a:rPr>
              <a:t>This part covers outpatient care, labs &amp; x-rays, essential medical services not provided in hospitals, durable medical equipment, and preventive services like screenings and vaccines. Part B plays a pivotal role in maintaining one’s health by covering regular doctor visits and necessary medical supplies.</a:t>
            </a: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5</a:t>
            </a:fld>
            <a:endParaRPr lang="en-ID"/>
          </a:p>
        </p:txBody>
      </p:sp>
    </p:spTree>
    <p:extLst>
      <p:ext uri="{BB962C8B-B14F-4D97-AF65-F5344CB8AC3E}">
        <p14:creationId xmlns:p14="http://schemas.microsoft.com/office/powerpoint/2010/main" val="320123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D0D0D"/>
                </a:solidFill>
                <a:effectLst/>
                <a:latin typeface="Söhne"/>
              </a:rPr>
              <a:t>Medicare Part C, or Medicare Advantage, offers an alternative way to receive your Medicare benefits.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0" dirty="0">
                <a:solidFill>
                  <a:srgbClr val="0D0D0D"/>
                </a:solidFill>
                <a:effectLst/>
                <a:latin typeface="Söhne"/>
              </a:rPr>
              <a:t>Part C combines Parts A, B, and often D, through private insurance companies. It's an all-in-one alternative to Original Medicare, with the bonus of additional benefits like dental and vision care.</a:t>
            </a: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6</a:t>
            </a:fld>
            <a:endParaRPr lang="en-ID"/>
          </a:p>
        </p:txBody>
      </p:sp>
    </p:spTree>
    <p:extLst>
      <p:ext uri="{BB962C8B-B14F-4D97-AF65-F5344CB8AC3E}">
        <p14:creationId xmlns:p14="http://schemas.microsoft.com/office/powerpoint/2010/main" val="3201266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D0D0D"/>
                </a:solidFill>
                <a:effectLst/>
                <a:latin typeface="Söhne"/>
              </a:rPr>
              <a:t>Lastly, Medicare Part D adds prescription drug coverage to Original Medicare, filling a vital gap in healthcare needs. </a:t>
            </a:r>
          </a:p>
          <a:p>
            <a:pPr marL="171450" indent="-171450">
              <a:buFont typeface="Arial" panose="020B0604020202020204" pitchFamily="34" charset="0"/>
              <a:buChar char="•"/>
            </a:pPr>
            <a:endParaRPr lang="en-US" b="0" i="0" dirty="0">
              <a:solidFill>
                <a:srgbClr val="0D0D0D"/>
              </a:solidFill>
              <a:effectLst/>
              <a:latin typeface="Söhne"/>
            </a:endParaRPr>
          </a:p>
          <a:p>
            <a:pPr marL="171450" indent="-171450">
              <a:buFont typeface="Arial" panose="020B0604020202020204" pitchFamily="34" charset="0"/>
              <a:buChar char="•"/>
            </a:pPr>
            <a:r>
              <a:rPr lang="en-US" b="0" i="0" dirty="0">
                <a:solidFill>
                  <a:srgbClr val="0D0D0D"/>
                </a:solidFill>
                <a:effectLst/>
                <a:latin typeface="Söhne"/>
              </a:rPr>
              <a:t>It's offered through Medicare-approved private insurers. For caregivers managing medication needs, knowing how Part D works can significantly reduce out-of-pocket costs and ensure loved ones have access to necessary medications.</a:t>
            </a: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7</a:t>
            </a:fld>
            <a:endParaRPr lang="en-ID"/>
          </a:p>
        </p:txBody>
      </p:sp>
    </p:spTree>
    <p:extLst>
      <p:ext uri="{BB962C8B-B14F-4D97-AF65-F5344CB8AC3E}">
        <p14:creationId xmlns:p14="http://schemas.microsoft.com/office/powerpoint/2010/main" val="3227735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D0D0D"/>
                </a:solidFill>
                <a:effectLst/>
                <a:latin typeface="Söhne"/>
              </a:rPr>
              <a:t>Now that we’ve discussed the basic structure of Medicare, let's focus on Parts A and B, often referred to as Original Medicare. Remember we mentioned Part A covers hospital stays and skilled nursing care, while Part B covers outpatient care, doctor visits, and preventive services. </a:t>
            </a:r>
          </a:p>
          <a:p>
            <a:pPr marL="0" indent="0">
              <a:buFont typeface="Arial" panose="020B0604020202020204" pitchFamily="34" charset="0"/>
              <a:buNone/>
            </a:pPr>
            <a:endParaRPr lang="en-US" b="0" i="1"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1) </a:t>
            </a:r>
            <a:r>
              <a:rPr lang="en-US" b="0" i="0" dirty="0">
                <a:solidFill>
                  <a:srgbClr val="0D0D0D"/>
                </a:solidFill>
                <a:effectLst/>
                <a:latin typeface="Söhne"/>
              </a:rPr>
              <a:t>Both have associated costs, including premiums, deductibles, and copayments, which vary based on factors like work history and income. </a:t>
            </a:r>
          </a:p>
          <a:p>
            <a:pPr marL="0" indent="0">
              <a:buFont typeface="Arial" panose="020B0604020202020204" pitchFamily="34" charset="0"/>
              <a:buNone/>
            </a:pPr>
            <a:endParaRPr lang="en-US" b="0" i="0" dirty="0">
              <a:solidFill>
                <a:srgbClr val="0D0D0D"/>
              </a:solidFill>
              <a:effectLst/>
              <a:latin typeface="Söhne"/>
            </a:endParaRPr>
          </a:p>
          <a:p>
            <a:pPr marL="171450" indent="-171450">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When deciding between sticking with Original Medicare or opting for Medicare Advantage (Part C), consider the costs, coverage needs, and preference for flexibility in choosing healthcare providers.</a:t>
            </a:r>
            <a:endParaRPr lang="en-US" dirty="0"/>
          </a:p>
        </p:txBody>
      </p:sp>
      <p:sp>
        <p:nvSpPr>
          <p:cNvPr id="4" name="Slide Number Placeholder 3"/>
          <p:cNvSpPr>
            <a:spLocks noGrp="1"/>
          </p:cNvSpPr>
          <p:nvPr>
            <p:ph type="sldNum" sz="quarter" idx="5"/>
          </p:nvPr>
        </p:nvSpPr>
        <p:spPr/>
        <p:txBody>
          <a:bodyPr/>
          <a:lstStyle/>
          <a:p>
            <a:fld id="{59E49EF7-E82C-4276-9101-E06CBF5FBD2C}" type="slidenum">
              <a:rPr lang="en-ID" smtClean="0"/>
              <a:t>8</a:t>
            </a:fld>
            <a:endParaRPr lang="en-ID"/>
          </a:p>
        </p:txBody>
      </p:sp>
    </p:spTree>
    <p:extLst>
      <p:ext uri="{BB962C8B-B14F-4D97-AF65-F5344CB8AC3E}">
        <p14:creationId xmlns:p14="http://schemas.microsoft.com/office/powerpoint/2010/main" val="2379445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1" dirty="0">
                <a:solidFill>
                  <a:srgbClr val="0D0D0D"/>
                </a:solidFill>
                <a:effectLst/>
                <a:latin typeface="Söhne"/>
              </a:rPr>
              <a:t>(Bullet 1) </a:t>
            </a:r>
            <a:r>
              <a:rPr lang="en-US" b="0" i="0" dirty="0">
                <a:solidFill>
                  <a:srgbClr val="0D0D0D"/>
                </a:solidFill>
                <a:effectLst/>
                <a:latin typeface="Söhne"/>
              </a:rPr>
              <a:t>For caregivers, selecting a Medicare Advantage plan requires a deeper understanding of the beneficiary’s needs and how different plans cater to those needs. Consider:</a:t>
            </a:r>
          </a:p>
          <a:p>
            <a:pPr algn="l"/>
            <a:endParaRPr lang="en-US" b="0" i="0" dirty="0">
              <a:solidFill>
                <a:srgbClr val="0D0D0D"/>
              </a:solidFill>
              <a:effectLst/>
              <a:latin typeface="Söhne"/>
            </a:endParaRPr>
          </a:p>
          <a:p>
            <a:pPr marL="0" indent="0" algn="l">
              <a:buFont typeface="+mj-lt"/>
              <a:buNone/>
            </a:pPr>
            <a:r>
              <a:rPr lang="en-US" b="1" i="0" dirty="0">
                <a:solidFill>
                  <a:srgbClr val="0D0D0D"/>
                </a:solidFill>
                <a:effectLst/>
                <a:latin typeface="Söhne"/>
              </a:rPr>
              <a:t>1. Network Restrictions</a:t>
            </a:r>
            <a:r>
              <a:rPr lang="en-US" b="0" i="0" dirty="0">
                <a:solidFill>
                  <a:srgbClr val="0D0D0D"/>
                </a:solidFill>
                <a:effectLst/>
                <a:latin typeface="Söhne"/>
              </a:rPr>
              <a:t>: Medicare Advantage plans might restrict patients to network providers, impacting choice and accessibility of care.</a:t>
            </a:r>
          </a:p>
          <a:p>
            <a:pPr marL="0" indent="0" algn="l">
              <a:buFont typeface="+mj-lt"/>
              <a:buNone/>
            </a:pPr>
            <a:endParaRPr lang="en-US" b="0" i="0" dirty="0">
              <a:solidFill>
                <a:srgbClr val="0D0D0D"/>
              </a:solidFill>
              <a:effectLst/>
              <a:latin typeface="Söhne"/>
            </a:endParaRPr>
          </a:p>
          <a:p>
            <a:pPr marL="0" indent="0" algn="l">
              <a:buFont typeface="+mj-lt"/>
              <a:buNone/>
            </a:pPr>
            <a:r>
              <a:rPr lang="en-US" b="1" i="0" dirty="0">
                <a:solidFill>
                  <a:srgbClr val="0D0D0D"/>
                </a:solidFill>
                <a:effectLst/>
                <a:latin typeface="Söhne"/>
              </a:rPr>
              <a:t>2. Additional Costs</a:t>
            </a:r>
            <a:r>
              <a:rPr lang="en-US" b="0" i="0" dirty="0">
                <a:solidFill>
                  <a:srgbClr val="0D0D0D"/>
                </a:solidFill>
                <a:effectLst/>
                <a:latin typeface="Söhne"/>
              </a:rPr>
              <a:t>: Out-of-pocket expenses can vary significantly, so it's essential to balance the trade-off between monthly premiums and the costs incurred when accessing care.</a:t>
            </a:r>
          </a:p>
          <a:p>
            <a:pPr algn="l">
              <a:buFont typeface="+mj-lt"/>
              <a:buAutoNum type="arabicPeriod"/>
            </a:pPr>
            <a:endParaRPr lang="en-US" b="0" i="0" dirty="0">
              <a:solidFill>
                <a:srgbClr val="0D0D0D"/>
              </a:solidFill>
              <a:effectLst/>
              <a:latin typeface="Söhne"/>
            </a:endParaRPr>
          </a:p>
          <a:p>
            <a:pPr algn="l">
              <a:buFont typeface="+mj-lt"/>
              <a:buNone/>
            </a:pPr>
            <a:r>
              <a:rPr lang="en-US" b="1" i="0" dirty="0">
                <a:solidFill>
                  <a:srgbClr val="0D0D0D"/>
                </a:solidFill>
                <a:effectLst/>
                <a:latin typeface="Söhne"/>
              </a:rPr>
              <a:t>3. Enhanced Benefits</a:t>
            </a:r>
            <a:r>
              <a:rPr lang="en-US" b="0" i="0" dirty="0">
                <a:solidFill>
                  <a:srgbClr val="0D0D0D"/>
                </a:solidFill>
                <a:effectLst/>
                <a:latin typeface="Söhne"/>
              </a:rPr>
              <a:t>: Beyond standard Medicare, these plans can offer wellness programs, dental, vision, and even fitness benefits, providing more holistic health coverage.</a:t>
            </a:r>
          </a:p>
          <a:p>
            <a:pPr algn="l">
              <a:buFont typeface="+mj-lt"/>
              <a:buAutoNum type="arabicPeriod"/>
            </a:pPr>
            <a:endParaRPr lang="en-US" b="0" i="0" dirty="0">
              <a:solidFill>
                <a:srgbClr val="0D0D0D"/>
              </a:solidFill>
              <a:effectLst/>
              <a:latin typeface="Söhne"/>
            </a:endParaRPr>
          </a:p>
          <a:p>
            <a:pPr marL="171450" indent="-171450" algn="l">
              <a:buFont typeface="Arial" panose="020B0604020202020204" pitchFamily="34" charset="0"/>
              <a:buChar char="•"/>
            </a:pPr>
            <a:r>
              <a:rPr lang="en-US" b="0" i="1" dirty="0">
                <a:solidFill>
                  <a:srgbClr val="0D0D0D"/>
                </a:solidFill>
                <a:effectLst/>
                <a:latin typeface="Söhne"/>
              </a:rPr>
              <a:t>(Bullet 2) </a:t>
            </a:r>
            <a:r>
              <a:rPr lang="en-US" b="0" i="0" dirty="0">
                <a:solidFill>
                  <a:srgbClr val="0D0D0D"/>
                </a:solidFill>
                <a:effectLst/>
                <a:latin typeface="Söhne"/>
              </a:rPr>
              <a:t>Use the Medicare Plan Finder tool to compare plan options, considering both healthcare needs and financial implications to find the best fit.</a:t>
            </a:r>
          </a:p>
        </p:txBody>
      </p:sp>
      <p:sp>
        <p:nvSpPr>
          <p:cNvPr id="4" name="Slide Number Placeholder 3"/>
          <p:cNvSpPr>
            <a:spLocks noGrp="1"/>
          </p:cNvSpPr>
          <p:nvPr>
            <p:ph type="sldNum" sz="quarter" idx="5"/>
          </p:nvPr>
        </p:nvSpPr>
        <p:spPr/>
        <p:txBody>
          <a:bodyPr/>
          <a:lstStyle/>
          <a:p>
            <a:fld id="{59E49EF7-E82C-4276-9101-E06CBF5FBD2C}" type="slidenum">
              <a:rPr lang="en-ID" smtClean="0"/>
              <a:t>9</a:t>
            </a:fld>
            <a:endParaRPr lang="en-ID"/>
          </a:p>
        </p:txBody>
      </p:sp>
    </p:spTree>
    <p:extLst>
      <p:ext uri="{BB962C8B-B14F-4D97-AF65-F5344CB8AC3E}">
        <p14:creationId xmlns:p14="http://schemas.microsoft.com/office/powerpoint/2010/main" val="1410479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529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3981450" y="728661"/>
            <a:ext cx="2981325" cy="3919539"/>
          </a:xfrm>
          <a:prstGeom prst="rect">
            <a:avLst/>
          </a:prstGeom>
          <a:pattFill prst="pct20">
            <a:fgClr>
              <a:schemeClr val="accent1"/>
            </a:fgClr>
            <a:bgClr>
              <a:schemeClr val="bg1"/>
            </a:bgClr>
          </a:pattFill>
        </p:spPr>
        <p:txBody>
          <a:bodyPr/>
          <a:lstStyle/>
          <a:p>
            <a:endParaRPr lang="en-ID"/>
          </a:p>
        </p:txBody>
      </p:sp>
      <p:sp>
        <p:nvSpPr>
          <p:cNvPr id="4" name="Picture Placeholder 3">
            <a:extLst>
              <a:ext uri="{FF2B5EF4-FFF2-40B4-BE49-F238E27FC236}">
                <a16:creationId xmlns:a16="http://schemas.microsoft.com/office/drawing/2014/main" id="{86DCE449-82FB-4C30-8E56-BAAFBF5F07DD}"/>
              </a:ext>
            </a:extLst>
          </p:cNvPr>
          <p:cNvSpPr>
            <a:spLocks noGrp="1"/>
          </p:cNvSpPr>
          <p:nvPr>
            <p:ph type="pic" sz="quarter" idx="11"/>
          </p:nvPr>
        </p:nvSpPr>
        <p:spPr>
          <a:xfrm>
            <a:off x="6962775" y="728661"/>
            <a:ext cx="2981325" cy="3919539"/>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267663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0" y="438150"/>
            <a:ext cx="6096000" cy="2990850"/>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93078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8448675" y="1019177"/>
            <a:ext cx="2743199" cy="2867024"/>
          </a:xfrm>
          <a:prstGeom prst="rect">
            <a:avLst/>
          </a:prstGeom>
          <a:pattFill prst="pct20">
            <a:fgClr>
              <a:schemeClr val="accent1"/>
            </a:fgClr>
            <a:bgClr>
              <a:schemeClr val="bg1"/>
            </a:bgClr>
          </a:pattFill>
        </p:spPr>
        <p:txBody>
          <a:bodyPr/>
          <a:lstStyle/>
          <a:p>
            <a:endParaRPr lang="en-ID"/>
          </a:p>
        </p:txBody>
      </p:sp>
      <p:sp>
        <p:nvSpPr>
          <p:cNvPr id="4" name="Picture Placeholder 3">
            <a:extLst>
              <a:ext uri="{FF2B5EF4-FFF2-40B4-BE49-F238E27FC236}">
                <a16:creationId xmlns:a16="http://schemas.microsoft.com/office/drawing/2014/main" id="{7F68F714-80A0-4A53-9297-6193A3FBCED8}"/>
              </a:ext>
            </a:extLst>
          </p:cNvPr>
          <p:cNvSpPr>
            <a:spLocks noGrp="1"/>
          </p:cNvSpPr>
          <p:nvPr>
            <p:ph type="pic" sz="quarter" idx="11"/>
          </p:nvPr>
        </p:nvSpPr>
        <p:spPr>
          <a:xfrm>
            <a:off x="5705476" y="1019177"/>
            <a:ext cx="2743199" cy="2867024"/>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1099866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191FC1B-A351-4059-AA1C-AB40DBB25C37}"/>
              </a:ext>
            </a:extLst>
          </p:cNvPr>
          <p:cNvSpPr>
            <a:spLocks noGrp="1"/>
          </p:cNvSpPr>
          <p:nvPr>
            <p:ph type="pic" sz="quarter" idx="12"/>
          </p:nvPr>
        </p:nvSpPr>
        <p:spPr>
          <a:xfrm>
            <a:off x="6457951" y="3562350"/>
            <a:ext cx="3952874" cy="2543175"/>
          </a:xfrm>
          <a:prstGeom prst="rect">
            <a:avLst/>
          </a:prstGeom>
          <a:pattFill prst="pct20">
            <a:fgClr>
              <a:schemeClr val="accent1"/>
            </a:fgClr>
            <a:bgClr>
              <a:schemeClr val="bg1"/>
            </a:bgClr>
          </a:pattFill>
        </p:spPr>
        <p:txBody>
          <a:bodyPr/>
          <a:lstStyle/>
          <a:p>
            <a:endParaRPr lang="en-ID"/>
          </a:p>
        </p:txBody>
      </p:sp>
      <p:sp>
        <p:nvSpPr>
          <p:cNvPr id="5" name="Picture Placeholder 3">
            <a:extLst>
              <a:ext uri="{FF2B5EF4-FFF2-40B4-BE49-F238E27FC236}">
                <a16:creationId xmlns:a16="http://schemas.microsoft.com/office/drawing/2014/main" id="{E6D35DB1-4E59-4530-A531-D99CA19A3EA7}"/>
              </a:ext>
            </a:extLst>
          </p:cNvPr>
          <p:cNvSpPr>
            <a:spLocks noGrp="1"/>
          </p:cNvSpPr>
          <p:nvPr>
            <p:ph type="pic" sz="quarter" idx="13"/>
          </p:nvPr>
        </p:nvSpPr>
        <p:spPr>
          <a:xfrm>
            <a:off x="6457951" y="752475"/>
            <a:ext cx="3952874" cy="2543175"/>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847930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191FC1B-A351-4059-AA1C-AB40DBB25C37}"/>
              </a:ext>
            </a:extLst>
          </p:cNvPr>
          <p:cNvSpPr>
            <a:spLocks noGrp="1"/>
          </p:cNvSpPr>
          <p:nvPr>
            <p:ph type="pic" sz="quarter" idx="12"/>
          </p:nvPr>
        </p:nvSpPr>
        <p:spPr>
          <a:xfrm>
            <a:off x="876301" y="885825"/>
            <a:ext cx="3952874" cy="2543175"/>
          </a:xfrm>
          <a:prstGeom prst="rect">
            <a:avLst/>
          </a:prstGeom>
          <a:pattFill prst="pct20">
            <a:fgClr>
              <a:schemeClr val="accent1"/>
            </a:fgClr>
            <a:bgClr>
              <a:schemeClr val="bg1"/>
            </a:bgClr>
          </a:pattFill>
        </p:spPr>
        <p:txBody>
          <a:bodyPr/>
          <a:lstStyle/>
          <a:p>
            <a:endParaRPr lang="en-ID"/>
          </a:p>
        </p:txBody>
      </p:sp>
      <p:sp>
        <p:nvSpPr>
          <p:cNvPr id="5" name="Picture Placeholder 3">
            <a:extLst>
              <a:ext uri="{FF2B5EF4-FFF2-40B4-BE49-F238E27FC236}">
                <a16:creationId xmlns:a16="http://schemas.microsoft.com/office/drawing/2014/main" id="{E6D35DB1-4E59-4530-A531-D99CA19A3EA7}"/>
              </a:ext>
            </a:extLst>
          </p:cNvPr>
          <p:cNvSpPr>
            <a:spLocks noGrp="1"/>
          </p:cNvSpPr>
          <p:nvPr>
            <p:ph type="pic" sz="quarter" idx="13"/>
          </p:nvPr>
        </p:nvSpPr>
        <p:spPr>
          <a:xfrm>
            <a:off x="2247900" y="3429000"/>
            <a:ext cx="3952874" cy="2543175"/>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301533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68F714-80A0-4A53-9297-6193A3FBCED8}"/>
              </a:ext>
            </a:extLst>
          </p:cNvPr>
          <p:cNvSpPr>
            <a:spLocks noGrp="1"/>
          </p:cNvSpPr>
          <p:nvPr>
            <p:ph type="pic" sz="quarter" idx="11"/>
          </p:nvPr>
        </p:nvSpPr>
        <p:spPr>
          <a:xfrm>
            <a:off x="3209925" y="0"/>
            <a:ext cx="5191124" cy="6857999"/>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1479270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6972E8-920A-408C-B309-67F023453A83}"/>
              </a:ext>
            </a:extLst>
          </p:cNvPr>
          <p:cNvSpPr>
            <a:spLocks noGrp="1"/>
          </p:cNvSpPr>
          <p:nvPr>
            <p:ph type="pic" sz="quarter" idx="10"/>
          </p:nvPr>
        </p:nvSpPr>
        <p:spPr>
          <a:xfrm>
            <a:off x="1337684" y="3429000"/>
            <a:ext cx="2638434" cy="2661658"/>
          </a:xfrm>
          <a:prstGeom prst="rect">
            <a:avLst/>
          </a:prstGeom>
          <a:pattFill prst="pct20">
            <a:fgClr>
              <a:schemeClr val="accent1"/>
            </a:fgClr>
            <a:bgClr>
              <a:schemeClr val="bg1"/>
            </a:bgClr>
          </a:pattFill>
        </p:spPr>
        <p:txBody>
          <a:bodyPr/>
          <a:lstStyle/>
          <a:p>
            <a:endParaRPr lang="en-ID"/>
          </a:p>
        </p:txBody>
      </p:sp>
      <p:sp>
        <p:nvSpPr>
          <p:cNvPr id="3" name="Picture Placeholder 3">
            <a:extLst>
              <a:ext uri="{FF2B5EF4-FFF2-40B4-BE49-F238E27FC236}">
                <a16:creationId xmlns:a16="http://schemas.microsoft.com/office/drawing/2014/main" id="{A6FB1613-5C76-47F3-8DE1-6B4040BBC4C3}"/>
              </a:ext>
            </a:extLst>
          </p:cNvPr>
          <p:cNvSpPr>
            <a:spLocks noGrp="1"/>
          </p:cNvSpPr>
          <p:nvPr>
            <p:ph type="pic" sz="quarter" idx="11"/>
          </p:nvPr>
        </p:nvSpPr>
        <p:spPr>
          <a:xfrm>
            <a:off x="4517365" y="2905598"/>
            <a:ext cx="3157269" cy="3185060"/>
          </a:xfrm>
          <a:prstGeom prst="rect">
            <a:avLst/>
          </a:prstGeom>
          <a:pattFill prst="pct20">
            <a:fgClr>
              <a:schemeClr val="accent1"/>
            </a:fgClr>
            <a:bgClr>
              <a:schemeClr val="bg1"/>
            </a:bgClr>
          </a:pattFill>
        </p:spPr>
        <p:txBody>
          <a:bodyPr/>
          <a:lstStyle/>
          <a:p>
            <a:endParaRPr lang="en-ID"/>
          </a:p>
        </p:txBody>
      </p:sp>
      <p:sp>
        <p:nvSpPr>
          <p:cNvPr id="6" name="Picture Placeholder 3">
            <a:extLst>
              <a:ext uri="{FF2B5EF4-FFF2-40B4-BE49-F238E27FC236}">
                <a16:creationId xmlns:a16="http://schemas.microsoft.com/office/drawing/2014/main" id="{FBA83808-2AB7-46BA-8ECA-DF235F25F7EB}"/>
              </a:ext>
            </a:extLst>
          </p:cNvPr>
          <p:cNvSpPr>
            <a:spLocks noGrp="1"/>
          </p:cNvSpPr>
          <p:nvPr>
            <p:ph type="pic" sz="quarter" idx="12"/>
          </p:nvPr>
        </p:nvSpPr>
        <p:spPr>
          <a:xfrm>
            <a:off x="8215882" y="3429000"/>
            <a:ext cx="2638434" cy="2661658"/>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673175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E6DF3-1788-4980-82F7-396140366AF6}"/>
              </a:ext>
            </a:extLst>
          </p:cNvPr>
          <p:cNvSpPr>
            <a:spLocks noGrp="1"/>
          </p:cNvSpPr>
          <p:nvPr>
            <p:ph type="pic" sz="quarter" idx="10"/>
          </p:nvPr>
        </p:nvSpPr>
        <p:spPr>
          <a:xfrm>
            <a:off x="1183006" y="1645920"/>
            <a:ext cx="4073086" cy="2459355"/>
          </a:xfrm>
          <a:prstGeom prst="roundRect">
            <a:avLst>
              <a:gd name="adj" fmla="val 6150"/>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868030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E6DF3-1788-4980-82F7-396140366AF6}"/>
              </a:ext>
            </a:extLst>
          </p:cNvPr>
          <p:cNvSpPr>
            <a:spLocks noGrp="1"/>
          </p:cNvSpPr>
          <p:nvPr>
            <p:ph type="pic" sz="quarter" idx="10"/>
          </p:nvPr>
        </p:nvSpPr>
        <p:spPr>
          <a:xfrm>
            <a:off x="7317107" y="864870"/>
            <a:ext cx="2531744" cy="5116830"/>
          </a:xfrm>
          <a:prstGeom prst="roundRect">
            <a:avLst>
              <a:gd name="adj" fmla="val 4269"/>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60174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6972E8-920A-408C-B309-67F023453A83}"/>
              </a:ext>
            </a:extLst>
          </p:cNvPr>
          <p:cNvSpPr>
            <a:spLocks noGrp="1"/>
          </p:cNvSpPr>
          <p:nvPr>
            <p:ph type="pic" sz="quarter" idx="10"/>
          </p:nvPr>
        </p:nvSpPr>
        <p:spPr>
          <a:xfrm>
            <a:off x="0" y="0"/>
            <a:ext cx="12192000" cy="6858000"/>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639594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1862983" y="1415519"/>
            <a:ext cx="4435267" cy="4026962"/>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1342169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6362699" y="1166812"/>
            <a:ext cx="4010025" cy="4524375"/>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89748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5734050" y="995362"/>
            <a:ext cx="5286375" cy="3224213"/>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379190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1447800" y="795338"/>
            <a:ext cx="4848225" cy="3786187"/>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70638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1466850" y="3429000"/>
            <a:ext cx="4238625" cy="2678906"/>
          </a:xfrm>
          <a:prstGeom prst="rect">
            <a:avLst/>
          </a:prstGeom>
          <a:pattFill prst="pct20">
            <a:fgClr>
              <a:schemeClr val="accent1"/>
            </a:fgClr>
            <a:bgClr>
              <a:schemeClr val="bg1"/>
            </a:bgClr>
          </a:pattFill>
        </p:spPr>
        <p:txBody>
          <a:bodyPr/>
          <a:lstStyle/>
          <a:p>
            <a:endParaRPr lang="en-ID"/>
          </a:p>
        </p:txBody>
      </p:sp>
      <p:sp>
        <p:nvSpPr>
          <p:cNvPr id="3" name="Picture Placeholder 3">
            <a:extLst>
              <a:ext uri="{FF2B5EF4-FFF2-40B4-BE49-F238E27FC236}">
                <a16:creationId xmlns:a16="http://schemas.microsoft.com/office/drawing/2014/main" id="{852F7D38-14CF-4CB8-B0DC-7307E3622CFC}"/>
              </a:ext>
            </a:extLst>
          </p:cNvPr>
          <p:cNvSpPr>
            <a:spLocks noGrp="1"/>
          </p:cNvSpPr>
          <p:nvPr>
            <p:ph type="pic" sz="quarter" idx="11"/>
          </p:nvPr>
        </p:nvSpPr>
        <p:spPr>
          <a:xfrm>
            <a:off x="6677025" y="750094"/>
            <a:ext cx="4238625" cy="2678906"/>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38401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2733675" y="919162"/>
            <a:ext cx="4286250" cy="5019675"/>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993598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A4238B7-1E8D-4037-8831-7AC2809BE7EB}"/>
              </a:ext>
            </a:extLst>
          </p:cNvPr>
          <p:cNvSpPr>
            <a:spLocks noGrp="1"/>
          </p:cNvSpPr>
          <p:nvPr>
            <p:ph type="pic" sz="quarter" idx="10"/>
          </p:nvPr>
        </p:nvSpPr>
        <p:spPr>
          <a:xfrm>
            <a:off x="5419725" y="1404937"/>
            <a:ext cx="4667250" cy="4048126"/>
          </a:xfrm>
          <a:prstGeom prst="rect">
            <a:avLst/>
          </a:prstGeom>
          <a:pattFill prst="pct20">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741212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738885"/>
      </p:ext>
    </p:extLst>
  </p:cSld>
  <p:clrMap bg1="lt1" tx1="dk1" bg2="lt2" tx2="dk2" accent1="accent1" accent2="accent2" accent3="accent3" accent4="accent4" accent5="accent5" accent6="accent6" hlink="hlink" folHlink="folHlink"/>
  <p:sldLayoutIdLst>
    <p:sldLayoutId id="2147483786" r:id="rId1"/>
    <p:sldLayoutId id="2147483694" r:id="rId2"/>
    <p:sldLayoutId id="2147483789" r:id="rId3"/>
    <p:sldLayoutId id="2147483804" r:id="rId4"/>
    <p:sldLayoutId id="2147483805" r:id="rId5"/>
    <p:sldLayoutId id="2147483807" r:id="rId6"/>
    <p:sldLayoutId id="2147483808" r:id="rId7"/>
    <p:sldLayoutId id="2147483809" r:id="rId8"/>
    <p:sldLayoutId id="2147483810" r:id="rId9"/>
    <p:sldLayoutId id="2147483811" r:id="rId10"/>
    <p:sldLayoutId id="2147483814" r:id="rId11"/>
    <p:sldLayoutId id="2147483815" r:id="rId12"/>
    <p:sldLayoutId id="2147483816" r:id="rId13"/>
    <p:sldLayoutId id="2147483818" r:id="rId14"/>
    <p:sldLayoutId id="2147483817" r:id="rId15"/>
    <p:sldLayoutId id="2147483785" r:id="rId16"/>
    <p:sldLayoutId id="2147483799" r:id="rId17"/>
    <p:sldLayoutId id="214748380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bin"/><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501635-7512-BF24-60BB-914CF9E6F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11" name="Picture Placeholder 10">
            <a:extLst>
              <a:ext uri="{FF2B5EF4-FFF2-40B4-BE49-F238E27FC236}">
                <a16:creationId xmlns:a16="http://schemas.microsoft.com/office/drawing/2014/main" id="{B8F26ACE-3B91-B438-DE11-F93C87E96F3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7813" b="7813"/>
          <a:stretch>
            <a:fillRect/>
          </a:stretch>
        </p:blipFill>
        <p:spPr/>
      </p:pic>
      <p:pic>
        <p:nvPicPr>
          <p:cNvPr id="3" name="Picture 2">
            <a:extLst>
              <a:ext uri="{FF2B5EF4-FFF2-40B4-BE49-F238E27FC236}">
                <a16:creationId xmlns:a16="http://schemas.microsoft.com/office/drawing/2014/main" id="{AA06EE8E-F647-5A73-01C5-2C2614FB39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077" y="1153390"/>
            <a:ext cx="15336153" cy="4551219"/>
          </a:xfrm>
          <a:prstGeom prst="rect">
            <a:avLst/>
          </a:prstGeom>
        </p:spPr>
      </p:pic>
    </p:spTree>
    <p:extLst>
      <p:ext uri="{BB962C8B-B14F-4D97-AF65-F5344CB8AC3E}">
        <p14:creationId xmlns:p14="http://schemas.microsoft.com/office/powerpoint/2010/main" val="1562962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BFBCE-5E9E-A557-8583-E4AEA1728A4C}"/>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50329AF4-1420-1FF6-E502-D2907FA01ABC}"/>
              </a:ext>
            </a:extLst>
          </p:cNvPr>
          <p:cNvSpPr/>
          <p:nvPr/>
        </p:nvSpPr>
        <p:spPr>
          <a:xfrm>
            <a:off x="1459703" y="0"/>
            <a:ext cx="39227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7" name="Group 6">
            <a:extLst>
              <a:ext uri="{FF2B5EF4-FFF2-40B4-BE49-F238E27FC236}">
                <a16:creationId xmlns:a16="http://schemas.microsoft.com/office/drawing/2014/main" id="{31EE38E0-78C1-2423-6FB8-24CC494DFAAB}"/>
              </a:ext>
            </a:extLst>
          </p:cNvPr>
          <p:cNvGrpSpPr/>
          <p:nvPr/>
        </p:nvGrpSpPr>
        <p:grpSpPr>
          <a:xfrm>
            <a:off x="6987831" y="850679"/>
            <a:ext cx="4871660" cy="2247043"/>
            <a:chOff x="348114" y="2061939"/>
            <a:chExt cx="4662050" cy="2247043"/>
          </a:xfrm>
        </p:grpSpPr>
        <p:sp>
          <p:nvSpPr>
            <p:cNvPr id="8" name="TextBox 7">
              <a:extLst>
                <a:ext uri="{FF2B5EF4-FFF2-40B4-BE49-F238E27FC236}">
                  <a16:creationId xmlns:a16="http://schemas.microsoft.com/office/drawing/2014/main" id="{1625B9B5-EB1E-814B-5B7D-23E1B0716161}"/>
                </a:ext>
              </a:extLst>
            </p:cNvPr>
            <p:cNvSpPr txBox="1"/>
            <p:nvPr/>
          </p:nvSpPr>
          <p:spPr>
            <a:xfrm>
              <a:off x="348114" y="3908872"/>
              <a:ext cx="4662050" cy="400110"/>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Importance of Part D</a:t>
              </a:r>
            </a:p>
          </p:txBody>
        </p:sp>
        <p:sp>
          <p:nvSpPr>
            <p:cNvPr id="9" name="TextBox 8">
              <a:extLst>
                <a:ext uri="{FF2B5EF4-FFF2-40B4-BE49-F238E27FC236}">
                  <a16:creationId xmlns:a16="http://schemas.microsoft.com/office/drawing/2014/main" id="{B5EA9FBA-8FE4-BD11-2D4B-485A9F396345}"/>
                </a:ext>
              </a:extLst>
            </p:cNvPr>
            <p:cNvSpPr txBox="1"/>
            <p:nvPr/>
          </p:nvSpPr>
          <p:spPr>
            <a:xfrm>
              <a:off x="348114" y="2061939"/>
              <a:ext cx="4286249" cy="1200329"/>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Prescription Drug Coverage (Part D)</a:t>
              </a:r>
            </a:p>
          </p:txBody>
        </p:sp>
      </p:grpSp>
      <p:pic>
        <p:nvPicPr>
          <p:cNvPr id="3" name="Picture Placeholder 2">
            <a:extLst>
              <a:ext uri="{FF2B5EF4-FFF2-40B4-BE49-F238E27FC236}">
                <a16:creationId xmlns:a16="http://schemas.microsoft.com/office/drawing/2014/main" id="{8ED49A1D-4F2F-C903-5C6D-26BD6055A85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2519" r="10041"/>
          <a:stretch/>
        </p:blipFill>
        <p:spPr>
          <a:xfrm>
            <a:off x="1459704" y="919163"/>
            <a:ext cx="5079210" cy="5019675"/>
          </a:xfrm>
        </p:spPr>
      </p:pic>
      <p:sp>
        <p:nvSpPr>
          <p:cNvPr id="2" name="TextBox 1">
            <a:extLst>
              <a:ext uri="{FF2B5EF4-FFF2-40B4-BE49-F238E27FC236}">
                <a16:creationId xmlns:a16="http://schemas.microsoft.com/office/drawing/2014/main" id="{DF57AFF4-C3DC-C8DD-0AEB-7234B50A916A}"/>
              </a:ext>
            </a:extLst>
          </p:cNvPr>
          <p:cNvSpPr txBox="1"/>
          <p:nvPr/>
        </p:nvSpPr>
        <p:spPr>
          <a:xfrm>
            <a:off x="6987831" y="3405635"/>
            <a:ext cx="4871660" cy="707886"/>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How to enroll in Part D and managing the coverage gap</a:t>
            </a:r>
          </a:p>
        </p:txBody>
      </p:sp>
      <p:sp>
        <p:nvSpPr>
          <p:cNvPr id="4" name="TextBox 3">
            <a:extLst>
              <a:ext uri="{FF2B5EF4-FFF2-40B4-BE49-F238E27FC236}">
                <a16:creationId xmlns:a16="http://schemas.microsoft.com/office/drawing/2014/main" id="{D41DD003-278C-BA68-3BC5-9EBA62728CA2}"/>
              </a:ext>
            </a:extLst>
          </p:cNvPr>
          <p:cNvSpPr txBox="1"/>
          <p:nvPr/>
        </p:nvSpPr>
        <p:spPr>
          <a:xfrm>
            <a:off x="6987831" y="4421434"/>
            <a:ext cx="4871660" cy="707886"/>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Tips for reducing prescription drug costs</a:t>
            </a:r>
          </a:p>
        </p:txBody>
      </p:sp>
    </p:spTree>
    <p:extLst>
      <p:ext uri="{BB962C8B-B14F-4D97-AF65-F5344CB8AC3E}">
        <p14:creationId xmlns:p14="http://schemas.microsoft.com/office/powerpoint/2010/main" val="1918753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52FCD1-21A4-4B5C-8DA7-657D5C2454CD}"/>
              </a:ext>
            </a:extLst>
          </p:cNvPr>
          <p:cNvSpPr/>
          <p:nvPr/>
        </p:nvSpPr>
        <p:spPr>
          <a:xfrm>
            <a:off x="1447800" y="4895850"/>
            <a:ext cx="4848225" cy="19621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0C21AA8D-B3F1-45D0-B55A-D0BC69A53A60}"/>
              </a:ext>
            </a:extLst>
          </p:cNvPr>
          <p:cNvSpPr txBox="1"/>
          <p:nvPr/>
        </p:nvSpPr>
        <p:spPr>
          <a:xfrm>
            <a:off x="6994770" y="795338"/>
            <a:ext cx="4848225" cy="1754326"/>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Medicare Supplement Insurance</a:t>
            </a:r>
          </a:p>
        </p:txBody>
      </p:sp>
      <p:pic>
        <p:nvPicPr>
          <p:cNvPr id="14" name="Picture Placeholder 13">
            <a:extLst>
              <a:ext uri="{FF2B5EF4-FFF2-40B4-BE49-F238E27FC236}">
                <a16:creationId xmlns:a16="http://schemas.microsoft.com/office/drawing/2014/main" id="{B288B8BA-61DA-80F3-18AF-B9E8B1256B5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294" r="7294"/>
          <a:stretch/>
        </p:blipFill>
        <p:spPr/>
      </p:pic>
      <p:sp>
        <p:nvSpPr>
          <p:cNvPr id="6" name="TextBox 5">
            <a:extLst>
              <a:ext uri="{FF2B5EF4-FFF2-40B4-BE49-F238E27FC236}">
                <a16:creationId xmlns:a16="http://schemas.microsoft.com/office/drawing/2014/main" id="{3B38C96C-C1C5-5E37-B64B-5FBE2CF3D5A0}"/>
              </a:ext>
            </a:extLst>
          </p:cNvPr>
          <p:cNvSpPr txBox="1"/>
          <p:nvPr/>
        </p:nvSpPr>
        <p:spPr>
          <a:xfrm>
            <a:off x="1561125" y="5369093"/>
            <a:ext cx="4621574" cy="1015663"/>
          </a:xfrm>
          <a:prstGeom prst="rect">
            <a:avLst/>
          </a:prstGeom>
          <a:noFill/>
        </p:spPr>
        <p:txBody>
          <a:bodyPr wrap="square" rtlCol="0">
            <a:spAutoFit/>
          </a:bodyPr>
          <a:lstStyle/>
          <a:p>
            <a:pPr algn="ctr"/>
            <a:r>
              <a:rPr lang="en-US" sz="60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Medigap</a:t>
            </a:r>
          </a:p>
        </p:txBody>
      </p:sp>
      <p:sp>
        <p:nvSpPr>
          <p:cNvPr id="9" name="TextBox 8">
            <a:extLst>
              <a:ext uri="{FF2B5EF4-FFF2-40B4-BE49-F238E27FC236}">
                <a16:creationId xmlns:a16="http://schemas.microsoft.com/office/drawing/2014/main" id="{56D54615-2D78-16BF-FC39-E29A3FDCC729}"/>
              </a:ext>
            </a:extLst>
          </p:cNvPr>
          <p:cNvSpPr txBox="1"/>
          <p:nvPr/>
        </p:nvSpPr>
        <p:spPr>
          <a:xfrm>
            <a:off x="6994770" y="2829742"/>
            <a:ext cx="3889772" cy="400110"/>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What is Medigap?</a:t>
            </a:r>
          </a:p>
        </p:txBody>
      </p:sp>
      <p:sp>
        <p:nvSpPr>
          <p:cNvPr id="2" name="TextBox 1">
            <a:extLst>
              <a:ext uri="{FF2B5EF4-FFF2-40B4-BE49-F238E27FC236}">
                <a16:creationId xmlns:a16="http://schemas.microsoft.com/office/drawing/2014/main" id="{22B47C0F-407A-C58B-210F-F46BF79AAFF8}"/>
              </a:ext>
            </a:extLst>
          </p:cNvPr>
          <p:cNvSpPr txBox="1"/>
          <p:nvPr/>
        </p:nvSpPr>
        <p:spPr>
          <a:xfrm>
            <a:off x="6994770" y="3537725"/>
            <a:ext cx="3889772" cy="707886"/>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How does Medigap work with Original Medicare?</a:t>
            </a:r>
          </a:p>
        </p:txBody>
      </p:sp>
      <p:sp>
        <p:nvSpPr>
          <p:cNvPr id="3" name="TextBox 2">
            <a:extLst>
              <a:ext uri="{FF2B5EF4-FFF2-40B4-BE49-F238E27FC236}">
                <a16:creationId xmlns:a16="http://schemas.microsoft.com/office/drawing/2014/main" id="{129DB854-4CE1-8C8D-C28C-CCD6654DB458}"/>
              </a:ext>
            </a:extLst>
          </p:cNvPr>
          <p:cNvSpPr txBox="1"/>
          <p:nvPr/>
        </p:nvSpPr>
        <p:spPr>
          <a:xfrm>
            <a:off x="7028352" y="4553484"/>
            <a:ext cx="4058748" cy="707886"/>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Things to consider when choosing a Medigap policy</a:t>
            </a:r>
          </a:p>
        </p:txBody>
      </p:sp>
    </p:spTree>
    <p:extLst>
      <p:ext uri="{BB962C8B-B14F-4D97-AF65-F5344CB8AC3E}">
        <p14:creationId xmlns:p14="http://schemas.microsoft.com/office/powerpoint/2010/main" val="2919469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70F768-37D2-4C0C-881C-8289A7C855CA}"/>
              </a:ext>
            </a:extLst>
          </p:cNvPr>
          <p:cNvSpPr txBox="1"/>
          <p:nvPr/>
        </p:nvSpPr>
        <p:spPr>
          <a:xfrm>
            <a:off x="876300" y="552738"/>
            <a:ext cx="7594600" cy="1754326"/>
          </a:xfrm>
          <a:prstGeom prst="rect">
            <a:avLst/>
          </a:prstGeom>
          <a:noFill/>
        </p:spPr>
        <p:txBody>
          <a:bodyPr wrap="square" rtlCol="0">
            <a:spAutoFit/>
          </a:bodyPr>
          <a:lstStyle/>
          <a:p>
            <a:r>
              <a:rPr lang="en-US" sz="54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Tools &amp; Resources for Caregivers</a:t>
            </a:r>
          </a:p>
        </p:txBody>
      </p:sp>
      <p:pic>
        <p:nvPicPr>
          <p:cNvPr id="20" name="Picture Placeholder 19">
            <a:extLst>
              <a:ext uri="{FF2B5EF4-FFF2-40B4-BE49-F238E27FC236}">
                <a16:creationId xmlns:a16="http://schemas.microsoft.com/office/drawing/2014/main" id="{D10BDCEE-6D50-4428-C87E-1137B9D8739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418" b="6918"/>
          <a:stretch/>
        </p:blipFill>
        <p:spPr>
          <a:xfrm>
            <a:off x="876300" y="2832100"/>
            <a:ext cx="5167313" cy="2678113"/>
          </a:xfrm>
        </p:spPr>
      </p:pic>
      <p:pic>
        <p:nvPicPr>
          <p:cNvPr id="18" name="Picture 17">
            <a:extLst>
              <a:ext uri="{FF2B5EF4-FFF2-40B4-BE49-F238E27FC236}">
                <a16:creationId xmlns:a16="http://schemas.microsoft.com/office/drawing/2014/main" id="{F3A8BEE1-CC41-BF4B-7E08-B47CAEEDD9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44620" y="2832100"/>
            <a:ext cx="5163760" cy="2678113"/>
          </a:xfrm>
          <a:prstGeom prst="rect">
            <a:avLst/>
          </a:prstGeom>
        </p:spPr>
      </p:pic>
      <p:sp>
        <p:nvSpPr>
          <p:cNvPr id="21" name="TextBox 20">
            <a:extLst>
              <a:ext uri="{FF2B5EF4-FFF2-40B4-BE49-F238E27FC236}">
                <a16:creationId xmlns:a16="http://schemas.microsoft.com/office/drawing/2014/main" id="{F3DEFD16-D7C1-FF1D-D811-5C1018359B3E}"/>
              </a:ext>
            </a:extLst>
          </p:cNvPr>
          <p:cNvSpPr txBox="1"/>
          <p:nvPr/>
        </p:nvSpPr>
        <p:spPr>
          <a:xfrm>
            <a:off x="876299" y="5665917"/>
            <a:ext cx="5167313" cy="369332"/>
          </a:xfrm>
          <a:prstGeom prst="rect">
            <a:avLst/>
          </a:prstGeom>
          <a:noFill/>
        </p:spPr>
        <p:txBody>
          <a:bodyPr wrap="square" rtlCol="0">
            <a:spAutoFit/>
          </a:bodyPr>
          <a:lstStyle/>
          <a:p>
            <a:r>
              <a:rPr lang="en-US" dirty="0">
                <a:solidFill>
                  <a:schemeClr val="bg1"/>
                </a:solidFill>
                <a:latin typeface="Noto Sans Symbols ExtraBold" pitchFamily="2" charset="0"/>
                <a:ea typeface="Noto Sans Symbols ExtraBold" pitchFamily="2" charset="0"/>
              </a:rPr>
              <a:t>Medicare Plan Finder</a:t>
            </a:r>
          </a:p>
        </p:txBody>
      </p:sp>
      <p:sp>
        <p:nvSpPr>
          <p:cNvPr id="22" name="TextBox 21">
            <a:extLst>
              <a:ext uri="{FF2B5EF4-FFF2-40B4-BE49-F238E27FC236}">
                <a16:creationId xmlns:a16="http://schemas.microsoft.com/office/drawing/2014/main" id="{C943D378-6F70-2660-5D6C-094F0FD50A01}"/>
              </a:ext>
            </a:extLst>
          </p:cNvPr>
          <p:cNvSpPr txBox="1"/>
          <p:nvPr/>
        </p:nvSpPr>
        <p:spPr>
          <a:xfrm>
            <a:off x="6244620" y="5667634"/>
            <a:ext cx="5413980" cy="369332"/>
          </a:xfrm>
          <a:prstGeom prst="rect">
            <a:avLst/>
          </a:prstGeom>
          <a:noFill/>
        </p:spPr>
        <p:txBody>
          <a:bodyPr wrap="square" rtlCol="0">
            <a:spAutoFit/>
          </a:bodyPr>
          <a:lstStyle/>
          <a:p>
            <a:r>
              <a:rPr lang="en-US" dirty="0">
                <a:solidFill>
                  <a:schemeClr val="bg1"/>
                </a:solidFill>
                <a:latin typeface="Noto Sans Symbols ExtraBold" pitchFamily="2" charset="0"/>
                <a:ea typeface="Noto Sans Symbols ExtraBold" pitchFamily="2" charset="0"/>
              </a:rPr>
              <a:t>State Health Insurance Assistance Program</a:t>
            </a:r>
          </a:p>
        </p:txBody>
      </p:sp>
    </p:spTree>
    <p:extLst>
      <p:ext uri="{BB962C8B-B14F-4D97-AF65-F5344CB8AC3E}">
        <p14:creationId xmlns:p14="http://schemas.microsoft.com/office/powerpoint/2010/main" val="832314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EE09D-AF72-4C0B-074E-6D040605E6A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B448D96-FBA9-FDE7-1CD2-B267B518DBDE}"/>
              </a:ext>
            </a:extLst>
          </p:cNvPr>
          <p:cNvSpPr/>
          <p:nvPr/>
        </p:nvSpPr>
        <p:spPr>
          <a:xfrm>
            <a:off x="8753475" y="0"/>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F3E0A0DC-12DD-7E34-E709-B5BBD71F25E3}"/>
              </a:ext>
            </a:extLst>
          </p:cNvPr>
          <p:cNvSpPr txBox="1"/>
          <p:nvPr/>
        </p:nvSpPr>
        <p:spPr>
          <a:xfrm>
            <a:off x="914400" y="730666"/>
            <a:ext cx="4514293" cy="1754326"/>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Preparing for</a:t>
            </a:r>
          </a:p>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Caregiving Responsibilities</a:t>
            </a:r>
          </a:p>
        </p:txBody>
      </p:sp>
      <p:pic>
        <p:nvPicPr>
          <p:cNvPr id="9" name="Picture Placeholder 8">
            <a:extLst>
              <a:ext uri="{FF2B5EF4-FFF2-40B4-BE49-F238E27FC236}">
                <a16:creationId xmlns:a16="http://schemas.microsoft.com/office/drawing/2014/main" id="{5AB2FEFF-A98C-65BE-16B6-E44C044B6B2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2875" t="314" r="35889" b="-314"/>
          <a:stretch/>
        </p:blipFill>
        <p:spPr>
          <a:xfrm>
            <a:off x="6178261" y="1078482"/>
            <a:ext cx="5150428" cy="4908571"/>
          </a:xfrm>
        </p:spPr>
      </p:pic>
      <p:sp>
        <p:nvSpPr>
          <p:cNvPr id="6" name="TextBox 5">
            <a:extLst>
              <a:ext uri="{FF2B5EF4-FFF2-40B4-BE49-F238E27FC236}">
                <a16:creationId xmlns:a16="http://schemas.microsoft.com/office/drawing/2014/main" id="{E4B6596E-36FA-5F0E-93FC-E339C7BE4299}"/>
              </a:ext>
            </a:extLst>
          </p:cNvPr>
          <p:cNvSpPr txBox="1"/>
          <p:nvPr/>
        </p:nvSpPr>
        <p:spPr>
          <a:xfrm>
            <a:off x="914400" y="2809492"/>
            <a:ext cx="4350544" cy="707886"/>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Legal and financial considerations</a:t>
            </a:r>
          </a:p>
        </p:txBody>
      </p:sp>
      <p:sp>
        <p:nvSpPr>
          <p:cNvPr id="2" name="TextBox 1">
            <a:extLst>
              <a:ext uri="{FF2B5EF4-FFF2-40B4-BE49-F238E27FC236}">
                <a16:creationId xmlns:a16="http://schemas.microsoft.com/office/drawing/2014/main" id="{5E9B7BC7-F610-BBBC-2514-525EC0020D9C}"/>
              </a:ext>
            </a:extLst>
          </p:cNvPr>
          <p:cNvSpPr txBox="1"/>
          <p:nvPr/>
        </p:nvSpPr>
        <p:spPr>
          <a:xfrm>
            <a:off x="914400" y="3841878"/>
            <a:ext cx="4350544" cy="707886"/>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Communicating effectively with healthcare providers</a:t>
            </a:r>
          </a:p>
        </p:txBody>
      </p:sp>
      <p:sp>
        <p:nvSpPr>
          <p:cNvPr id="3" name="TextBox 2">
            <a:extLst>
              <a:ext uri="{FF2B5EF4-FFF2-40B4-BE49-F238E27FC236}">
                <a16:creationId xmlns:a16="http://schemas.microsoft.com/office/drawing/2014/main" id="{5095C075-5A52-19AA-3BB7-0EAB5F095FCF}"/>
              </a:ext>
            </a:extLst>
          </p:cNvPr>
          <p:cNvSpPr txBox="1"/>
          <p:nvPr/>
        </p:nvSpPr>
        <p:spPr>
          <a:xfrm>
            <a:off x="914400" y="4874264"/>
            <a:ext cx="4350544" cy="1015663"/>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Managing healthcare information securely and efficiently</a:t>
            </a:r>
          </a:p>
        </p:txBody>
      </p:sp>
    </p:spTree>
    <p:extLst>
      <p:ext uri="{BB962C8B-B14F-4D97-AF65-F5344CB8AC3E}">
        <p14:creationId xmlns:p14="http://schemas.microsoft.com/office/powerpoint/2010/main" val="1837692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C13900-6876-462C-8D57-37F13FE8A3CB}"/>
              </a:ext>
            </a:extLst>
          </p:cNvPr>
          <p:cNvSpPr/>
          <p:nvPr/>
        </p:nvSpPr>
        <p:spPr>
          <a:xfrm>
            <a:off x="6686550" y="0"/>
            <a:ext cx="48101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0E9E0C49-08C7-49A5-88E5-D81D7102AF99}"/>
              </a:ext>
            </a:extLst>
          </p:cNvPr>
          <p:cNvSpPr txBox="1"/>
          <p:nvPr/>
        </p:nvSpPr>
        <p:spPr>
          <a:xfrm>
            <a:off x="6916340" y="1345241"/>
            <a:ext cx="4680239" cy="646331"/>
          </a:xfrm>
          <a:prstGeom prst="rect">
            <a:avLst/>
          </a:prstGeom>
          <a:noFill/>
        </p:spPr>
        <p:txBody>
          <a:bodyPr wrap="square" rtlCol="0">
            <a:spAutoFit/>
          </a:bodyPr>
          <a:lstStyle/>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Conclusion / Q&amp;A</a:t>
            </a:r>
          </a:p>
        </p:txBody>
      </p:sp>
      <p:pic>
        <p:nvPicPr>
          <p:cNvPr id="12" name="Picture Placeholder 11">
            <a:extLst>
              <a:ext uri="{FF2B5EF4-FFF2-40B4-BE49-F238E27FC236}">
                <a16:creationId xmlns:a16="http://schemas.microsoft.com/office/drawing/2014/main" id="{F9F80359-82CE-0648-7BAE-057B83794B79}"/>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1744" t="-270" r="14916" b="270"/>
          <a:stretch/>
        </p:blipFill>
        <p:spPr>
          <a:xfrm>
            <a:off x="977901" y="622589"/>
            <a:ext cx="4527550" cy="4764088"/>
          </a:xfrm>
        </p:spPr>
      </p:pic>
      <p:sp>
        <p:nvSpPr>
          <p:cNvPr id="2" name="TextBox 1">
            <a:extLst>
              <a:ext uri="{FF2B5EF4-FFF2-40B4-BE49-F238E27FC236}">
                <a16:creationId xmlns:a16="http://schemas.microsoft.com/office/drawing/2014/main" id="{F95D090D-DDD4-7040-C1DA-B302A92CE4E2}"/>
              </a:ext>
            </a:extLst>
          </p:cNvPr>
          <p:cNvSpPr txBox="1"/>
          <p:nvPr/>
        </p:nvSpPr>
        <p:spPr>
          <a:xfrm>
            <a:off x="6916340" y="2677703"/>
            <a:ext cx="4350544" cy="1015663"/>
          </a:xfrm>
          <a:prstGeom prst="rect">
            <a:avLst/>
          </a:prstGeom>
          <a:noFill/>
        </p:spPr>
        <p:txBody>
          <a:bodyPr wrap="square" rtlCol="0">
            <a:spAutoFit/>
          </a:bodyPr>
          <a:lstStyle/>
          <a:p>
            <a:pPr marL="342900" indent="-342900">
              <a:buFont typeface="Arial" panose="020B0604020202020204" pitchFamily="34" charset="0"/>
              <a:buChar char="•"/>
            </a:pPr>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Recap: Empowering caregivers with knowledge and resources</a:t>
            </a:r>
          </a:p>
        </p:txBody>
      </p:sp>
      <p:sp>
        <p:nvSpPr>
          <p:cNvPr id="13" name="TextBox 12">
            <a:extLst>
              <a:ext uri="{FF2B5EF4-FFF2-40B4-BE49-F238E27FC236}">
                <a16:creationId xmlns:a16="http://schemas.microsoft.com/office/drawing/2014/main" id="{22139B79-B002-B6AA-D092-5CBEBEDB3BA6}"/>
              </a:ext>
            </a:extLst>
          </p:cNvPr>
          <p:cNvSpPr txBox="1"/>
          <p:nvPr/>
        </p:nvSpPr>
        <p:spPr>
          <a:xfrm>
            <a:off x="273882" y="5532901"/>
            <a:ext cx="4529796" cy="400110"/>
          </a:xfrm>
          <a:prstGeom prst="rect">
            <a:avLst/>
          </a:prstGeom>
          <a:noFill/>
        </p:spPr>
        <p:txBody>
          <a:bodyPr wrap="squar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Sponsored by:</a:t>
            </a:r>
          </a:p>
        </p:txBody>
      </p:sp>
      <p:pic>
        <p:nvPicPr>
          <p:cNvPr id="14" name="Picture 13">
            <a:extLst>
              <a:ext uri="{FF2B5EF4-FFF2-40B4-BE49-F238E27FC236}">
                <a16:creationId xmlns:a16="http://schemas.microsoft.com/office/drawing/2014/main" id="{5E929F38-7625-65CA-6690-3D1953DA7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1" y="6005443"/>
            <a:ext cx="1628091" cy="459936"/>
          </a:xfrm>
          <a:prstGeom prst="rect">
            <a:avLst/>
          </a:prstGeom>
        </p:spPr>
      </p:pic>
      <p:pic>
        <p:nvPicPr>
          <p:cNvPr id="15" name="Picture 14">
            <a:extLst>
              <a:ext uri="{FF2B5EF4-FFF2-40B4-BE49-F238E27FC236}">
                <a16:creationId xmlns:a16="http://schemas.microsoft.com/office/drawing/2014/main" id="{E539A325-830B-99CF-7996-21D4B53BA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9631" y="5799606"/>
            <a:ext cx="1555594" cy="950641"/>
          </a:xfrm>
          <a:prstGeom prst="rect">
            <a:avLst/>
          </a:prstGeom>
        </p:spPr>
      </p:pic>
      <p:pic>
        <p:nvPicPr>
          <p:cNvPr id="17" name="Picture 16">
            <a:extLst>
              <a:ext uri="{FF2B5EF4-FFF2-40B4-BE49-F238E27FC236}">
                <a16:creationId xmlns:a16="http://schemas.microsoft.com/office/drawing/2014/main" id="{715B18E0-F290-EC00-FA09-329D6ACD7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6186" y="5681279"/>
            <a:ext cx="1770389" cy="1108264"/>
          </a:xfrm>
          <a:prstGeom prst="rect">
            <a:avLst/>
          </a:prstGeom>
        </p:spPr>
      </p:pic>
      <p:sp>
        <p:nvSpPr>
          <p:cNvPr id="3" name="TextBox 2">
            <a:extLst>
              <a:ext uri="{FF2B5EF4-FFF2-40B4-BE49-F238E27FC236}">
                <a16:creationId xmlns:a16="http://schemas.microsoft.com/office/drawing/2014/main" id="{4C1986E1-89E5-1875-99A2-D43F1C100BC1}"/>
              </a:ext>
            </a:extLst>
          </p:cNvPr>
          <p:cNvSpPr txBox="1"/>
          <p:nvPr/>
        </p:nvSpPr>
        <p:spPr>
          <a:xfrm>
            <a:off x="6916340" y="4379497"/>
            <a:ext cx="4350544" cy="400110"/>
          </a:xfrm>
          <a:prstGeom prst="rect">
            <a:avLst/>
          </a:prstGeom>
          <a:noFill/>
        </p:spPr>
        <p:txBody>
          <a:bodyPr wrap="square" rtlCol="0">
            <a:spAutoFit/>
          </a:bodyPr>
          <a:lstStyle/>
          <a:p>
            <a:pPr marL="342900" indent="-342900">
              <a:buFont typeface="Arial" panose="020B0604020202020204" pitchFamily="34" charset="0"/>
              <a:buChar char="•"/>
            </a:pPr>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Questions? / Discussion</a:t>
            </a:r>
          </a:p>
        </p:txBody>
      </p:sp>
    </p:spTree>
    <p:extLst>
      <p:ext uri="{BB962C8B-B14F-4D97-AF65-F5344CB8AC3E}">
        <p14:creationId xmlns:p14="http://schemas.microsoft.com/office/powerpoint/2010/main" val="1154877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A8088DD-556C-4D49-A573-1AEB8001AF65}"/>
              </a:ext>
            </a:extLst>
          </p:cNvPr>
          <p:cNvSpPr txBox="1"/>
          <p:nvPr/>
        </p:nvSpPr>
        <p:spPr>
          <a:xfrm>
            <a:off x="1488762" y="1905506"/>
            <a:ext cx="9214476" cy="3046988"/>
          </a:xfrm>
          <a:prstGeom prst="rect">
            <a:avLst/>
          </a:prstGeom>
          <a:noFill/>
        </p:spPr>
        <p:txBody>
          <a:bodyPr wrap="square" rtlCol="0">
            <a:spAutoFit/>
          </a:bodyPr>
          <a:lstStyle/>
          <a:p>
            <a:pPr algn="ctr"/>
            <a:r>
              <a:rPr lang="en-US" sz="96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THANK</a:t>
            </a:r>
          </a:p>
          <a:p>
            <a:pPr algn="ctr"/>
            <a:r>
              <a:rPr lang="en-US" sz="96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YOU</a:t>
            </a:r>
          </a:p>
        </p:txBody>
      </p:sp>
    </p:spTree>
    <p:extLst>
      <p:ext uri="{BB962C8B-B14F-4D97-AF65-F5344CB8AC3E}">
        <p14:creationId xmlns:p14="http://schemas.microsoft.com/office/powerpoint/2010/main" val="1020499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F3E9F5-458B-4694-A2F7-B4E67CAD801C}"/>
              </a:ext>
            </a:extLst>
          </p:cNvPr>
          <p:cNvSpPr/>
          <p:nvPr/>
        </p:nvSpPr>
        <p:spPr>
          <a:xfrm>
            <a:off x="6096000" y="0"/>
            <a:ext cx="6096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8" name="Group 7">
            <a:extLst>
              <a:ext uri="{FF2B5EF4-FFF2-40B4-BE49-F238E27FC236}">
                <a16:creationId xmlns:a16="http://schemas.microsoft.com/office/drawing/2014/main" id="{E9DFE107-3D08-4AC3-9278-267F43F93400}"/>
              </a:ext>
            </a:extLst>
          </p:cNvPr>
          <p:cNvGrpSpPr/>
          <p:nvPr/>
        </p:nvGrpSpPr>
        <p:grpSpPr>
          <a:xfrm>
            <a:off x="571185" y="655132"/>
            <a:ext cx="5190249" cy="2326967"/>
            <a:chOff x="236620" y="192843"/>
            <a:chExt cx="5190249" cy="2326967"/>
          </a:xfrm>
        </p:grpSpPr>
        <p:sp>
          <p:nvSpPr>
            <p:cNvPr id="4" name="TextBox 3">
              <a:extLst>
                <a:ext uri="{FF2B5EF4-FFF2-40B4-BE49-F238E27FC236}">
                  <a16:creationId xmlns:a16="http://schemas.microsoft.com/office/drawing/2014/main" id="{BA707C9E-F996-4050-960C-D9D83C3FBE97}"/>
                </a:ext>
              </a:extLst>
            </p:cNvPr>
            <p:cNvSpPr txBox="1"/>
            <p:nvPr/>
          </p:nvSpPr>
          <p:spPr>
            <a:xfrm>
              <a:off x="236620" y="1627258"/>
              <a:ext cx="5190249" cy="892552"/>
            </a:xfrm>
            <a:prstGeom prst="rect">
              <a:avLst/>
            </a:prstGeom>
            <a:noFill/>
          </p:spPr>
          <p:txBody>
            <a:bodyPr wrap="square" rtlCol="0">
              <a:spAutoFit/>
            </a:bodyPr>
            <a:lstStyle/>
            <a:p>
              <a:pPr marL="342900" indent="-342900">
                <a:buFont typeface="Arial" panose="020B0604020202020204" pitchFamily="34" charset="0"/>
                <a:buChar char="•"/>
              </a:pPr>
              <a:r>
                <a:rPr lang="en-US" sz="2000" i="0" dirty="0">
                  <a:solidFill>
                    <a:srgbClr val="22201C"/>
                  </a:solidFill>
                  <a:effectLst/>
                  <a:latin typeface="Open Sans Extrabold" panose="020B0906030804020204" pitchFamily="34" charset="0"/>
                  <a:ea typeface="Open Sans Extrabold" panose="020B0906030804020204" pitchFamily="34" charset="0"/>
                  <a:cs typeface="Open Sans Extrabold" panose="020B0906030804020204" pitchFamily="34" charset="0"/>
                </a:rPr>
                <a:t>Importance of </a:t>
              </a:r>
              <a:r>
                <a:rPr lang="en-US" sz="2000" dirty="0">
                  <a:solidFill>
                    <a:srgbClr val="22201C"/>
                  </a:solidFill>
                  <a:latin typeface="Open Sans Extrabold" panose="020B0906030804020204" pitchFamily="34" charset="0"/>
                  <a:ea typeface="Open Sans Extrabold" panose="020B0906030804020204" pitchFamily="34" charset="0"/>
                  <a:cs typeface="Open Sans Extrabold" panose="020B0906030804020204" pitchFamily="34" charset="0"/>
                </a:rPr>
                <a:t>u</a:t>
              </a:r>
              <a:r>
                <a:rPr lang="en-US" sz="2000" i="0" dirty="0">
                  <a:solidFill>
                    <a:srgbClr val="22201C"/>
                  </a:solidFill>
                  <a:effectLst/>
                  <a:latin typeface="Open Sans Extrabold" panose="020B0906030804020204" pitchFamily="34" charset="0"/>
                  <a:ea typeface="Open Sans Extrabold" panose="020B0906030804020204" pitchFamily="34" charset="0"/>
                  <a:cs typeface="Open Sans Extrabold" panose="020B0906030804020204" pitchFamily="34" charset="0"/>
                </a:rPr>
                <a:t>nderstanding Medicare for caregivers</a:t>
              </a:r>
            </a:p>
            <a:p>
              <a:pPr lvl="1" algn="just"/>
              <a:endParaRPr lang="en-US" sz="1200" dirty="0">
                <a:solidFill>
                  <a:srgbClr val="22201C"/>
                </a:solidFill>
                <a:latin typeface="Roboto" pitchFamily="2" charset="0"/>
                <a:ea typeface="Roboto" pitchFamily="2" charset="0"/>
              </a:endParaRPr>
            </a:p>
          </p:txBody>
        </p:sp>
        <p:sp>
          <p:nvSpPr>
            <p:cNvPr id="5" name="TextBox 4">
              <a:extLst>
                <a:ext uri="{FF2B5EF4-FFF2-40B4-BE49-F238E27FC236}">
                  <a16:creationId xmlns:a16="http://schemas.microsoft.com/office/drawing/2014/main" id="{A7220A0D-96FE-411B-ACE0-3691F20382B8}"/>
                </a:ext>
              </a:extLst>
            </p:cNvPr>
            <p:cNvSpPr txBox="1"/>
            <p:nvPr/>
          </p:nvSpPr>
          <p:spPr>
            <a:xfrm>
              <a:off x="236620" y="192843"/>
              <a:ext cx="4350544" cy="646331"/>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Introduction to</a:t>
              </a:r>
            </a:p>
          </p:txBody>
        </p:sp>
      </p:grpSp>
      <p:sp>
        <p:nvSpPr>
          <p:cNvPr id="2" name="TextBox 1">
            <a:extLst>
              <a:ext uri="{FF2B5EF4-FFF2-40B4-BE49-F238E27FC236}">
                <a16:creationId xmlns:a16="http://schemas.microsoft.com/office/drawing/2014/main" id="{81084708-A57C-2315-0CAF-983AD8B29221}"/>
              </a:ext>
            </a:extLst>
          </p:cNvPr>
          <p:cNvSpPr txBox="1"/>
          <p:nvPr/>
        </p:nvSpPr>
        <p:spPr>
          <a:xfrm>
            <a:off x="571185" y="1209442"/>
            <a:ext cx="5357532" cy="646331"/>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Medicare</a:t>
            </a:r>
          </a:p>
        </p:txBody>
      </p:sp>
      <p:sp>
        <p:nvSpPr>
          <p:cNvPr id="3" name="TextBox 2">
            <a:extLst>
              <a:ext uri="{FF2B5EF4-FFF2-40B4-BE49-F238E27FC236}">
                <a16:creationId xmlns:a16="http://schemas.microsoft.com/office/drawing/2014/main" id="{B9EA1D7A-E341-C4DA-C706-77C2C6CC60CE}"/>
              </a:ext>
            </a:extLst>
          </p:cNvPr>
          <p:cNvSpPr txBox="1"/>
          <p:nvPr/>
        </p:nvSpPr>
        <p:spPr>
          <a:xfrm>
            <a:off x="6677025" y="3984248"/>
            <a:ext cx="5299076" cy="2123658"/>
          </a:xfrm>
          <a:prstGeom prst="rect">
            <a:avLst/>
          </a:prstGeom>
          <a:noFill/>
        </p:spPr>
        <p:txBody>
          <a:bodyPr wrap="square" rtlCol="0">
            <a:spAutoFit/>
          </a:bodyPr>
          <a:lstStyle/>
          <a:p>
            <a:r>
              <a:rPr lang="en-US" sz="36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Overview of Medicare</a:t>
            </a:r>
          </a:p>
          <a:p>
            <a:pPr marL="628650" lvl="1" indent="-171450" algn="just">
              <a:buFont typeface="Arial" panose="020B0604020202020204" pitchFamily="34" charset="0"/>
              <a:buChar char="•"/>
            </a:pPr>
            <a:endParaRPr lang="en-US" sz="1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marL="628650" lvl="1" indent="-171450">
              <a:buFont typeface="Arial" panose="020B0604020202020204" pitchFamily="34" charset="0"/>
              <a:buChar char="•"/>
            </a:pPr>
            <a:r>
              <a:rPr lang="en-US" sz="1600" dirty="0">
                <a:solidFill>
                  <a:schemeClr val="bg1"/>
                </a:solidFill>
                <a:latin typeface="Roboto" pitchFamily="2" charset="0"/>
                <a:ea typeface="Roboto" pitchFamily="2" charset="0"/>
              </a:rPr>
              <a:t>What is Medicare?</a:t>
            </a:r>
          </a:p>
          <a:p>
            <a:pPr lvl="1"/>
            <a:endParaRPr lang="en-US" sz="1600" dirty="0">
              <a:solidFill>
                <a:schemeClr val="bg1"/>
              </a:solidFill>
              <a:latin typeface="Roboto" pitchFamily="2" charset="0"/>
              <a:ea typeface="Roboto" pitchFamily="2" charset="0"/>
            </a:endParaRPr>
          </a:p>
          <a:p>
            <a:pPr marL="628650" lvl="1" indent="-171450">
              <a:buFont typeface="Arial" panose="020B0604020202020204" pitchFamily="34" charset="0"/>
              <a:buChar char="•"/>
            </a:pPr>
            <a:r>
              <a:rPr lang="en-US" sz="1600" dirty="0">
                <a:solidFill>
                  <a:schemeClr val="bg1"/>
                </a:solidFill>
                <a:latin typeface="Roboto" pitchFamily="2" charset="0"/>
                <a:ea typeface="Roboto" pitchFamily="2" charset="0"/>
              </a:rPr>
              <a:t>Who is it for?</a:t>
            </a:r>
            <a:endParaRPr lang="en-ID" sz="1600" dirty="0">
              <a:solidFill>
                <a:schemeClr val="bg1"/>
              </a:solidFill>
              <a:latin typeface="Roboto" pitchFamily="2" charset="0"/>
              <a:ea typeface="Roboto" pitchFamily="2" charset="0"/>
            </a:endParaRPr>
          </a:p>
        </p:txBody>
      </p:sp>
      <p:pic>
        <p:nvPicPr>
          <p:cNvPr id="15" name="Picture Placeholder 14">
            <a:extLst>
              <a:ext uri="{FF2B5EF4-FFF2-40B4-BE49-F238E27FC236}">
                <a16:creationId xmlns:a16="http://schemas.microsoft.com/office/drawing/2014/main" id="{262D4E72-3FB3-7286-DB35-D3B00212850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 t="12" r="-14" b="357"/>
          <a:stretch/>
        </p:blipFill>
        <p:spPr>
          <a:xfrm>
            <a:off x="571185" y="3076575"/>
            <a:ext cx="5189537" cy="3451225"/>
          </a:xfrm>
        </p:spPr>
      </p:pic>
      <p:pic>
        <p:nvPicPr>
          <p:cNvPr id="17" name="Picture Placeholder 16">
            <a:extLst>
              <a:ext uri="{FF2B5EF4-FFF2-40B4-BE49-F238E27FC236}">
                <a16:creationId xmlns:a16="http://schemas.microsoft.com/office/drawing/2014/main" id="{A85682BC-C7DC-2779-2582-7FA52B320B46}"/>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927" b="927"/>
          <a:stretch>
            <a:fillRect/>
          </a:stretch>
        </p:blipFill>
        <p:spPr>
          <a:xfrm>
            <a:off x="6677025" y="473075"/>
            <a:ext cx="4943475" cy="3233738"/>
          </a:xfrm>
        </p:spPr>
      </p:pic>
    </p:spTree>
    <p:extLst>
      <p:ext uri="{BB962C8B-B14F-4D97-AF65-F5344CB8AC3E}">
        <p14:creationId xmlns:p14="http://schemas.microsoft.com/office/powerpoint/2010/main" val="1360825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95A2E5-3D4E-4C83-9018-E0722CE017C3}"/>
              </a:ext>
            </a:extLst>
          </p:cNvPr>
          <p:cNvSpPr/>
          <p:nvPr/>
        </p:nvSpPr>
        <p:spPr>
          <a:xfrm>
            <a:off x="1459703" y="0"/>
            <a:ext cx="39227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7" name="Group 6">
            <a:extLst>
              <a:ext uri="{FF2B5EF4-FFF2-40B4-BE49-F238E27FC236}">
                <a16:creationId xmlns:a16="http://schemas.microsoft.com/office/drawing/2014/main" id="{CE12C1E2-8C94-4C5A-9C54-3C434AFD5A9E}"/>
              </a:ext>
            </a:extLst>
          </p:cNvPr>
          <p:cNvGrpSpPr/>
          <p:nvPr/>
        </p:nvGrpSpPr>
        <p:grpSpPr>
          <a:xfrm>
            <a:off x="7001685" y="648184"/>
            <a:ext cx="4788533" cy="4410566"/>
            <a:chOff x="361372" y="1859444"/>
            <a:chExt cx="4582500" cy="4410566"/>
          </a:xfrm>
        </p:grpSpPr>
        <p:sp>
          <p:nvSpPr>
            <p:cNvPr id="8" name="TextBox 7">
              <a:extLst>
                <a:ext uri="{FF2B5EF4-FFF2-40B4-BE49-F238E27FC236}">
                  <a16:creationId xmlns:a16="http://schemas.microsoft.com/office/drawing/2014/main" id="{41DA67AC-3DCC-4A26-8F43-6DBB192B49A2}"/>
                </a:ext>
              </a:extLst>
            </p:cNvPr>
            <p:cNvSpPr txBox="1"/>
            <p:nvPr/>
          </p:nvSpPr>
          <p:spPr>
            <a:xfrm>
              <a:off x="361372" y="3838575"/>
              <a:ext cx="4582500" cy="2431435"/>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Criteria for Medicare eligibility</a:t>
              </a:r>
            </a:p>
            <a:p>
              <a:pPr marL="342900" indent="-342900">
                <a:buFont typeface="Arial" panose="020B0604020202020204" pitchFamily="34" charset="0"/>
                <a:buChar char="•"/>
              </a:pPr>
              <a:endParaRPr lang="en-US" sz="20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Enrollment periods and deadlines</a:t>
              </a:r>
            </a:p>
            <a:p>
              <a:pPr marL="342900" indent="-342900">
                <a:buFont typeface="Arial" panose="020B0604020202020204" pitchFamily="34" charset="0"/>
                <a:buChar char="•"/>
              </a:pPr>
              <a:endParaRPr lang="en-US" sz="20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Tips for timely </a:t>
              </a:r>
              <a:r>
                <a:rPr lang="en-US" sz="2000" dirty="0">
                  <a:latin typeface="Open Sans Extrabold" panose="020B0906030804020204" pitchFamily="34" charset="0"/>
                  <a:ea typeface="Open Sans Extrabold" panose="020B0906030804020204" pitchFamily="34" charset="0"/>
                  <a:cs typeface="Open Sans Extrabold" panose="020B0906030804020204" pitchFamily="34" charset="0"/>
                </a:rPr>
                <a:t>e</a:t>
              </a: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nrollment to avoid </a:t>
              </a:r>
              <a:r>
                <a:rPr lang="en-US" sz="2000" dirty="0">
                  <a:latin typeface="Open Sans Extrabold" panose="020B0906030804020204" pitchFamily="34" charset="0"/>
                  <a:ea typeface="Open Sans Extrabold" panose="020B0906030804020204" pitchFamily="34" charset="0"/>
                  <a:cs typeface="Open Sans Extrabold" panose="020B0906030804020204" pitchFamily="34" charset="0"/>
                </a:rPr>
                <a:t>p</a:t>
              </a: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enalties</a:t>
              </a:r>
            </a:p>
            <a:p>
              <a:pPr lvl="1" algn="just"/>
              <a:endParaRPr lang="en-US" sz="1200" dirty="0">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50A52086-1726-4E79-BEA5-C755BAF2AED6}"/>
                </a:ext>
              </a:extLst>
            </p:cNvPr>
            <p:cNvSpPr txBox="1"/>
            <p:nvPr/>
          </p:nvSpPr>
          <p:spPr>
            <a:xfrm>
              <a:off x="361372" y="1859444"/>
              <a:ext cx="4286249" cy="1508105"/>
            </a:xfrm>
            <a:prstGeom prst="rect">
              <a:avLst/>
            </a:prstGeom>
            <a:noFill/>
          </p:spPr>
          <p:txBody>
            <a:bodyPr wrap="square" rtlCol="0">
              <a:spAutoFit/>
            </a:bodyPr>
            <a:lstStyle/>
            <a:p>
              <a:r>
                <a:rPr lang="en-US" sz="2000" b="1" dirty="0">
                  <a:latin typeface="Open Sans ExtraBold" panose="020B0906030804020204" pitchFamily="34" charset="0"/>
                  <a:ea typeface="Open Sans ExtraBold" panose="020B0906030804020204" pitchFamily="34" charset="0"/>
                  <a:cs typeface="Open Sans ExtraBold" panose="020B0906030804020204" pitchFamily="34" charset="0"/>
                </a:rPr>
                <a:t>Medicare</a:t>
              </a:r>
            </a:p>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Eligibility and Enrollment</a:t>
              </a:r>
            </a:p>
          </p:txBody>
        </p:sp>
      </p:grpSp>
      <p:pic>
        <p:nvPicPr>
          <p:cNvPr id="3" name="Picture Placeholder 2">
            <a:extLst>
              <a:ext uri="{FF2B5EF4-FFF2-40B4-BE49-F238E27FC236}">
                <a16:creationId xmlns:a16="http://schemas.microsoft.com/office/drawing/2014/main" id="{B26E36CB-5E86-997F-6C79-DF76BED066E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4642" r="9689"/>
          <a:stretch/>
        </p:blipFill>
        <p:spPr>
          <a:xfrm>
            <a:off x="1459703" y="919163"/>
            <a:ext cx="5079210" cy="5019675"/>
          </a:xfrm>
        </p:spPr>
      </p:pic>
    </p:spTree>
    <p:extLst>
      <p:ext uri="{BB962C8B-B14F-4D97-AF65-F5344CB8AC3E}">
        <p14:creationId xmlns:p14="http://schemas.microsoft.com/office/powerpoint/2010/main" val="1167263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A350C8C-F262-6F02-132C-890328B28B26}"/>
              </a:ext>
            </a:extLst>
          </p:cNvPr>
          <p:cNvSpPr/>
          <p:nvPr/>
        </p:nvSpPr>
        <p:spPr>
          <a:xfrm>
            <a:off x="5396428" y="1"/>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a:extLst>
              <a:ext uri="{FF2B5EF4-FFF2-40B4-BE49-F238E27FC236}">
                <a16:creationId xmlns:a16="http://schemas.microsoft.com/office/drawing/2014/main" id="{7C3CC79F-2E69-4AD9-84C4-0D18D1C86D10}"/>
              </a:ext>
            </a:extLst>
          </p:cNvPr>
          <p:cNvSpPr/>
          <p:nvPr/>
        </p:nvSpPr>
        <p:spPr>
          <a:xfrm>
            <a:off x="8737600" y="0"/>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771C5BBA-56BC-42FE-8D92-2D235CAFD9CF}"/>
              </a:ext>
            </a:extLst>
          </p:cNvPr>
          <p:cNvSpPr txBox="1"/>
          <p:nvPr/>
        </p:nvSpPr>
        <p:spPr>
          <a:xfrm>
            <a:off x="914400" y="730666"/>
            <a:ext cx="4514293" cy="1200329"/>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The Four Parts </a:t>
            </a:r>
          </a:p>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of Medicare</a:t>
            </a:r>
          </a:p>
        </p:txBody>
      </p:sp>
      <p:sp>
        <p:nvSpPr>
          <p:cNvPr id="6" name="TextBox 5">
            <a:extLst>
              <a:ext uri="{FF2B5EF4-FFF2-40B4-BE49-F238E27FC236}">
                <a16:creationId xmlns:a16="http://schemas.microsoft.com/office/drawing/2014/main" id="{B98A0A38-5A61-38F9-B7D6-EA2F57D0C5F0}"/>
              </a:ext>
            </a:extLst>
          </p:cNvPr>
          <p:cNvSpPr txBox="1"/>
          <p:nvPr/>
        </p:nvSpPr>
        <p:spPr>
          <a:xfrm>
            <a:off x="914400" y="2500161"/>
            <a:ext cx="4350544" cy="2759025"/>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Medicare Part A (Hospital)</a:t>
            </a:r>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lnSpc>
                <a:spcPct val="250000"/>
              </a:lnSpc>
              <a:buFont typeface="Arial" panose="020B0604020202020204" pitchFamily="34" charset="0"/>
              <a:buChar char="•"/>
            </a:pPr>
            <a:r>
              <a:rPr lang="en-US" sz="1600" dirty="0">
                <a:latin typeface="Roboto" pitchFamily="2" charset="0"/>
                <a:ea typeface="Roboto" pitchFamily="2" charset="0"/>
              </a:rPr>
              <a:t>Inpatient hospital stays</a:t>
            </a:r>
          </a:p>
          <a:p>
            <a:pPr marL="628650" lvl="1" indent="-171450">
              <a:lnSpc>
                <a:spcPct val="250000"/>
              </a:lnSpc>
              <a:buFont typeface="Arial" panose="020B0604020202020204" pitchFamily="34" charset="0"/>
              <a:buChar char="•"/>
            </a:pPr>
            <a:r>
              <a:rPr lang="en-US" sz="1600" dirty="0">
                <a:latin typeface="Roboto" pitchFamily="2" charset="0"/>
                <a:ea typeface="Roboto" pitchFamily="2" charset="0"/>
              </a:rPr>
              <a:t>Skilled nursing facility care</a:t>
            </a:r>
          </a:p>
          <a:p>
            <a:pPr marL="628650" lvl="1" indent="-171450">
              <a:lnSpc>
                <a:spcPct val="250000"/>
              </a:lnSpc>
              <a:buFont typeface="Arial" panose="020B0604020202020204" pitchFamily="34" charset="0"/>
              <a:buChar char="•"/>
            </a:pPr>
            <a:r>
              <a:rPr lang="en-US" sz="1600" dirty="0">
                <a:latin typeface="Roboto" pitchFamily="2" charset="0"/>
                <a:ea typeface="Roboto" pitchFamily="2" charset="0"/>
              </a:rPr>
              <a:t>Hospice care</a:t>
            </a:r>
          </a:p>
          <a:p>
            <a:pPr marL="628650" lvl="1" indent="-171450">
              <a:lnSpc>
                <a:spcPct val="250000"/>
              </a:lnSpc>
              <a:buFont typeface="Arial" panose="020B0604020202020204" pitchFamily="34" charset="0"/>
              <a:buChar char="•"/>
            </a:pPr>
            <a:r>
              <a:rPr lang="en-US" sz="1600" dirty="0">
                <a:latin typeface="Roboto" pitchFamily="2" charset="0"/>
                <a:ea typeface="Roboto" pitchFamily="2" charset="0"/>
              </a:rPr>
              <a:t>Some home health care</a:t>
            </a:r>
            <a:endParaRPr lang="en-ID" sz="1600" dirty="0">
              <a:latin typeface="Roboto" pitchFamily="2" charset="0"/>
              <a:ea typeface="Roboto" pitchFamily="2" charset="0"/>
            </a:endParaRPr>
          </a:p>
        </p:txBody>
      </p:sp>
      <p:pic>
        <p:nvPicPr>
          <p:cNvPr id="15" name="Picture Placeholder 14">
            <a:extLst>
              <a:ext uri="{FF2B5EF4-FFF2-40B4-BE49-F238E27FC236}">
                <a16:creationId xmlns:a16="http://schemas.microsoft.com/office/drawing/2014/main" id="{ED57D2C5-24FB-02B7-E98B-E13CB8D35B8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05" b="1005"/>
          <a:stretch>
            <a:fillRect/>
          </a:stretch>
        </p:blipFill>
        <p:spPr>
          <a:xfrm>
            <a:off x="6096000" y="730666"/>
            <a:ext cx="5372100" cy="5264150"/>
          </a:xfrm>
        </p:spPr>
      </p:pic>
    </p:spTree>
    <p:extLst>
      <p:ext uri="{BB962C8B-B14F-4D97-AF65-F5344CB8AC3E}">
        <p14:creationId xmlns:p14="http://schemas.microsoft.com/office/powerpoint/2010/main" val="4079938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A350C8C-F262-6F02-132C-890328B28B26}"/>
              </a:ext>
            </a:extLst>
          </p:cNvPr>
          <p:cNvSpPr/>
          <p:nvPr/>
        </p:nvSpPr>
        <p:spPr>
          <a:xfrm>
            <a:off x="5396428" y="1"/>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a:extLst>
              <a:ext uri="{FF2B5EF4-FFF2-40B4-BE49-F238E27FC236}">
                <a16:creationId xmlns:a16="http://schemas.microsoft.com/office/drawing/2014/main" id="{7C3CC79F-2E69-4AD9-84C4-0D18D1C86D10}"/>
              </a:ext>
            </a:extLst>
          </p:cNvPr>
          <p:cNvSpPr/>
          <p:nvPr/>
        </p:nvSpPr>
        <p:spPr>
          <a:xfrm>
            <a:off x="8737600" y="0"/>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771C5BBA-56BC-42FE-8D92-2D235CAFD9CF}"/>
              </a:ext>
            </a:extLst>
          </p:cNvPr>
          <p:cNvSpPr txBox="1"/>
          <p:nvPr/>
        </p:nvSpPr>
        <p:spPr>
          <a:xfrm>
            <a:off x="914400" y="730666"/>
            <a:ext cx="4514293" cy="1200329"/>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The Four Parts </a:t>
            </a:r>
          </a:p>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of Medicare</a:t>
            </a:r>
          </a:p>
        </p:txBody>
      </p:sp>
      <p:sp>
        <p:nvSpPr>
          <p:cNvPr id="6" name="TextBox 5">
            <a:extLst>
              <a:ext uri="{FF2B5EF4-FFF2-40B4-BE49-F238E27FC236}">
                <a16:creationId xmlns:a16="http://schemas.microsoft.com/office/drawing/2014/main" id="{B98A0A38-5A61-38F9-B7D6-EA2F57D0C5F0}"/>
              </a:ext>
            </a:extLst>
          </p:cNvPr>
          <p:cNvSpPr txBox="1"/>
          <p:nvPr/>
        </p:nvSpPr>
        <p:spPr>
          <a:xfrm>
            <a:off x="914400" y="2500161"/>
            <a:ext cx="4350544" cy="3374578"/>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Medicare Part B (Medical)</a:t>
            </a:r>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lnSpc>
                <a:spcPct val="250000"/>
              </a:lnSpc>
              <a:buFont typeface="Arial" panose="020B0604020202020204" pitchFamily="34" charset="0"/>
              <a:buChar char="•"/>
            </a:pPr>
            <a:r>
              <a:rPr lang="en-US" sz="1600" dirty="0">
                <a:latin typeface="Roboto" pitchFamily="2" charset="0"/>
                <a:ea typeface="Roboto" pitchFamily="2" charset="0"/>
              </a:rPr>
              <a:t>Certain doctors’ services</a:t>
            </a:r>
          </a:p>
          <a:p>
            <a:pPr marL="628650" lvl="1" indent="-171450">
              <a:lnSpc>
                <a:spcPct val="250000"/>
              </a:lnSpc>
              <a:buFont typeface="Arial" panose="020B0604020202020204" pitchFamily="34" charset="0"/>
              <a:buChar char="•"/>
            </a:pPr>
            <a:r>
              <a:rPr lang="en-US" sz="1600" dirty="0">
                <a:latin typeface="Roboto" pitchFamily="2" charset="0"/>
                <a:ea typeface="Roboto" pitchFamily="2" charset="0"/>
              </a:rPr>
              <a:t>Lab tests &amp; x-rays</a:t>
            </a:r>
          </a:p>
          <a:p>
            <a:pPr marL="628650" lvl="1" indent="-171450">
              <a:lnSpc>
                <a:spcPct val="250000"/>
              </a:lnSpc>
              <a:buFont typeface="Arial" panose="020B0604020202020204" pitchFamily="34" charset="0"/>
              <a:buChar char="•"/>
            </a:pPr>
            <a:r>
              <a:rPr lang="en-US" sz="1600" dirty="0">
                <a:latin typeface="Roboto" pitchFamily="2" charset="0"/>
                <a:ea typeface="Roboto" pitchFamily="2" charset="0"/>
              </a:rPr>
              <a:t>Outpatient care</a:t>
            </a:r>
          </a:p>
          <a:p>
            <a:pPr marL="628650" lvl="1" indent="-171450">
              <a:lnSpc>
                <a:spcPct val="250000"/>
              </a:lnSpc>
              <a:buFont typeface="Arial" panose="020B0604020202020204" pitchFamily="34" charset="0"/>
              <a:buChar char="•"/>
            </a:pPr>
            <a:r>
              <a:rPr lang="en-US" sz="1600" dirty="0">
                <a:latin typeface="Roboto" pitchFamily="2" charset="0"/>
                <a:ea typeface="Roboto" pitchFamily="2" charset="0"/>
              </a:rPr>
              <a:t>Medical supplies</a:t>
            </a:r>
          </a:p>
          <a:p>
            <a:pPr marL="628650" lvl="1" indent="-171450">
              <a:lnSpc>
                <a:spcPct val="250000"/>
              </a:lnSpc>
              <a:buFont typeface="Arial" panose="020B0604020202020204" pitchFamily="34" charset="0"/>
              <a:buChar char="•"/>
            </a:pPr>
            <a:r>
              <a:rPr lang="en-US" sz="1600" dirty="0">
                <a:latin typeface="Roboto" pitchFamily="2" charset="0"/>
                <a:ea typeface="Roboto" pitchFamily="2" charset="0"/>
              </a:rPr>
              <a:t>Preventive services</a:t>
            </a:r>
            <a:endParaRPr lang="en-ID" sz="1600" dirty="0">
              <a:latin typeface="Roboto" pitchFamily="2" charset="0"/>
              <a:ea typeface="Roboto" pitchFamily="2" charset="0"/>
            </a:endParaRPr>
          </a:p>
        </p:txBody>
      </p:sp>
      <p:pic>
        <p:nvPicPr>
          <p:cNvPr id="15" name="Picture Placeholder 14">
            <a:extLst>
              <a:ext uri="{FF2B5EF4-FFF2-40B4-BE49-F238E27FC236}">
                <a16:creationId xmlns:a16="http://schemas.microsoft.com/office/drawing/2014/main" id="{ED57D2C5-24FB-02B7-E98B-E13CB8D35B8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05" b="1005"/>
          <a:stretch>
            <a:fillRect/>
          </a:stretch>
        </p:blipFill>
        <p:spPr>
          <a:xfrm>
            <a:off x="6096000" y="730666"/>
            <a:ext cx="5372100" cy="5264150"/>
          </a:xfrm>
        </p:spPr>
      </p:pic>
    </p:spTree>
    <p:extLst>
      <p:ext uri="{BB962C8B-B14F-4D97-AF65-F5344CB8AC3E}">
        <p14:creationId xmlns:p14="http://schemas.microsoft.com/office/powerpoint/2010/main" val="106141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A350C8C-F262-6F02-132C-890328B28B26}"/>
              </a:ext>
            </a:extLst>
          </p:cNvPr>
          <p:cNvSpPr/>
          <p:nvPr/>
        </p:nvSpPr>
        <p:spPr>
          <a:xfrm>
            <a:off x="5396428" y="1"/>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a:extLst>
              <a:ext uri="{FF2B5EF4-FFF2-40B4-BE49-F238E27FC236}">
                <a16:creationId xmlns:a16="http://schemas.microsoft.com/office/drawing/2014/main" id="{7C3CC79F-2E69-4AD9-84C4-0D18D1C86D10}"/>
              </a:ext>
            </a:extLst>
          </p:cNvPr>
          <p:cNvSpPr/>
          <p:nvPr/>
        </p:nvSpPr>
        <p:spPr>
          <a:xfrm>
            <a:off x="8737600" y="0"/>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771C5BBA-56BC-42FE-8D92-2D235CAFD9CF}"/>
              </a:ext>
            </a:extLst>
          </p:cNvPr>
          <p:cNvSpPr txBox="1"/>
          <p:nvPr/>
        </p:nvSpPr>
        <p:spPr>
          <a:xfrm>
            <a:off x="914400" y="730666"/>
            <a:ext cx="4514293" cy="1200329"/>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The Four Parts </a:t>
            </a:r>
          </a:p>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of Medicare</a:t>
            </a:r>
          </a:p>
        </p:txBody>
      </p:sp>
      <p:sp>
        <p:nvSpPr>
          <p:cNvPr id="6" name="TextBox 5">
            <a:extLst>
              <a:ext uri="{FF2B5EF4-FFF2-40B4-BE49-F238E27FC236}">
                <a16:creationId xmlns:a16="http://schemas.microsoft.com/office/drawing/2014/main" id="{B98A0A38-5A61-38F9-B7D6-EA2F57D0C5F0}"/>
              </a:ext>
            </a:extLst>
          </p:cNvPr>
          <p:cNvSpPr txBox="1"/>
          <p:nvPr/>
        </p:nvSpPr>
        <p:spPr>
          <a:xfrm>
            <a:off x="914400" y="2500161"/>
            <a:ext cx="4350544" cy="4154984"/>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Medicare Part C (Advantage Plans)</a:t>
            </a:r>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endParaRPr lang="en-US" sz="1600" dirty="0">
              <a:latin typeface="Roboto" pitchFamily="2" charset="0"/>
              <a:ea typeface="Roboto" pitchFamily="2" charset="0"/>
            </a:endParaRPr>
          </a:p>
          <a:p>
            <a:pPr marL="628650" lvl="1" indent="-171450">
              <a:buFont typeface="Arial" panose="020B0604020202020204" pitchFamily="34" charset="0"/>
              <a:buChar char="•"/>
            </a:pPr>
            <a:r>
              <a:rPr lang="en-US" sz="1600" dirty="0">
                <a:latin typeface="Roboto" pitchFamily="2" charset="0"/>
                <a:ea typeface="Roboto" pitchFamily="2" charset="0"/>
              </a:rPr>
              <a:t>Offered by private companies approved by Medicare</a:t>
            </a:r>
          </a:p>
          <a:p>
            <a:pPr lvl="1"/>
            <a:endParaRPr lang="en-US" sz="1600" dirty="0">
              <a:latin typeface="Roboto" pitchFamily="2" charset="0"/>
              <a:ea typeface="Roboto" pitchFamily="2" charset="0"/>
            </a:endParaRPr>
          </a:p>
          <a:p>
            <a:pPr lvl="1"/>
            <a:endParaRPr lang="en-US" sz="1600" dirty="0">
              <a:latin typeface="Roboto" pitchFamily="2" charset="0"/>
              <a:ea typeface="Roboto" pitchFamily="2" charset="0"/>
            </a:endParaRPr>
          </a:p>
          <a:p>
            <a:pPr marL="628650" lvl="1" indent="-171450">
              <a:buFont typeface="Arial" panose="020B0604020202020204" pitchFamily="34" charset="0"/>
              <a:buChar char="•"/>
            </a:pPr>
            <a:r>
              <a:rPr lang="en-US" sz="1600" dirty="0">
                <a:latin typeface="Roboto" pitchFamily="2" charset="0"/>
                <a:ea typeface="Roboto" pitchFamily="2" charset="0"/>
              </a:rPr>
              <a:t>Includes Part A and Part B</a:t>
            </a:r>
          </a:p>
          <a:p>
            <a:pPr lvl="1"/>
            <a:endParaRPr lang="en-US" sz="1600" dirty="0">
              <a:latin typeface="Roboto" pitchFamily="2" charset="0"/>
              <a:ea typeface="Roboto" pitchFamily="2" charset="0"/>
            </a:endParaRPr>
          </a:p>
          <a:p>
            <a:pPr lvl="1"/>
            <a:endParaRPr lang="en-US" sz="1600" dirty="0">
              <a:latin typeface="Roboto" pitchFamily="2" charset="0"/>
              <a:ea typeface="Roboto" pitchFamily="2" charset="0"/>
            </a:endParaRPr>
          </a:p>
          <a:p>
            <a:pPr marL="628650" lvl="1" indent="-171450">
              <a:buFont typeface="Arial" panose="020B0604020202020204" pitchFamily="34" charset="0"/>
              <a:buChar char="•"/>
            </a:pPr>
            <a:r>
              <a:rPr lang="en-US" sz="1600" dirty="0">
                <a:latin typeface="Roboto" pitchFamily="2" charset="0"/>
                <a:ea typeface="Roboto" pitchFamily="2" charset="0"/>
              </a:rPr>
              <a:t>Most include Part D</a:t>
            </a:r>
          </a:p>
          <a:p>
            <a:pPr lvl="1"/>
            <a:endParaRPr lang="en-US" sz="1600" dirty="0">
              <a:latin typeface="Roboto" pitchFamily="2" charset="0"/>
              <a:ea typeface="Roboto" pitchFamily="2" charset="0"/>
            </a:endParaRPr>
          </a:p>
          <a:p>
            <a:pPr lvl="1"/>
            <a:endParaRPr lang="en-US" sz="1600" dirty="0">
              <a:latin typeface="Roboto" pitchFamily="2" charset="0"/>
              <a:ea typeface="Roboto" pitchFamily="2" charset="0"/>
            </a:endParaRPr>
          </a:p>
          <a:p>
            <a:pPr marL="628650" lvl="1" indent="-171450">
              <a:buFont typeface="Arial" panose="020B0604020202020204" pitchFamily="34" charset="0"/>
              <a:buChar char="•"/>
            </a:pPr>
            <a:r>
              <a:rPr lang="en-US" sz="1600" dirty="0">
                <a:latin typeface="Roboto" pitchFamily="2" charset="0"/>
                <a:ea typeface="Roboto" pitchFamily="2" charset="0"/>
              </a:rPr>
              <a:t>May offer extra coverage such as vision, hearing, dental and/or health and wellness programs</a:t>
            </a:r>
          </a:p>
        </p:txBody>
      </p:sp>
      <p:pic>
        <p:nvPicPr>
          <p:cNvPr id="15" name="Picture Placeholder 14">
            <a:extLst>
              <a:ext uri="{FF2B5EF4-FFF2-40B4-BE49-F238E27FC236}">
                <a16:creationId xmlns:a16="http://schemas.microsoft.com/office/drawing/2014/main" id="{ED57D2C5-24FB-02B7-E98B-E13CB8D35B8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05" b="1005"/>
          <a:stretch>
            <a:fillRect/>
          </a:stretch>
        </p:blipFill>
        <p:spPr>
          <a:xfrm>
            <a:off x="6096000" y="730666"/>
            <a:ext cx="5372100" cy="5264150"/>
          </a:xfrm>
        </p:spPr>
      </p:pic>
    </p:spTree>
    <p:extLst>
      <p:ext uri="{BB962C8B-B14F-4D97-AF65-F5344CB8AC3E}">
        <p14:creationId xmlns:p14="http://schemas.microsoft.com/office/powerpoint/2010/main" val="2663469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A350C8C-F262-6F02-132C-890328B28B26}"/>
              </a:ext>
            </a:extLst>
          </p:cNvPr>
          <p:cNvSpPr/>
          <p:nvPr/>
        </p:nvSpPr>
        <p:spPr>
          <a:xfrm>
            <a:off x="5396428" y="1"/>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a:extLst>
              <a:ext uri="{FF2B5EF4-FFF2-40B4-BE49-F238E27FC236}">
                <a16:creationId xmlns:a16="http://schemas.microsoft.com/office/drawing/2014/main" id="{7C3CC79F-2E69-4AD9-84C4-0D18D1C86D10}"/>
              </a:ext>
            </a:extLst>
          </p:cNvPr>
          <p:cNvSpPr/>
          <p:nvPr/>
        </p:nvSpPr>
        <p:spPr>
          <a:xfrm>
            <a:off x="8737600" y="0"/>
            <a:ext cx="3438525" cy="68579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771C5BBA-56BC-42FE-8D92-2D235CAFD9CF}"/>
              </a:ext>
            </a:extLst>
          </p:cNvPr>
          <p:cNvSpPr txBox="1"/>
          <p:nvPr/>
        </p:nvSpPr>
        <p:spPr>
          <a:xfrm>
            <a:off x="914400" y="730666"/>
            <a:ext cx="4514293" cy="1200329"/>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The Four Parts </a:t>
            </a:r>
          </a:p>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of Medicare</a:t>
            </a:r>
          </a:p>
        </p:txBody>
      </p:sp>
      <p:sp>
        <p:nvSpPr>
          <p:cNvPr id="6" name="TextBox 5">
            <a:extLst>
              <a:ext uri="{FF2B5EF4-FFF2-40B4-BE49-F238E27FC236}">
                <a16:creationId xmlns:a16="http://schemas.microsoft.com/office/drawing/2014/main" id="{B98A0A38-5A61-38F9-B7D6-EA2F57D0C5F0}"/>
              </a:ext>
            </a:extLst>
          </p:cNvPr>
          <p:cNvSpPr txBox="1"/>
          <p:nvPr/>
        </p:nvSpPr>
        <p:spPr>
          <a:xfrm>
            <a:off x="914400" y="2500161"/>
            <a:ext cx="4350544" cy="1077218"/>
          </a:xfrm>
          <a:prstGeom prst="rect">
            <a:avLst/>
          </a:prstGeom>
          <a:noFill/>
        </p:spPr>
        <p:txBody>
          <a:bodyPr wrap="square" rtlCol="0">
            <a:spAutoFit/>
          </a:bodyPr>
          <a:lstStyle/>
          <a:p>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Medicare Part D (Prescriptions)</a:t>
            </a:r>
          </a:p>
          <a:p>
            <a:endParaRPr lang="en-US" sz="1200" dirty="0">
              <a:latin typeface="Roboto" panose="02000000000000000000" pitchFamily="2" charset="0"/>
              <a:ea typeface="Roboto" panose="02000000000000000000" pitchFamily="2" charset="0"/>
              <a:cs typeface="Roboto" panose="02000000000000000000" pitchFamily="2" charset="0"/>
            </a:endParaRPr>
          </a:p>
          <a:p>
            <a:pPr marL="628650" lvl="1" indent="-171450">
              <a:buFont typeface="Arial" panose="020B0604020202020204" pitchFamily="34" charset="0"/>
              <a:buChar char="•"/>
            </a:pPr>
            <a:r>
              <a:rPr lang="en-US" sz="1600" dirty="0">
                <a:latin typeface="Roboto" pitchFamily="2" charset="0"/>
                <a:ea typeface="Roboto" pitchFamily="2" charset="0"/>
              </a:rPr>
              <a:t>Adds prescription drug coverage to other plans including Original Medicare</a:t>
            </a:r>
          </a:p>
        </p:txBody>
      </p:sp>
      <p:pic>
        <p:nvPicPr>
          <p:cNvPr id="15" name="Picture Placeholder 14">
            <a:extLst>
              <a:ext uri="{FF2B5EF4-FFF2-40B4-BE49-F238E27FC236}">
                <a16:creationId xmlns:a16="http://schemas.microsoft.com/office/drawing/2014/main" id="{ED57D2C5-24FB-02B7-E98B-E13CB8D35B8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05" b="1005"/>
          <a:stretch>
            <a:fillRect/>
          </a:stretch>
        </p:blipFill>
        <p:spPr>
          <a:xfrm>
            <a:off x="6096000" y="730666"/>
            <a:ext cx="5372100" cy="5264150"/>
          </a:xfrm>
        </p:spPr>
      </p:pic>
    </p:spTree>
    <p:extLst>
      <p:ext uri="{BB962C8B-B14F-4D97-AF65-F5344CB8AC3E}">
        <p14:creationId xmlns:p14="http://schemas.microsoft.com/office/powerpoint/2010/main" val="2328212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065B46-61A4-4927-8B7C-A9E25C96035D}"/>
              </a:ext>
            </a:extLst>
          </p:cNvPr>
          <p:cNvSpPr/>
          <p:nvPr/>
        </p:nvSpPr>
        <p:spPr>
          <a:xfrm>
            <a:off x="8907460" y="0"/>
            <a:ext cx="32845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00C7A075-5904-4FC5-B502-0C6A69B6A424}"/>
              </a:ext>
            </a:extLst>
          </p:cNvPr>
          <p:cNvSpPr txBox="1"/>
          <p:nvPr/>
        </p:nvSpPr>
        <p:spPr>
          <a:xfrm>
            <a:off x="739775" y="872836"/>
            <a:ext cx="4912880" cy="1754326"/>
          </a:xfrm>
          <a:prstGeom prst="rect">
            <a:avLst/>
          </a:prstGeom>
          <a:noFill/>
        </p:spPr>
        <p:txBody>
          <a:bodyPr wrap="square" rtlCol="0">
            <a:spAutoFit/>
          </a:bodyPr>
          <a:lstStyle/>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Understanding Medicare:</a:t>
            </a:r>
          </a:p>
          <a:p>
            <a:r>
              <a:rPr lang="en-US" sz="3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Part A &amp; Part B </a:t>
            </a:r>
          </a:p>
        </p:txBody>
      </p:sp>
      <p:pic>
        <p:nvPicPr>
          <p:cNvPr id="9" name="Picture Placeholder 8">
            <a:extLst>
              <a:ext uri="{FF2B5EF4-FFF2-40B4-BE49-F238E27FC236}">
                <a16:creationId xmlns:a16="http://schemas.microsoft.com/office/drawing/2014/main" id="{B2CE72CA-17DE-4180-A0A4-7450D4E6BC2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5115" r="25813"/>
          <a:stretch/>
        </p:blipFill>
        <p:spPr>
          <a:xfrm>
            <a:off x="6362699" y="1166812"/>
            <a:ext cx="4010025" cy="4524375"/>
          </a:xfrm>
        </p:spPr>
      </p:pic>
      <p:sp>
        <p:nvSpPr>
          <p:cNvPr id="2" name="TextBox 1">
            <a:extLst>
              <a:ext uri="{FF2B5EF4-FFF2-40B4-BE49-F238E27FC236}">
                <a16:creationId xmlns:a16="http://schemas.microsoft.com/office/drawing/2014/main" id="{577E813A-6E4A-64F9-5874-9CA59AAF0586}"/>
              </a:ext>
            </a:extLst>
          </p:cNvPr>
          <p:cNvSpPr txBox="1"/>
          <p:nvPr/>
        </p:nvSpPr>
        <p:spPr>
          <a:xfrm>
            <a:off x="739773" y="3362877"/>
            <a:ext cx="5445126" cy="400110"/>
          </a:xfrm>
          <a:prstGeom prst="rect">
            <a:avLst/>
          </a:prstGeom>
          <a:noFill/>
        </p:spPr>
        <p:txBody>
          <a:bodyPr wrap="square" rtlCol="0">
            <a:spAutoFit/>
          </a:bodyPr>
          <a:lstStyle/>
          <a:p>
            <a:pPr marL="342900" indent="-342900">
              <a:buFont typeface="Arial" panose="020B0604020202020204" pitchFamily="34" charset="0"/>
              <a:buChar char="•"/>
            </a:pPr>
            <a:r>
              <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Costs associated with Part A &amp; Part B</a:t>
            </a:r>
          </a:p>
        </p:txBody>
      </p:sp>
      <p:sp>
        <p:nvSpPr>
          <p:cNvPr id="7" name="TextBox 6">
            <a:extLst>
              <a:ext uri="{FF2B5EF4-FFF2-40B4-BE49-F238E27FC236}">
                <a16:creationId xmlns:a16="http://schemas.microsoft.com/office/drawing/2014/main" id="{FC1B0463-E745-6BD2-C1E6-E2055CB3185E}"/>
              </a:ext>
            </a:extLst>
          </p:cNvPr>
          <p:cNvSpPr txBox="1"/>
          <p:nvPr/>
        </p:nvSpPr>
        <p:spPr>
          <a:xfrm>
            <a:off x="739773" y="4498703"/>
            <a:ext cx="5089527"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Choosing between Original Medicare and Medicare Advantage</a:t>
            </a:r>
            <a:endParaRPr lang="en-US" sz="2000" i="0" dirty="0">
              <a:solidFill>
                <a:schemeClr val="bg1"/>
              </a:solidFill>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529573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3D87BC0-5691-4C33-A262-A33A8553950E}"/>
              </a:ext>
            </a:extLst>
          </p:cNvPr>
          <p:cNvSpPr/>
          <p:nvPr/>
        </p:nvSpPr>
        <p:spPr>
          <a:xfrm>
            <a:off x="7924800" y="0"/>
            <a:ext cx="42672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CF52ED22-3A03-4B67-B734-82F343F7DD68}"/>
              </a:ext>
            </a:extLst>
          </p:cNvPr>
          <p:cNvSpPr txBox="1"/>
          <p:nvPr/>
        </p:nvSpPr>
        <p:spPr>
          <a:xfrm>
            <a:off x="581348" y="527774"/>
            <a:ext cx="4790751" cy="1754326"/>
          </a:xfrm>
          <a:prstGeom prst="rect">
            <a:avLst/>
          </a:prstGeom>
          <a:noFill/>
        </p:spPr>
        <p:txBody>
          <a:bodyPr wrap="square" rtlCol="0">
            <a:spAutoFit/>
          </a:bodyPr>
          <a:lstStyle/>
          <a:p>
            <a:r>
              <a:rPr lang="en-US" sz="3600" b="1" dirty="0">
                <a:latin typeface="Open Sans ExtraBold" panose="020B0906030804020204" pitchFamily="34" charset="0"/>
                <a:ea typeface="Open Sans ExtraBold" panose="020B0906030804020204" pitchFamily="34" charset="0"/>
                <a:cs typeface="Open Sans ExtraBold" panose="020B0906030804020204" pitchFamily="34" charset="0"/>
              </a:rPr>
              <a:t>Navigating Medicare Advantage (Part C)</a:t>
            </a:r>
          </a:p>
        </p:txBody>
      </p:sp>
      <p:pic>
        <p:nvPicPr>
          <p:cNvPr id="6" name="Picture Placeholder 5">
            <a:extLst>
              <a:ext uri="{FF2B5EF4-FFF2-40B4-BE49-F238E27FC236}">
                <a16:creationId xmlns:a16="http://schemas.microsoft.com/office/drawing/2014/main" id="{5E3F8E6B-61F6-D632-E55B-366CA3321AA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9890" r="3267"/>
          <a:stretch/>
        </p:blipFill>
        <p:spPr>
          <a:xfrm>
            <a:off x="6096000" y="1404938"/>
            <a:ext cx="4667250" cy="4048125"/>
          </a:xfrm>
        </p:spPr>
      </p:pic>
      <p:sp>
        <p:nvSpPr>
          <p:cNvPr id="3" name="TextBox 2">
            <a:extLst>
              <a:ext uri="{FF2B5EF4-FFF2-40B4-BE49-F238E27FC236}">
                <a16:creationId xmlns:a16="http://schemas.microsoft.com/office/drawing/2014/main" id="{479931FA-7CDC-DD6E-755D-8160297C1CEB}"/>
              </a:ext>
            </a:extLst>
          </p:cNvPr>
          <p:cNvSpPr txBox="1"/>
          <p:nvPr/>
        </p:nvSpPr>
        <p:spPr>
          <a:xfrm>
            <a:off x="581347" y="2672431"/>
            <a:ext cx="4667249" cy="2400657"/>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Pros and cons of </a:t>
            </a:r>
          </a:p>
          <a:p>
            <a:r>
              <a:rPr lang="en-US" sz="20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Medicare Advantage</a:t>
            </a:r>
          </a:p>
          <a:p>
            <a:endPar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endParaRPr>
          </a:p>
          <a:p>
            <a:pPr marL="800100" lvl="1" indent="-342900">
              <a:buFont typeface="Arial" panose="020B0604020202020204" pitchFamily="34" charset="0"/>
              <a:buChar char="•"/>
            </a:pPr>
            <a:r>
              <a:rPr lang="en-US" dirty="0">
                <a:latin typeface="Open Sans" pitchFamily="2" charset="0"/>
                <a:ea typeface="Open Sans" pitchFamily="2" charset="0"/>
                <a:cs typeface="Open Sans" pitchFamily="2" charset="0"/>
              </a:rPr>
              <a:t>Network restrictions</a:t>
            </a:r>
          </a:p>
          <a:p>
            <a:pPr marL="800100" lvl="1" indent="-342900">
              <a:buFont typeface="Arial" panose="020B0604020202020204" pitchFamily="34" charset="0"/>
              <a:buChar char="•"/>
            </a:pPr>
            <a:endParaRPr lang="en-US" i="0" dirty="0">
              <a:effectLst/>
              <a:latin typeface="Open Sans" pitchFamily="2" charset="0"/>
              <a:ea typeface="Open Sans" pitchFamily="2" charset="0"/>
              <a:cs typeface="Open Sans" pitchFamily="2" charset="0"/>
            </a:endParaRPr>
          </a:p>
          <a:p>
            <a:pPr marL="800100" lvl="1" indent="-342900">
              <a:buFont typeface="Arial" panose="020B0604020202020204" pitchFamily="34" charset="0"/>
              <a:buChar char="•"/>
            </a:pPr>
            <a:r>
              <a:rPr lang="en-US" dirty="0">
                <a:latin typeface="Open Sans" pitchFamily="2" charset="0"/>
                <a:ea typeface="Open Sans" pitchFamily="2" charset="0"/>
                <a:cs typeface="Open Sans" pitchFamily="2" charset="0"/>
              </a:rPr>
              <a:t>Additional costs</a:t>
            </a:r>
          </a:p>
          <a:p>
            <a:pPr marL="800100" lvl="1" indent="-342900">
              <a:buFont typeface="Arial" panose="020B0604020202020204" pitchFamily="34" charset="0"/>
              <a:buChar char="•"/>
            </a:pPr>
            <a:endParaRPr lang="en-US" i="0" dirty="0">
              <a:effectLst/>
              <a:latin typeface="Open Sans" pitchFamily="2" charset="0"/>
              <a:ea typeface="Open Sans" pitchFamily="2" charset="0"/>
              <a:cs typeface="Open Sans" pitchFamily="2" charset="0"/>
            </a:endParaRPr>
          </a:p>
          <a:p>
            <a:pPr marL="800100" lvl="1" indent="-342900">
              <a:buFont typeface="Arial" panose="020B0604020202020204" pitchFamily="34" charset="0"/>
              <a:buChar char="•"/>
            </a:pPr>
            <a:r>
              <a:rPr lang="en-US" dirty="0">
                <a:latin typeface="Open Sans" pitchFamily="2" charset="0"/>
                <a:ea typeface="Open Sans" pitchFamily="2" charset="0"/>
                <a:cs typeface="Open Sans" pitchFamily="2" charset="0"/>
              </a:rPr>
              <a:t>Enhanced benefits</a:t>
            </a:r>
            <a:endParaRPr lang="en-US" i="0" dirty="0">
              <a:effectLst/>
              <a:latin typeface="Open Sans" pitchFamily="2" charset="0"/>
              <a:ea typeface="Open Sans" pitchFamily="2" charset="0"/>
              <a:cs typeface="Open Sans" pitchFamily="2" charset="0"/>
            </a:endParaRPr>
          </a:p>
        </p:txBody>
      </p:sp>
      <p:sp>
        <p:nvSpPr>
          <p:cNvPr id="5" name="TextBox 4">
            <a:extLst>
              <a:ext uri="{FF2B5EF4-FFF2-40B4-BE49-F238E27FC236}">
                <a16:creationId xmlns:a16="http://schemas.microsoft.com/office/drawing/2014/main" id="{81D8E063-0914-74D5-7D96-44D1D8C56597}"/>
              </a:ext>
            </a:extLst>
          </p:cNvPr>
          <p:cNvSpPr txBox="1"/>
          <p:nvPr/>
        </p:nvSpPr>
        <p:spPr>
          <a:xfrm>
            <a:off x="581347" y="5463420"/>
            <a:ext cx="5222553" cy="400110"/>
          </a:xfrm>
          <a:prstGeom prst="rect">
            <a:avLst/>
          </a:prstGeom>
          <a:noFill/>
        </p:spPr>
        <p:txBody>
          <a:bodyPr wrap="square" rtlCol="0">
            <a:spAutoFit/>
          </a:bodyPr>
          <a:lstStyle/>
          <a:p>
            <a:pPr marL="342900" indent="-342900">
              <a:buFont typeface="Arial" panose="020B0604020202020204" pitchFamily="34" charset="0"/>
              <a:buChar char="•"/>
            </a:pP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How to compare and </a:t>
            </a:r>
            <a:r>
              <a:rPr lang="en-US" sz="2000" dirty="0">
                <a:latin typeface="Open Sans Extrabold" panose="020B0906030804020204" pitchFamily="34" charset="0"/>
                <a:ea typeface="Open Sans Extrabold" panose="020B0906030804020204" pitchFamily="34" charset="0"/>
                <a:cs typeface="Open Sans Extrabold" panose="020B0906030804020204" pitchFamily="34" charset="0"/>
              </a:rPr>
              <a:t>c</a:t>
            </a:r>
            <a:r>
              <a:rPr lang="en-US" sz="2000" i="0" dirty="0">
                <a:effectLst/>
                <a:latin typeface="Open Sans Extrabold" panose="020B0906030804020204" pitchFamily="34" charset="0"/>
                <a:ea typeface="Open Sans Extrabold" panose="020B0906030804020204" pitchFamily="34" charset="0"/>
                <a:cs typeface="Open Sans Extrabold" panose="020B0906030804020204" pitchFamily="34" charset="0"/>
              </a:rPr>
              <a:t>hoose a plan</a:t>
            </a:r>
          </a:p>
        </p:txBody>
      </p:sp>
    </p:spTree>
    <p:extLst>
      <p:ext uri="{BB962C8B-B14F-4D97-AF65-F5344CB8AC3E}">
        <p14:creationId xmlns:p14="http://schemas.microsoft.com/office/powerpoint/2010/main" val="36898326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9442</TotalTime>
  <Words>1796</Words>
  <Application>Microsoft Office PowerPoint</Application>
  <PresentationFormat>Widescreen</PresentationFormat>
  <Paragraphs>171</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Noto Sans Symbols ExtraBold</vt:lpstr>
      <vt:lpstr>Open Sans</vt:lpstr>
      <vt:lpstr>Open Sans Extrabold</vt:lpstr>
      <vt:lpstr>Open Sans Extrabold</vt:lpstr>
      <vt:lpstr>Roboto</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GD Design</dc:creator>
  <cp:lastModifiedBy>Ryan Barhoush</cp:lastModifiedBy>
  <cp:revision>1538</cp:revision>
  <dcterms:created xsi:type="dcterms:W3CDTF">2020-10-27T13:35:18Z</dcterms:created>
  <dcterms:modified xsi:type="dcterms:W3CDTF">2024-07-31T13:23:08Z</dcterms:modified>
</cp:coreProperties>
</file>