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02" r:id="rId2"/>
    <p:sldId id="280" r:id="rId3"/>
    <p:sldId id="281" r:id="rId4"/>
    <p:sldId id="285" r:id="rId5"/>
    <p:sldId id="307" r:id="rId6"/>
    <p:sldId id="305" r:id="rId7"/>
    <p:sldId id="273" r:id="rId8"/>
    <p:sldId id="306" r:id="rId9"/>
    <p:sldId id="275" r:id="rId10"/>
    <p:sldId id="288" r:id="rId11"/>
    <p:sldId id="310" r:id="rId12"/>
    <p:sldId id="279" r:id="rId13"/>
    <p:sldId id="293" r:id="rId14"/>
    <p:sldId id="29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FD1C34-8F08-4903-9DB6-7EB72C2065F7}">
          <p14:sldIdLst>
            <p14:sldId id="302"/>
            <p14:sldId id="280"/>
            <p14:sldId id="281"/>
            <p14:sldId id="285"/>
            <p14:sldId id="307"/>
            <p14:sldId id="305"/>
            <p14:sldId id="273"/>
            <p14:sldId id="306"/>
            <p14:sldId id="275"/>
            <p14:sldId id="288"/>
            <p14:sldId id="310"/>
            <p14:sldId id="279"/>
            <p14:sldId id="293"/>
            <p14:sldId id="2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7F7F7F"/>
    <a:srgbClr val="D11938"/>
    <a:srgbClr val="0F0F11"/>
    <a:srgbClr val="7CACC3"/>
    <a:srgbClr val="709DB2"/>
    <a:srgbClr val="5F92C3"/>
    <a:srgbClr val="0EBAF0"/>
    <a:srgbClr val="22201C"/>
    <a:srgbClr val="2AC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3567" autoAdjust="0"/>
  </p:normalViewPr>
  <p:slideViewPr>
    <p:cSldViewPr snapToGrid="0">
      <p:cViewPr varScale="1">
        <p:scale>
          <a:sx n="54" d="100"/>
          <a:sy n="54" d="100"/>
        </p:scale>
        <p:origin x="1046" y="62"/>
      </p:cViewPr>
      <p:guideLst/>
    </p:cSldViewPr>
  </p:slideViewPr>
  <p:notesTextViewPr>
    <p:cViewPr>
      <p:scale>
        <a:sx n="1" d="1"/>
        <a:sy n="1" d="1"/>
      </p:scale>
      <p:origin x="0" y="0"/>
    </p:cViewPr>
  </p:notesTextViewPr>
  <p:notesViewPr>
    <p:cSldViewPr snapToGrid="0">
      <p:cViewPr varScale="1">
        <p:scale>
          <a:sx n="84" d="100"/>
          <a:sy n="84"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A79DF1-F6F3-4C7A-B999-061899A6FE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234F3743-FB30-47DF-A434-3DBD6DAF55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D68A85-477B-4DA1-816C-22C8EEFDFD4B}" type="datetimeFigureOut">
              <a:rPr lang="en-ID" smtClean="0"/>
              <a:t>30/07/2024</a:t>
            </a:fld>
            <a:endParaRPr lang="en-ID"/>
          </a:p>
        </p:txBody>
      </p:sp>
      <p:sp>
        <p:nvSpPr>
          <p:cNvPr id="4" name="Footer Placeholder 3">
            <a:extLst>
              <a:ext uri="{FF2B5EF4-FFF2-40B4-BE49-F238E27FC236}">
                <a16:creationId xmlns:a16="http://schemas.microsoft.com/office/drawing/2014/main" id="{5C6663E1-9CBE-4871-B9ED-0057BB589F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Tree>
    <p:extLst>
      <p:ext uri="{BB962C8B-B14F-4D97-AF65-F5344CB8AC3E}">
        <p14:creationId xmlns:p14="http://schemas.microsoft.com/office/powerpoint/2010/main" val="3534347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7CC0C-1C80-47D1-BF0A-6074C3817624}" type="datetimeFigureOut">
              <a:rPr lang="en-ID" smtClean="0"/>
              <a:t>30/07/2024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49EF7-E82C-4276-9101-E06CBF5FBD2C}" type="slidenum">
              <a:rPr lang="en-ID" smtClean="0"/>
              <a:t>‹#›</a:t>
            </a:fld>
            <a:endParaRPr lang="en-ID"/>
          </a:p>
        </p:txBody>
      </p:sp>
    </p:spTree>
    <p:extLst>
      <p:ext uri="{BB962C8B-B14F-4D97-AF65-F5344CB8AC3E}">
        <p14:creationId xmlns:p14="http://schemas.microsoft.com/office/powerpoint/2010/main" val="4086030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healthcare.gov/appeal-insurance-company-decis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Good </a:t>
            </a:r>
            <a:r>
              <a:rPr lang="en-US" b="0" i="1" dirty="0">
                <a:solidFill>
                  <a:srgbClr val="0D0D0D"/>
                </a:solidFill>
                <a:effectLst/>
                <a:latin typeface="Söhne"/>
              </a:rPr>
              <a:t>(morning/afternoon), </a:t>
            </a:r>
            <a:r>
              <a:rPr lang="en-US" b="0" i="0" dirty="0">
                <a:solidFill>
                  <a:srgbClr val="0D0D0D"/>
                </a:solidFill>
                <a:effectLst/>
                <a:latin typeface="Söhne"/>
              </a:rPr>
              <a:t>everyone! </a:t>
            </a:r>
          </a:p>
          <a:p>
            <a:endParaRPr lang="en-US" b="0" i="0" dirty="0">
              <a:solidFill>
                <a:srgbClr val="0D0D0D"/>
              </a:solidFill>
              <a:effectLst/>
              <a:latin typeface="Söhne"/>
            </a:endParaRPr>
          </a:p>
          <a:p>
            <a:r>
              <a:rPr lang="en-US" b="0" i="0" dirty="0">
                <a:solidFill>
                  <a:srgbClr val="0D0D0D"/>
                </a:solidFill>
                <a:effectLst/>
                <a:latin typeface="Söhne"/>
              </a:rPr>
              <a:t>Welcome to our session on 'Managing Your Health Care Costs.’ </a:t>
            </a:r>
          </a:p>
          <a:p>
            <a:endParaRPr lang="en-US" b="0" i="0" dirty="0">
              <a:solidFill>
                <a:srgbClr val="0D0D0D"/>
              </a:solidFill>
              <a:effectLst/>
              <a:latin typeface="Söhne"/>
            </a:endParaRPr>
          </a:p>
          <a:p>
            <a:r>
              <a:rPr lang="en-US" b="0" i="0" dirty="0">
                <a:solidFill>
                  <a:srgbClr val="0D0D0D"/>
                </a:solidFill>
                <a:effectLst/>
                <a:latin typeface="Söhne"/>
              </a:rPr>
              <a:t>Today, we’ll begin to understand the ins and outs of navigating medical expenses, learning how to interpret billing statements, and discovering strategies to keep your healthcare costs manageable. This presentation was developed especially for you, young adults who are stepping into the realm of managing their own healthcare finances. </a:t>
            </a:r>
          </a:p>
          <a:p>
            <a:endParaRPr lang="en-US" b="0" i="0" dirty="0">
              <a:solidFill>
                <a:srgbClr val="0D0D0D"/>
              </a:solidFill>
              <a:effectLst/>
              <a:latin typeface="Söhne"/>
            </a:endParaRPr>
          </a:p>
          <a:p>
            <a:r>
              <a:rPr lang="en-US" b="0" i="0" dirty="0">
                <a:solidFill>
                  <a:srgbClr val="0D0D0D"/>
                </a:solidFill>
                <a:effectLst/>
                <a:latin typeface="Söhne"/>
              </a:rPr>
              <a:t>So let’s get started!</a:t>
            </a:r>
          </a:p>
        </p:txBody>
      </p:sp>
      <p:sp>
        <p:nvSpPr>
          <p:cNvPr id="4" name="Slide Number Placeholder 3"/>
          <p:cNvSpPr>
            <a:spLocks noGrp="1"/>
          </p:cNvSpPr>
          <p:nvPr>
            <p:ph type="sldNum" sz="quarter" idx="5"/>
          </p:nvPr>
        </p:nvSpPr>
        <p:spPr/>
        <p:txBody>
          <a:bodyPr/>
          <a:lstStyle/>
          <a:p>
            <a:fld id="{59E49EF7-E82C-4276-9101-E06CBF5FBD2C}" type="slidenum">
              <a:rPr lang="en-ID" smtClean="0"/>
              <a:t>1</a:t>
            </a:fld>
            <a:endParaRPr lang="en-ID"/>
          </a:p>
        </p:txBody>
      </p:sp>
    </p:spTree>
    <p:extLst>
      <p:ext uri="{BB962C8B-B14F-4D97-AF65-F5344CB8AC3E}">
        <p14:creationId xmlns:p14="http://schemas.microsoft.com/office/powerpoint/2010/main" val="361350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D0D0D"/>
                </a:solidFill>
                <a:effectLst/>
                <a:latin typeface="Söhne"/>
              </a:rPr>
              <a:t>The key to avoiding medical debt is not just in having insurance, but understanding it. </a:t>
            </a:r>
            <a:endParaRPr lang="en-US" b="0" i="1" dirty="0">
              <a:solidFill>
                <a:srgbClr val="0D0D0D"/>
              </a:solidFill>
              <a:effectLst/>
              <a:latin typeface="Söhne"/>
            </a:endParaRPr>
          </a:p>
          <a:p>
            <a:pPr marL="171450" indent="-171450">
              <a:buFont typeface="Arial" panose="020B0604020202020204" pitchFamily="34" charset="0"/>
              <a:buChar char="•"/>
            </a:pPr>
            <a:endParaRPr lang="en-US" b="0" i="1"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Knowing what your policy covers, regularly reviewing your coverage for any life changes, and using tools like HSAs and FSAs can make a big difference.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These accounts offer tax advantages and can be used for a wide range of medical expenses, helping you plan for the unexpected. Educating yourself on these topics can save you from unnecessary financial stress and keep you prepared for whatever comes your way.</a:t>
            </a:r>
            <a:endParaRPr lang="en-US" b="0" i="1"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59E49EF7-E82C-4276-9101-E06CBF5FBD2C}" type="slidenum">
              <a:rPr lang="en-ID" smtClean="0"/>
              <a:t>10</a:t>
            </a:fld>
            <a:endParaRPr lang="en-ID"/>
          </a:p>
        </p:txBody>
      </p:sp>
    </p:spTree>
    <p:extLst>
      <p:ext uri="{BB962C8B-B14F-4D97-AF65-F5344CB8AC3E}">
        <p14:creationId xmlns:p14="http://schemas.microsoft.com/office/powerpoint/2010/main" val="2963208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D0D0D"/>
                </a:solidFill>
                <a:effectLst/>
                <a:latin typeface="Söhne"/>
              </a:rPr>
              <a:t>If you do incur lots of medical debt, negotiating medical bills is an option and a step towards managing your healthcare costs effectively. </a:t>
            </a:r>
          </a:p>
          <a:p>
            <a:pPr marL="0" indent="0">
              <a:buFont typeface="Arial" panose="020B0604020202020204" pitchFamily="34" charset="0"/>
              <a:buNone/>
            </a:pPr>
            <a:endParaRPr lang="en-US" b="0" i="1"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When approaching negotiations, always review your medical bills and insurance coverage closely, so you know exactly what you're discussing.</a:t>
            </a:r>
          </a:p>
          <a:p>
            <a:pPr marL="0" indent="0">
              <a:buFont typeface="Arial" panose="020B0604020202020204" pitchFamily="34" charset="0"/>
              <a:buNone/>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Options to alleviate the burden can include setting up payment plans with your provider, asking about discounts, or applying for financial assistance programs. Many hospitals and clinics have programs to help, but you'll need to ask. </a:t>
            </a:r>
          </a:p>
          <a:p>
            <a:pPr marL="0" indent="0">
              <a:buFont typeface="Arial" panose="020B0604020202020204" pitchFamily="34" charset="0"/>
              <a:buNone/>
            </a:pP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 (Bullet 3) </a:t>
            </a:r>
            <a:r>
              <a:rPr lang="en-US" b="0" i="0" dirty="0">
                <a:solidFill>
                  <a:srgbClr val="0D0D0D"/>
                </a:solidFill>
                <a:effectLst/>
                <a:latin typeface="Söhne"/>
              </a:rPr>
              <a:t>Lastly, seek out assistance. There might be charities or state programs designed to help people with medical bills. Doing a role-play on negotiating a medical bill will give you hands-on experience and confidence to handle real-life situations.</a:t>
            </a:r>
            <a:endParaRPr lang="en-US" b="0" i="1" dirty="0">
              <a:solidFill>
                <a:srgbClr val="0D0D0D"/>
              </a:solidFill>
              <a:effectLst/>
              <a:latin typeface="Söhne"/>
            </a:endParaRPr>
          </a:p>
          <a:p>
            <a:pPr marL="171450" indent="-171450" algn="l">
              <a:buFont typeface="Arial" panose="020B0604020202020204" pitchFamily="34" charset="0"/>
              <a:buChar char="•"/>
            </a:pPr>
            <a:endParaRPr lang="en-US" b="0" i="1"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solidFill>
                  <a:srgbClr val="0D0D0D"/>
                </a:solidFill>
                <a:effectLst/>
                <a:latin typeface="Söhne"/>
              </a:rPr>
              <a:t>(Optional) If you choose to complete the activity “Role Play: Negotiating a Medical Bill” you can mention this to students here. They will get further guidance and practice role playing a situation where they must negotiate with a billing department representative. This activity includes a video that provides tips on successful negotiations. </a:t>
            </a:r>
          </a:p>
          <a:p>
            <a:pPr marL="0" indent="0" algn="l">
              <a:buFont typeface="Arial" panose="020B0604020202020204" pitchFamily="34" charset="0"/>
              <a:buNone/>
            </a:pPr>
            <a:endParaRPr lang="en-US" b="0" i="1"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59E49EF7-E82C-4276-9101-E06CBF5FBD2C}" type="slidenum">
              <a:rPr lang="en-ID" smtClean="0"/>
              <a:t>11</a:t>
            </a:fld>
            <a:endParaRPr lang="en-ID"/>
          </a:p>
        </p:txBody>
      </p:sp>
    </p:spTree>
    <p:extLst>
      <p:ext uri="{BB962C8B-B14F-4D97-AF65-F5344CB8AC3E}">
        <p14:creationId xmlns:p14="http://schemas.microsoft.com/office/powerpoint/2010/main" val="1063991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D0D0D"/>
                </a:solidFill>
                <a:effectLst/>
                <a:latin typeface="Söhne"/>
              </a:rPr>
              <a:t>Finding help with medical billing can significantly reduce stress and financial burden</a:t>
            </a: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1) </a:t>
            </a:r>
            <a:r>
              <a:rPr lang="en-US" b="0" i="0" dirty="0">
                <a:solidFill>
                  <a:srgbClr val="0D0D0D"/>
                </a:solidFill>
                <a:effectLst/>
                <a:latin typeface="Söhne"/>
              </a:rPr>
              <a:t>There are many organizations dedicated to assisting with medical billing issues, including non-profits that offer guidance and support. </a:t>
            </a: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a:t>
            </a:r>
            <a:r>
              <a:rPr lang="en-US" b="1" i="0" dirty="0">
                <a:solidFill>
                  <a:srgbClr val="0D0D0D"/>
                </a:solidFill>
                <a:effectLst/>
                <a:latin typeface="Söhne"/>
              </a:rPr>
              <a:t> </a:t>
            </a:r>
            <a:r>
              <a:rPr lang="en-US" b="0" i="0" dirty="0">
                <a:solidFill>
                  <a:srgbClr val="0D0D0D"/>
                </a:solidFill>
                <a:effectLst/>
                <a:latin typeface="Söhne"/>
              </a:rPr>
              <a:t>Healthcare consumer advocacy services are invaluable for disputing charges and navigating the appeals process effectively. </a:t>
            </a:r>
            <a:endParaRPr lang="en-US" b="0" i="1" dirty="0">
              <a:solidFill>
                <a:srgbClr val="0D0D0D"/>
              </a:solidFill>
              <a:effectLst/>
              <a:latin typeface="Söhne"/>
            </a:endParaRPr>
          </a:p>
          <a:p>
            <a:pPr marL="171450" indent="-171450">
              <a:buFont typeface="Arial" panose="020B0604020202020204" pitchFamily="34" charset="0"/>
              <a:buChar char="•"/>
            </a:pPr>
            <a:endParaRPr lang="en-US" b="0" i="1"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3)</a:t>
            </a:r>
            <a:r>
              <a:rPr lang="en-US" b="1" i="0" dirty="0">
                <a:solidFill>
                  <a:srgbClr val="0D0D0D"/>
                </a:solidFill>
                <a:effectLst/>
                <a:latin typeface="Söhne"/>
              </a:rPr>
              <a:t> </a:t>
            </a:r>
            <a:r>
              <a:rPr lang="en-US" b="0" i="0" dirty="0">
                <a:solidFill>
                  <a:srgbClr val="0D0D0D"/>
                </a:solidFill>
                <a:effectLst/>
                <a:latin typeface="Söhne"/>
              </a:rPr>
              <a:t> And don't forget about the online tools and calculators available at your fingertips; they can help you estimate healthcare costs and compare insurance plans, giving you a clearer picture of your financial responsibilities. </a:t>
            </a:r>
          </a:p>
          <a:p>
            <a:pPr marL="171450" indent="-171450">
              <a:buFont typeface="Arial" panose="020B0604020202020204" pitchFamily="34" charset="0"/>
              <a:buChar char="•"/>
            </a:pPr>
            <a:endParaRPr lang="en-US" b="0" i="0" dirty="0">
              <a:solidFill>
                <a:srgbClr val="0D0D0D"/>
              </a:solidFill>
              <a:effectLst/>
              <a:latin typeface="Söhne"/>
            </a:endParaRPr>
          </a:p>
          <a:p>
            <a:pPr marL="0" indent="0">
              <a:buFont typeface="Arial" panose="020B0604020202020204" pitchFamily="34" charset="0"/>
              <a:buNone/>
            </a:pPr>
            <a:r>
              <a:rPr lang="en-US" b="0" i="1" dirty="0">
                <a:solidFill>
                  <a:srgbClr val="0D0D0D"/>
                </a:solidFill>
                <a:effectLst/>
                <a:latin typeface="Söhne"/>
              </a:rPr>
              <a:t>(Check out the </a:t>
            </a:r>
            <a:r>
              <a:rPr lang="en-US" b="1" i="1" dirty="0">
                <a:solidFill>
                  <a:srgbClr val="0D0D0D"/>
                </a:solidFill>
                <a:effectLst/>
                <a:latin typeface="Söhne"/>
              </a:rPr>
              <a:t>Additional Resources </a:t>
            </a:r>
            <a:r>
              <a:rPr lang="en-US" b="0" i="1" dirty="0">
                <a:solidFill>
                  <a:srgbClr val="0D0D0D"/>
                </a:solidFill>
                <a:effectLst/>
                <a:latin typeface="Söhne"/>
              </a:rPr>
              <a:t>in the </a:t>
            </a:r>
            <a:r>
              <a:rPr lang="en-US" b="1" i="1" dirty="0">
                <a:solidFill>
                  <a:srgbClr val="0D0D0D"/>
                </a:solidFill>
                <a:effectLst/>
                <a:latin typeface="Söhne"/>
              </a:rPr>
              <a:t>LifeSmarts Toolbox </a:t>
            </a:r>
            <a:r>
              <a:rPr lang="en-US" b="0" i="1" dirty="0">
                <a:solidFill>
                  <a:srgbClr val="0D0D0D"/>
                </a:solidFill>
                <a:effectLst/>
                <a:latin typeface="Söhne"/>
              </a:rPr>
              <a:t>at the end of this lesson for videos and links to valuable information.)</a:t>
            </a:r>
          </a:p>
        </p:txBody>
      </p:sp>
      <p:sp>
        <p:nvSpPr>
          <p:cNvPr id="4" name="Slide Number Placeholder 3"/>
          <p:cNvSpPr>
            <a:spLocks noGrp="1"/>
          </p:cNvSpPr>
          <p:nvPr>
            <p:ph type="sldNum" sz="quarter" idx="5"/>
          </p:nvPr>
        </p:nvSpPr>
        <p:spPr/>
        <p:txBody>
          <a:bodyPr/>
          <a:lstStyle/>
          <a:p>
            <a:fld id="{59E49EF7-E82C-4276-9101-E06CBF5FBD2C}" type="slidenum">
              <a:rPr lang="en-ID" smtClean="0"/>
              <a:t>12</a:t>
            </a:fld>
            <a:endParaRPr lang="en-ID"/>
          </a:p>
        </p:txBody>
      </p:sp>
    </p:spTree>
    <p:extLst>
      <p:ext uri="{BB962C8B-B14F-4D97-AF65-F5344CB8AC3E}">
        <p14:creationId xmlns:p14="http://schemas.microsoft.com/office/powerpoint/2010/main" val="131718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1) </a:t>
            </a:r>
            <a:r>
              <a:rPr lang="en-US" b="0" i="0" dirty="0">
                <a:solidFill>
                  <a:srgbClr val="0D0D0D"/>
                </a:solidFill>
                <a:effectLst/>
                <a:latin typeface="Söhne"/>
              </a:rPr>
              <a:t>We've covered a lot today, from simplifying medical billing processes to understanding insurance appeals, and strategies to avoid medical debt. </a:t>
            </a: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2) </a:t>
            </a:r>
            <a:r>
              <a:rPr lang="en-US" b="0" i="0" dirty="0">
                <a:solidFill>
                  <a:srgbClr val="0D0D0D"/>
                </a:solidFill>
                <a:effectLst/>
                <a:latin typeface="Söhne"/>
              </a:rPr>
              <a:t>It's now your turn! If you have questions, concerns, or scenarios you're curious about, please share them. This is your opportunity to clarify doubts and gain insights into managing healthcare costs effectively. Thank you for your attention, and let's make this last part interactive and informative.</a:t>
            </a:r>
            <a:endParaRPr lang="en-US" b="0" i="1" dirty="0">
              <a:solidFill>
                <a:srgbClr val="0D0D0D"/>
              </a:solidFill>
              <a:effectLst/>
              <a:latin typeface="Söhne"/>
            </a:endParaRPr>
          </a:p>
          <a:p>
            <a:pPr mar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Söhne"/>
              </a:rPr>
              <a:t>We’d also like to say Thank You to the sponsors of this lesson – Lifesmarts, a program of the National Consumer League, and AARP®. AARP® is a registered trademark.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13</a:t>
            </a:fld>
            <a:endParaRPr lang="en-ID"/>
          </a:p>
        </p:txBody>
      </p:sp>
    </p:spTree>
    <p:extLst>
      <p:ext uri="{BB962C8B-B14F-4D97-AF65-F5344CB8AC3E}">
        <p14:creationId xmlns:p14="http://schemas.microsoft.com/office/powerpoint/2010/main" val="47418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59E49EF7-E82C-4276-9101-E06CBF5FBD2C}" type="slidenum">
              <a:rPr lang="en-ID" smtClean="0"/>
              <a:t>14</a:t>
            </a:fld>
            <a:endParaRPr lang="en-ID"/>
          </a:p>
        </p:txBody>
      </p:sp>
    </p:spTree>
    <p:extLst>
      <p:ext uri="{BB962C8B-B14F-4D97-AF65-F5344CB8AC3E}">
        <p14:creationId xmlns:p14="http://schemas.microsoft.com/office/powerpoint/2010/main" val="75177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D0D0D"/>
                </a:solidFill>
                <a:effectLst/>
                <a:latin typeface="Söhne"/>
              </a:rPr>
              <a:t>Let’s begin with medical bills and Explanation of Benefits, also known as EOBs. Understanding these documents is crucial in managing your health care costs effectively. </a:t>
            </a: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1) </a:t>
            </a:r>
            <a:r>
              <a:rPr lang="en-US" b="0" i="0" dirty="0">
                <a:solidFill>
                  <a:srgbClr val="0D0D0D"/>
                </a:solidFill>
                <a:effectLst/>
                <a:latin typeface="Söhne"/>
              </a:rPr>
              <a:t>A medical bill is what you receive from your healthcare provider detailing charges for services rendered, while an EOB is a statement from your insurance company explaining what costs it will cover and what you owe. To make sure you're only paying what you're supposed to, you need to be adept at identifying each charge and payment on these documents. This includes recognizing any payments made by your insurance and what remains as your responsibility.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2) </a:t>
            </a:r>
            <a:r>
              <a:rPr lang="en-US" b="0" i="0" dirty="0">
                <a:solidFill>
                  <a:srgbClr val="0D0D0D"/>
                </a:solidFill>
                <a:effectLst/>
                <a:latin typeface="Söhne"/>
              </a:rPr>
              <a:t>Errors can occur, and it's important to know how to spot them. This could be a service you were charged for but didn't receive, or a payment not credited correctly. If you do find a mistake, contact your healthcare provider or insurance company promptly to resolve it.</a:t>
            </a:r>
            <a:endParaRPr lang="en-US" b="0" i="1" dirty="0">
              <a:solidFill>
                <a:srgbClr val="0D0D0D"/>
              </a:solidFill>
              <a:effectLst/>
              <a:latin typeface="Söhne"/>
            </a:endParaRPr>
          </a:p>
          <a:p>
            <a:pPr marL="171450" indent="-171450">
              <a:buFont typeface="Arial" panose="020B0604020202020204" pitchFamily="34" charset="0"/>
              <a:buChar char="•"/>
            </a:pPr>
            <a:endParaRPr lang="en-US" b="0" i="1" dirty="0">
              <a:solidFill>
                <a:srgbClr val="0D0D0D"/>
              </a:solidFill>
              <a:effectLst/>
              <a:latin typeface="Söhne"/>
            </a:endParaRPr>
          </a:p>
          <a:p>
            <a:pPr algn="l"/>
            <a:r>
              <a:rPr lang="en-US" b="0" i="0" dirty="0">
                <a:solidFill>
                  <a:srgbClr val="0D0D0D"/>
                </a:solidFill>
                <a:effectLst/>
                <a:latin typeface="Söhne"/>
              </a:rPr>
              <a:t>Now, let's take a moment to watch a video from United Health Care that further explains “What is an EOB?” (https://www.youtube.com/watch?v=cQq9uIYzfj8) and provides clear guidance on reading these documents.</a:t>
            </a:r>
          </a:p>
          <a:p>
            <a:pPr algn="l"/>
            <a:endParaRPr lang="en-US" b="0" i="0" dirty="0">
              <a:solidFill>
                <a:srgbClr val="0D0D0D"/>
              </a:solidFill>
              <a:effectLst/>
              <a:latin typeface="Söhne"/>
            </a:endParaRPr>
          </a:p>
          <a:p>
            <a:pPr algn="l"/>
            <a:r>
              <a:rPr lang="en-US" b="0" i="1" dirty="0">
                <a:solidFill>
                  <a:srgbClr val="0D0D0D"/>
                </a:solidFill>
                <a:effectLst/>
                <a:latin typeface="Söhne"/>
              </a:rPr>
              <a:t>(Hold CONTROL and click on the PLAY button to launch video) </a:t>
            </a:r>
            <a:r>
              <a:rPr lang="en-US" b="1" i="0" dirty="0">
                <a:solidFill>
                  <a:srgbClr val="0D0D0D"/>
                </a:solidFill>
                <a:effectLst/>
                <a:latin typeface="Söhne"/>
              </a:rPr>
              <a:t>“What is an EOB?” - YouTube</a:t>
            </a:r>
          </a:p>
        </p:txBody>
      </p:sp>
      <p:sp>
        <p:nvSpPr>
          <p:cNvPr id="4" name="Slide Number Placeholder 3"/>
          <p:cNvSpPr>
            <a:spLocks noGrp="1"/>
          </p:cNvSpPr>
          <p:nvPr>
            <p:ph type="sldNum" sz="quarter" idx="5"/>
          </p:nvPr>
        </p:nvSpPr>
        <p:spPr/>
        <p:txBody>
          <a:bodyPr/>
          <a:lstStyle/>
          <a:p>
            <a:fld id="{59E49EF7-E82C-4276-9101-E06CBF5FBD2C}" type="slidenum">
              <a:rPr lang="en-ID" smtClean="0"/>
              <a:t>2</a:t>
            </a:fld>
            <a:endParaRPr lang="en-ID"/>
          </a:p>
        </p:txBody>
      </p:sp>
    </p:spTree>
    <p:extLst>
      <p:ext uri="{BB962C8B-B14F-4D97-AF65-F5344CB8AC3E}">
        <p14:creationId xmlns:p14="http://schemas.microsoft.com/office/powerpoint/2010/main" val="153197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1) </a:t>
            </a:r>
            <a:r>
              <a:rPr lang="en-US" b="0" i="0" dirty="0">
                <a:solidFill>
                  <a:srgbClr val="0D0D0D"/>
                </a:solidFill>
                <a:effectLst/>
                <a:latin typeface="Söhne"/>
              </a:rPr>
              <a:t>Medical billing might seem complex, but at its core, it's a standardized process where healthcare providers submit and follow up on claims with health insurance companies to receive payment for services. </a:t>
            </a: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a:t>
            </a:r>
            <a:r>
              <a:rPr lang="en-US" b="0" i="0" dirty="0">
                <a:solidFill>
                  <a:srgbClr val="0D0D0D"/>
                </a:solidFill>
                <a:effectLst/>
                <a:latin typeface="Söhne"/>
              </a:rPr>
              <a:t> Key terms you'll encounter are ones that you’re probably already familiar with, including 'deductible,' 'copayment,' and 'coinsurance.' </a:t>
            </a:r>
            <a:endParaRPr lang="en-US" b="0" i="1" dirty="0">
              <a:solidFill>
                <a:srgbClr val="0D0D0D"/>
              </a:solidFill>
              <a:effectLst/>
              <a:latin typeface="Söhne"/>
            </a:endParaRPr>
          </a:p>
          <a:p>
            <a:pPr marL="0" indent="0">
              <a:buFont typeface="Arial" panose="020B0604020202020204" pitchFamily="34" charset="0"/>
              <a:buNone/>
            </a:pPr>
            <a:endParaRPr lang="en-US" b="0" i="1"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3)</a:t>
            </a:r>
            <a:r>
              <a:rPr lang="en-US" b="0" i="0" dirty="0">
                <a:solidFill>
                  <a:srgbClr val="0D0D0D"/>
                </a:solidFill>
                <a:effectLst/>
                <a:latin typeface="Söhne"/>
              </a:rPr>
              <a:t> One of the most critical tasks in this whole process is “Staying Organized.” It's crucial to keep all medical bills and insurance statements organized to track what has been charged, what you've paid, and what you owe. This also helps to quickly identify any errors or discrepancies in billing.</a:t>
            </a:r>
            <a:endParaRPr lang="en-US" b="0" i="1"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59E49EF7-E82C-4276-9101-E06CBF5FBD2C}" type="slidenum">
              <a:rPr lang="en-ID" smtClean="0"/>
              <a:t>3</a:t>
            </a:fld>
            <a:endParaRPr lang="en-ID"/>
          </a:p>
        </p:txBody>
      </p:sp>
    </p:spTree>
    <p:extLst>
      <p:ext uri="{BB962C8B-B14F-4D97-AF65-F5344CB8AC3E}">
        <p14:creationId xmlns:p14="http://schemas.microsoft.com/office/powerpoint/2010/main" val="331092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D0D0D"/>
                </a:solidFill>
                <a:effectLst/>
                <a:latin typeface="Söhne"/>
              </a:rPr>
              <a:t>Billing errors are fairly common, so it’s important that you know what to do when you spot something that looks incorrect.</a:t>
            </a:r>
          </a:p>
          <a:p>
            <a:pPr marL="171450" indent="-171450">
              <a:buFont typeface="Arial" panose="020B0604020202020204" pitchFamily="34" charset="0"/>
              <a:buChar char="•"/>
            </a:pPr>
            <a:endParaRPr lang="en-US" b="0" i="1"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Even the most reliable systems can slip up, leading to billing errors. Keep an eye out for common mistakes like wrong patient information or charges for services you didn't receive. These errors can often inflate your bill unnecessarily.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Coding is the language of medical billing, but the codes are entered by human beings, so human error can happen. A single coding mistake can lead to significant overcharges. By understanding this, you can better spot when numbers don't add up on your bill.</a:t>
            </a:r>
            <a:endParaRPr lang="en-US" b="0" i="1" dirty="0">
              <a:solidFill>
                <a:srgbClr val="0D0D0D"/>
              </a:solidFill>
              <a:effectLst/>
              <a:latin typeface="Söhne"/>
            </a:endParaRPr>
          </a:p>
          <a:p>
            <a:pPr marL="171450" indent="-171450">
              <a:buFont typeface="Arial" panose="020B0604020202020204" pitchFamily="34" charset="0"/>
              <a:buChar char="•"/>
            </a:pPr>
            <a:endParaRPr lang="en-US" b="0" i="1" dirty="0">
              <a:solidFill>
                <a:srgbClr val="0D0D0D"/>
              </a:solidFill>
              <a:effectLst/>
              <a:latin typeface="Söhne"/>
            </a:endParaRPr>
          </a:p>
          <a:p>
            <a:pPr marL="171450" indent="-171450" algn="l">
              <a:buFont typeface="Arial" panose="020B0604020202020204" pitchFamily="34" charset="0"/>
              <a:buChar char="•"/>
            </a:pPr>
            <a:r>
              <a:rPr lang="en-US" b="0" i="1" dirty="0">
                <a:solidFill>
                  <a:srgbClr val="0D0D0D"/>
                </a:solidFill>
                <a:effectLst/>
                <a:latin typeface="Söhne"/>
              </a:rPr>
              <a:t> (Bullet 3) </a:t>
            </a:r>
            <a:r>
              <a:rPr lang="en-US" b="0" i="0" dirty="0">
                <a:solidFill>
                  <a:srgbClr val="0D0D0D"/>
                </a:solidFill>
                <a:effectLst/>
                <a:latin typeface="Söhne"/>
              </a:rPr>
              <a:t>Now that you know what can go wrong, let's ensure it goes right. Always double-check your bill for accuracy. Look for any services you didn’t use, and don't hesitate to ask for clarification. Remember, it's your right to dispute inaccuracies and ensure you're only paying for the care you received.</a:t>
            </a:r>
          </a:p>
          <a:p>
            <a:pPr marL="171450" indent="-171450">
              <a:buFont typeface="Arial" panose="020B0604020202020204" pitchFamily="34" charset="0"/>
              <a:buChar char="•"/>
            </a:pPr>
            <a:endParaRPr lang="en-US" b="0" i="1"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59E49EF7-E82C-4276-9101-E06CBF5FBD2C}" type="slidenum">
              <a:rPr lang="en-ID" smtClean="0"/>
              <a:t>4</a:t>
            </a:fld>
            <a:endParaRPr lang="en-ID"/>
          </a:p>
        </p:txBody>
      </p:sp>
    </p:spTree>
    <p:extLst>
      <p:ext uri="{BB962C8B-B14F-4D97-AF65-F5344CB8AC3E}">
        <p14:creationId xmlns:p14="http://schemas.microsoft.com/office/powerpoint/2010/main" val="2379445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D0D0D"/>
                </a:solidFill>
                <a:effectLst/>
                <a:latin typeface="Söhne"/>
              </a:rPr>
              <a:t>If you file an insurance claim with your provider and it’s denied for whatever reason, you do have rights.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1) </a:t>
            </a:r>
            <a:r>
              <a:rPr lang="en-US" b="0" i="0" dirty="0">
                <a:solidFill>
                  <a:srgbClr val="0D0D0D"/>
                </a:solidFill>
                <a:effectLst/>
                <a:latin typeface="Söhne"/>
              </a:rPr>
              <a:t>You have the right to understand why and to appeal the decision. Start by scrutinizing the denial letter to grasp the reason behind it. You have the right to choose either an Internal appeal or an External review by an independent third party.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2) </a:t>
            </a:r>
            <a:r>
              <a:rPr lang="en-US" b="0" i="0" dirty="0">
                <a:solidFill>
                  <a:srgbClr val="0D0D0D"/>
                </a:solidFill>
                <a:effectLst/>
                <a:latin typeface="Söhne"/>
              </a:rPr>
              <a:t>Filing an appeal can seem daunting, but it's just a few steps: review the denial, gather evidence, and submit a well-prepared appeal letter. Remember to clearly state your case and include all relevant information to support your appeal.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D0D0D"/>
              </a:solidFill>
              <a:effectLst/>
              <a:latin typeface="Söhne"/>
            </a:endParaRPr>
          </a:p>
          <a:p>
            <a:pPr marL="171450" lvl="0" indent="-171450">
              <a:buFont typeface="Arial" panose="020B0604020202020204" pitchFamily="34" charset="0"/>
              <a:buChar char="•"/>
            </a:pPr>
            <a:r>
              <a:rPr lang="en-US" b="0" i="1" dirty="0">
                <a:solidFill>
                  <a:srgbClr val="0D0D0D"/>
                </a:solidFill>
                <a:effectLst/>
                <a:latin typeface="Söhne"/>
              </a:rPr>
              <a:t>(Bullet 3)</a:t>
            </a:r>
            <a:r>
              <a:rPr lang="en-US" b="0" i="0" dirty="0">
                <a:solidFill>
                  <a:srgbClr val="0D0D0D"/>
                </a:solidFill>
                <a:effectLst/>
                <a:latin typeface="Söhne"/>
              </a:rPr>
              <a:t> For additional guidance on how to file either an Internal appeal or External review request you can check the Healthcare.gov site at the link on your screen - </a:t>
            </a:r>
            <a:r>
              <a:rPr lang="en-US" sz="1200" dirty="0">
                <a:latin typeface="Open Sans" pitchFamily="2" charset="0"/>
                <a:ea typeface="Open Sans" pitchFamily="2" charset="0"/>
                <a:cs typeface="Open Sans" pitchFamily="2" charset="0"/>
                <a:hlinkClick r:id="rId3"/>
              </a:rPr>
              <a:t>www.healthcare.gov/appeal-insurance-company-decision/</a:t>
            </a:r>
            <a:r>
              <a:rPr lang="en-US" sz="1200" dirty="0">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solidFill>
                  <a:srgbClr val="0D0D0D"/>
                </a:solidFill>
                <a:effectLst/>
                <a:latin typeface="Söhne"/>
              </a:rPr>
              <a:t>(Optional) If you choose to complete the activity “Writing: Appeal an Insurance Decision” you can mention this to students here. They will get further guidance and practice writing an appeal letter.</a:t>
            </a:r>
          </a:p>
          <a:p>
            <a:pPr marL="171450" indent="-171450">
              <a:buFont typeface="Arial" panose="020B0604020202020204" pitchFamily="34" charset="0"/>
              <a:buChar char="•"/>
            </a:pPr>
            <a:endParaRPr lang="en-US" b="0" i="1" dirty="0">
              <a:solidFill>
                <a:srgbClr val="0D0D0D"/>
              </a:solidFill>
              <a:effectLst/>
              <a:latin typeface="Söhne"/>
            </a:endParaRPr>
          </a:p>
          <a:p>
            <a:pPr marL="0" indent="0">
              <a:buFont typeface="Arial" panose="020B0604020202020204" pitchFamily="34" charset="0"/>
              <a:buNone/>
            </a:pPr>
            <a:endParaRPr lang="en-US" b="0" i="1" dirty="0">
              <a:solidFill>
                <a:srgbClr val="0D0D0D"/>
              </a:solidFill>
              <a:effectLst/>
              <a:latin typeface="Söhne"/>
            </a:endParaRPr>
          </a:p>
          <a:p>
            <a:pPr marL="0" indent="0">
              <a:buFont typeface="Arial" panose="020B0604020202020204" pitchFamily="34" charset="0"/>
              <a:buNone/>
            </a:pPr>
            <a:endParaRPr lang="en-US" b="0" i="1"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59E49EF7-E82C-4276-9101-E06CBF5FBD2C}" type="slidenum">
              <a:rPr lang="en-ID" smtClean="0"/>
              <a:t>5</a:t>
            </a:fld>
            <a:endParaRPr lang="en-ID"/>
          </a:p>
        </p:txBody>
      </p:sp>
    </p:spTree>
    <p:extLst>
      <p:ext uri="{BB962C8B-B14F-4D97-AF65-F5344CB8AC3E}">
        <p14:creationId xmlns:p14="http://schemas.microsoft.com/office/powerpoint/2010/main" val="320123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F9053-CEA2-0991-7389-3F2926108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EB8CB-F7ED-0955-079D-BAEE3C952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5456C-F353-3441-A1FC-C8A47B1797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D0D0D"/>
                </a:solidFill>
                <a:effectLst/>
                <a:latin typeface="Söhne"/>
              </a:rPr>
              <a:t>There are ways to keep your costs in check.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1) </a:t>
            </a:r>
            <a:r>
              <a:rPr lang="en-US" b="0" i="0" dirty="0">
                <a:solidFill>
                  <a:srgbClr val="0D0D0D"/>
                </a:solidFill>
                <a:effectLst/>
                <a:latin typeface="Söhne"/>
              </a:rPr>
              <a:t>Understanding the difference between in-network and out-of-network providers is key to managing healthcare costs. In-network providers have agreed to lower rates with your insurance, reducing your out-of-pocket expenses.</a:t>
            </a: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Choosing an out-of-network provider can lead to higher costs, as insurance may cover less or none of the expenses. Always check your insurance's provider directory or call to confirm a provider's network status before an appointment.</a:t>
            </a:r>
          </a:p>
          <a:p>
            <a:pPr marL="171450" indent="-171450">
              <a:buFont typeface="Arial" panose="020B0604020202020204" pitchFamily="34" charset="0"/>
              <a:buChar char="•"/>
            </a:pPr>
            <a:endParaRPr lang="en-US" b="0" i="0"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3) </a:t>
            </a:r>
            <a:r>
              <a:rPr lang="en-US" b="0" i="0" dirty="0">
                <a:solidFill>
                  <a:srgbClr val="0D0D0D"/>
                </a:solidFill>
                <a:effectLst/>
                <a:latin typeface="Söhne"/>
              </a:rPr>
              <a:t>To ensure you're choosing in-network providers and avoiding unnecessary costs, don't just ask “if they accept your insurance”—specifically confirm if they are 'in-network' with your plan. It's wise to double-check both with the healthcare provider and your insurance company to avoid any miscommunication.</a:t>
            </a:r>
            <a:endParaRPr lang="en-US" b="0" i="1" dirty="0">
              <a:solidFill>
                <a:srgbClr val="0D0D0D"/>
              </a:solidFill>
              <a:effectLst/>
              <a:latin typeface="Söhne"/>
            </a:endParaRP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6274674-942D-E86F-590C-250AAE2D0916}"/>
              </a:ext>
            </a:extLst>
          </p:cNvPr>
          <p:cNvSpPr>
            <a:spLocks noGrp="1"/>
          </p:cNvSpPr>
          <p:nvPr>
            <p:ph type="sldNum" sz="quarter" idx="5"/>
          </p:nvPr>
        </p:nvSpPr>
        <p:spPr/>
        <p:txBody>
          <a:bodyPr/>
          <a:lstStyle/>
          <a:p>
            <a:fld id="{59E49EF7-E82C-4276-9101-E06CBF5FBD2C}" type="slidenum">
              <a:rPr lang="en-ID" smtClean="0"/>
              <a:t>6</a:t>
            </a:fld>
            <a:endParaRPr lang="en-ID"/>
          </a:p>
        </p:txBody>
      </p:sp>
    </p:spTree>
    <p:extLst>
      <p:ext uri="{BB962C8B-B14F-4D97-AF65-F5344CB8AC3E}">
        <p14:creationId xmlns:p14="http://schemas.microsoft.com/office/powerpoint/2010/main" val="2420288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D0D0D"/>
                </a:solidFill>
                <a:effectLst/>
                <a:latin typeface="Söhne"/>
              </a:rPr>
              <a:t>When you do need healthcare services, picking the correct place to get that medical attention is key. </a:t>
            </a: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1) </a:t>
            </a:r>
            <a:r>
              <a:rPr lang="en-US" b="0" i="0" dirty="0">
                <a:solidFill>
                  <a:srgbClr val="0D0D0D"/>
                </a:solidFill>
                <a:effectLst/>
                <a:latin typeface="Söhne"/>
              </a:rPr>
              <a:t>Use Primary Care for routine health needs, Urgent Care for non-life-threatening urgent issues, and the ER for real emergencies.</a:t>
            </a: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Each choice affects your wallet differently. Knowing where to go can save you money. Let's watch a video that breaks down when to choose each setting to keep both your health and budget in check.</a:t>
            </a:r>
          </a:p>
          <a:p>
            <a:pPr marL="171450" indent="-171450">
              <a:buFont typeface="Arial" panose="020B0604020202020204" pitchFamily="34" charset="0"/>
              <a:buChar char="•"/>
            </a:pPr>
            <a:endParaRPr lang="en-US"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solidFill>
                  <a:srgbClr val="0D0D0D"/>
                </a:solidFill>
                <a:effectLst/>
                <a:latin typeface="Söhne"/>
              </a:rPr>
              <a:t>(Hold CONTROL and click on the PLAY button to launch video) “</a:t>
            </a:r>
            <a:r>
              <a:rPr lang="en-US" b="1" i="0" dirty="0">
                <a:solidFill>
                  <a:srgbClr val="0F0F0F"/>
                </a:solidFill>
                <a:effectLst/>
                <a:latin typeface="Roboto" panose="02000000000000000000" pitchFamily="2" charset="0"/>
              </a:rPr>
              <a:t>Urgent care, freestanding ER or hospital? How to choose” - YouTube</a:t>
            </a:r>
            <a:endParaRPr lang="en-US" b="0" i="1" dirty="0">
              <a:solidFill>
                <a:srgbClr val="0D0D0D"/>
              </a:solidFill>
              <a:effectLst/>
              <a:latin typeface="Söhne"/>
            </a:endParaRPr>
          </a:p>
          <a:p>
            <a:pPr marL="0" indent="0">
              <a:buFont typeface="Arial" panose="020B0604020202020204" pitchFamily="34" charset="0"/>
              <a:buNone/>
            </a:pPr>
            <a:endParaRPr lang="en-US" b="0" i="1" dirty="0">
              <a:solidFill>
                <a:srgbClr val="0D0D0D"/>
              </a:solidFill>
              <a:effectLst/>
              <a:latin typeface="Söhne"/>
            </a:endParaRPr>
          </a:p>
          <a:p>
            <a:pPr marL="171450" indent="-171450">
              <a:buFont typeface="Arial" panose="020B0604020202020204" pitchFamily="34" charset="0"/>
              <a:buChar char="•"/>
            </a:pPr>
            <a:endParaRPr lang="en-US" b="0" i="1" dirty="0">
              <a:solidFill>
                <a:srgbClr val="0D0D0D"/>
              </a:solidFill>
              <a:effectLst/>
              <a:latin typeface="Söhne"/>
            </a:endParaRPr>
          </a:p>
          <a:p>
            <a:pPr marL="171450" indent="-171450">
              <a:buFont typeface="Arial" panose="020B0604020202020204" pitchFamily="34" charset="0"/>
              <a:buChar char="•"/>
            </a:pPr>
            <a:endParaRPr lang="en-US" b="0" i="1" dirty="0">
              <a:solidFill>
                <a:srgbClr val="0D0D0D"/>
              </a:solidFill>
              <a:effectLst/>
              <a:latin typeface="Söhne"/>
            </a:endParaRPr>
          </a:p>
          <a:p>
            <a:pPr marL="0" indent="0">
              <a:buFont typeface="Arial" panose="020B0604020202020204" pitchFamily="34" charset="0"/>
              <a:buNone/>
            </a:pPr>
            <a:endParaRPr lang="en-US" b="0" i="1"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59E49EF7-E82C-4276-9101-E06CBF5FBD2C}" type="slidenum">
              <a:rPr lang="en-ID" smtClean="0"/>
              <a:t>7</a:t>
            </a:fld>
            <a:endParaRPr lang="en-ID"/>
          </a:p>
        </p:txBody>
      </p:sp>
    </p:spTree>
    <p:extLst>
      <p:ext uri="{BB962C8B-B14F-4D97-AF65-F5344CB8AC3E}">
        <p14:creationId xmlns:p14="http://schemas.microsoft.com/office/powerpoint/2010/main" val="39292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BCA6D-5C65-0E17-39A4-DE3D5C4A7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6E807-E12B-FEBC-387A-DF149AD96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B4032-BDCA-51FD-BC61-7D7B8EC23B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D0D0D"/>
                </a:solidFill>
                <a:effectLst/>
                <a:latin typeface="Söhne"/>
              </a:rPr>
              <a:t>But there are cases where verifying in-network status or making an appointment beforehand with your primary care physician isn’t reasonable.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D0D0D"/>
                </a:solidFill>
                <a:effectLst/>
                <a:latin typeface="Söhne"/>
              </a:rPr>
              <a:t>Signed into law in December of 2020, The No Surprises Act brings important protections against unexpected medical bills. </a:t>
            </a: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1) </a:t>
            </a:r>
            <a:r>
              <a:rPr lang="en-US" b="0" i="0" dirty="0">
                <a:solidFill>
                  <a:srgbClr val="0D0D0D"/>
                </a:solidFill>
                <a:effectLst/>
                <a:latin typeface="Söhne"/>
              </a:rPr>
              <a:t>For emergency and certain non-emergency services, it prevents out-of-network charge surprises. </a:t>
            </a:r>
            <a:endParaRPr lang="en-US" b="0" i="1"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Before undergoing non-emergency procedures, you’re entitled to receive an advance estimate of charges.</a:t>
            </a:r>
            <a:endParaRPr lang="en-US" b="0" i="1" dirty="0">
              <a:solidFill>
                <a:srgbClr val="0D0D0D"/>
              </a:solidFill>
              <a:effectLst/>
              <a:latin typeface="Söhne"/>
            </a:endParaRP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3) </a:t>
            </a:r>
            <a:r>
              <a:rPr lang="en-US" b="0" i="0" dirty="0">
                <a:solidFill>
                  <a:srgbClr val="0D0D0D"/>
                </a:solidFill>
                <a:effectLst/>
                <a:latin typeface="Söhne"/>
              </a:rPr>
              <a:t>And if you still encounter unexpected fees, the Act outlines a dispute resolution process to challenge these charges. </a:t>
            </a:r>
          </a:p>
          <a:p>
            <a:pPr marL="171450" indent="-171450">
              <a:buFont typeface="Arial" panose="020B0604020202020204" pitchFamily="34" charset="0"/>
              <a:buChar char="•"/>
            </a:pPr>
            <a:endParaRPr lang="en-US" b="0" i="0" dirty="0">
              <a:solidFill>
                <a:srgbClr val="0D0D0D"/>
              </a:solidFill>
              <a:effectLst/>
              <a:latin typeface="Söhne"/>
            </a:endParaRPr>
          </a:p>
          <a:p>
            <a:pPr marL="0" indent="0">
              <a:buFont typeface="Arial" panose="020B0604020202020204" pitchFamily="34" charset="0"/>
              <a:buNone/>
            </a:pPr>
            <a:r>
              <a:rPr lang="en-US" b="0" i="0" dirty="0">
                <a:solidFill>
                  <a:srgbClr val="0D0D0D"/>
                </a:solidFill>
                <a:effectLst/>
                <a:latin typeface="Söhne"/>
              </a:rPr>
              <a:t>It's a significant step towards more transparent healthcare costs, ensuring patients aren't left in the dark about their financial responsibilities.</a:t>
            </a:r>
          </a:p>
        </p:txBody>
      </p:sp>
      <p:sp>
        <p:nvSpPr>
          <p:cNvPr id="4" name="Slide Number Placeholder 3">
            <a:extLst>
              <a:ext uri="{FF2B5EF4-FFF2-40B4-BE49-F238E27FC236}">
                <a16:creationId xmlns:a16="http://schemas.microsoft.com/office/drawing/2014/main" id="{D331575A-DF2B-D4A9-C6DC-B3D2B627AC83}"/>
              </a:ext>
            </a:extLst>
          </p:cNvPr>
          <p:cNvSpPr>
            <a:spLocks noGrp="1"/>
          </p:cNvSpPr>
          <p:nvPr>
            <p:ph type="sldNum" sz="quarter" idx="5"/>
          </p:nvPr>
        </p:nvSpPr>
        <p:spPr/>
        <p:txBody>
          <a:bodyPr/>
          <a:lstStyle/>
          <a:p>
            <a:fld id="{59E49EF7-E82C-4276-9101-E06CBF5FBD2C}" type="slidenum">
              <a:rPr lang="en-ID" smtClean="0"/>
              <a:t>8</a:t>
            </a:fld>
            <a:endParaRPr lang="en-ID"/>
          </a:p>
        </p:txBody>
      </p:sp>
    </p:spTree>
    <p:extLst>
      <p:ext uri="{BB962C8B-B14F-4D97-AF65-F5344CB8AC3E}">
        <p14:creationId xmlns:p14="http://schemas.microsoft.com/office/powerpoint/2010/main" val="1148122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1) </a:t>
            </a:r>
            <a:r>
              <a:rPr lang="en-US" b="0" i="0" dirty="0">
                <a:solidFill>
                  <a:srgbClr val="0D0D0D"/>
                </a:solidFill>
                <a:effectLst/>
                <a:latin typeface="Söhne"/>
              </a:rPr>
              <a:t>Staying ahead of medical debt begins with prevention and understanding your health benefits. Using preventive services covered by your insurance can help catch issues early and keep costs down.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Your network is your net worth when it comes to medical expenses. Staying within your insurer's network and getting necessary pre-approvals for procedures can avoid unexpected out-of-network charges.</a:t>
            </a:r>
            <a:endParaRPr lang="en-US" b="0" i="1" dirty="0">
              <a:solidFill>
                <a:srgbClr val="0D0D0D"/>
              </a:solidFill>
              <a:effectLst/>
              <a:latin typeface="Söhne"/>
            </a:endParaRPr>
          </a:p>
          <a:p>
            <a:pPr marL="171450" indent="-171450">
              <a:buFont typeface="Arial" panose="020B0604020202020204" pitchFamily="34" charset="0"/>
              <a:buChar char="•"/>
            </a:pPr>
            <a:endParaRPr lang="en-US" b="0" i="1"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3) </a:t>
            </a:r>
            <a:r>
              <a:rPr lang="en-US" b="0" i="0" dirty="0">
                <a:solidFill>
                  <a:srgbClr val="0D0D0D"/>
                </a:solidFill>
                <a:effectLst/>
                <a:latin typeface="Söhne"/>
              </a:rPr>
              <a:t>Just like saving for a rainy day, budgeting for healthcare can prevent financial storms. Including healthcare expenses in your budget, both expected and unexpected, can keep you financially prepared and resilient.</a:t>
            </a:r>
            <a:endParaRPr lang="en-US" b="0" i="1" dirty="0">
              <a:solidFill>
                <a:srgbClr val="0D0D0D"/>
              </a:solidFill>
              <a:effectLst/>
              <a:latin typeface="Söhne"/>
            </a:endParaRPr>
          </a:p>
          <a:p>
            <a:pPr marL="171450" indent="-171450">
              <a:buFont typeface="Arial" panose="020B0604020202020204" pitchFamily="34" charset="0"/>
              <a:buChar char="•"/>
            </a:pPr>
            <a:endParaRPr lang="en-US" b="0" i="1" dirty="0">
              <a:solidFill>
                <a:srgbClr val="0D0D0D"/>
              </a:solidFill>
              <a:effectLst/>
              <a:latin typeface="Söhne"/>
            </a:endParaRPr>
          </a:p>
          <a:p>
            <a:pPr marL="0" indent="0">
              <a:buFont typeface="Arial" panose="020B0604020202020204" pitchFamily="34" charset="0"/>
              <a:buNone/>
            </a:pPr>
            <a:endParaRPr lang="en-US" b="0" i="1"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59E49EF7-E82C-4276-9101-E06CBF5FBD2C}" type="slidenum">
              <a:rPr lang="en-ID" smtClean="0"/>
              <a:t>9</a:t>
            </a:fld>
            <a:endParaRPr lang="en-ID"/>
          </a:p>
        </p:txBody>
      </p:sp>
    </p:spTree>
    <p:extLst>
      <p:ext uri="{BB962C8B-B14F-4D97-AF65-F5344CB8AC3E}">
        <p14:creationId xmlns:p14="http://schemas.microsoft.com/office/powerpoint/2010/main" val="141047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52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3981450" y="728661"/>
            <a:ext cx="2981325" cy="3919539"/>
          </a:xfrm>
          <a:prstGeom prst="rect">
            <a:avLst/>
          </a:prstGeom>
          <a:pattFill prst="pct20">
            <a:fgClr>
              <a:schemeClr val="accent1"/>
            </a:fgClr>
            <a:bgClr>
              <a:schemeClr val="bg1"/>
            </a:bgClr>
          </a:pattFill>
        </p:spPr>
        <p:txBody>
          <a:bodyPr/>
          <a:lstStyle/>
          <a:p>
            <a:endParaRPr lang="en-ID"/>
          </a:p>
        </p:txBody>
      </p:sp>
      <p:sp>
        <p:nvSpPr>
          <p:cNvPr id="4" name="Picture Placeholder 3">
            <a:extLst>
              <a:ext uri="{FF2B5EF4-FFF2-40B4-BE49-F238E27FC236}">
                <a16:creationId xmlns:a16="http://schemas.microsoft.com/office/drawing/2014/main" id="{86DCE449-82FB-4C30-8E56-BAAFBF5F07DD}"/>
              </a:ext>
            </a:extLst>
          </p:cNvPr>
          <p:cNvSpPr>
            <a:spLocks noGrp="1"/>
          </p:cNvSpPr>
          <p:nvPr>
            <p:ph type="pic" sz="quarter" idx="11"/>
          </p:nvPr>
        </p:nvSpPr>
        <p:spPr>
          <a:xfrm>
            <a:off x="6962775" y="728661"/>
            <a:ext cx="2981325" cy="3919539"/>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267663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0" y="438150"/>
            <a:ext cx="6096000" cy="2990850"/>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93078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8448675" y="1019177"/>
            <a:ext cx="2743199" cy="2867024"/>
          </a:xfrm>
          <a:prstGeom prst="rect">
            <a:avLst/>
          </a:prstGeom>
          <a:pattFill prst="pct20">
            <a:fgClr>
              <a:schemeClr val="accent1"/>
            </a:fgClr>
            <a:bgClr>
              <a:schemeClr val="bg1"/>
            </a:bgClr>
          </a:pattFill>
        </p:spPr>
        <p:txBody>
          <a:bodyPr/>
          <a:lstStyle/>
          <a:p>
            <a:endParaRPr lang="en-ID"/>
          </a:p>
        </p:txBody>
      </p:sp>
      <p:sp>
        <p:nvSpPr>
          <p:cNvPr id="4" name="Picture Placeholder 3">
            <a:extLst>
              <a:ext uri="{FF2B5EF4-FFF2-40B4-BE49-F238E27FC236}">
                <a16:creationId xmlns:a16="http://schemas.microsoft.com/office/drawing/2014/main" id="{7F68F714-80A0-4A53-9297-6193A3FBCED8}"/>
              </a:ext>
            </a:extLst>
          </p:cNvPr>
          <p:cNvSpPr>
            <a:spLocks noGrp="1"/>
          </p:cNvSpPr>
          <p:nvPr>
            <p:ph type="pic" sz="quarter" idx="11"/>
          </p:nvPr>
        </p:nvSpPr>
        <p:spPr>
          <a:xfrm>
            <a:off x="5705476" y="1019177"/>
            <a:ext cx="2743199" cy="2867024"/>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099866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191FC1B-A351-4059-AA1C-AB40DBB25C37}"/>
              </a:ext>
            </a:extLst>
          </p:cNvPr>
          <p:cNvSpPr>
            <a:spLocks noGrp="1"/>
          </p:cNvSpPr>
          <p:nvPr>
            <p:ph type="pic" sz="quarter" idx="12"/>
          </p:nvPr>
        </p:nvSpPr>
        <p:spPr>
          <a:xfrm>
            <a:off x="6457951" y="3562350"/>
            <a:ext cx="3952874" cy="2543175"/>
          </a:xfrm>
          <a:prstGeom prst="rect">
            <a:avLst/>
          </a:prstGeom>
          <a:pattFill prst="pct20">
            <a:fgClr>
              <a:schemeClr val="accent1"/>
            </a:fgClr>
            <a:bgClr>
              <a:schemeClr val="bg1"/>
            </a:bgClr>
          </a:pattFill>
        </p:spPr>
        <p:txBody>
          <a:bodyPr/>
          <a:lstStyle/>
          <a:p>
            <a:endParaRPr lang="en-ID"/>
          </a:p>
        </p:txBody>
      </p:sp>
      <p:sp>
        <p:nvSpPr>
          <p:cNvPr id="5" name="Picture Placeholder 3">
            <a:extLst>
              <a:ext uri="{FF2B5EF4-FFF2-40B4-BE49-F238E27FC236}">
                <a16:creationId xmlns:a16="http://schemas.microsoft.com/office/drawing/2014/main" id="{E6D35DB1-4E59-4530-A531-D99CA19A3EA7}"/>
              </a:ext>
            </a:extLst>
          </p:cNvPr>
          <p:cNvSpPr>
            <a:spLocks noGrp="1"/>
          </p:cNvSpPr>
          <p:nvPr>
            <p:ph type="pic" sz="quarter" idx="13"/>
          </p:nvPr>
        </p:nvSpPr>
        <p:spPr>
          <a:xfrm>
            <a:off x="6457951" y="752475"/>
            <a:ext cx="3952874" cy="25431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847930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191FC1B-A351-4059-AA1C-AB40DBB25C37}"/>
              </a:ext>
            </a:extLst>
          </p:cNvPr>
          <p:cNvSpPr>
            <a:spLocks noGrp="1"/>
          </p:cNvSpPr>
          <p:nvPr>
            <p:ph type="pic" sz="quarter" idx="12"/>
          </p:nvPr>
        </p:nvSpPr>
        <p:spPr>
          <a:xfrm>
            <a:off x="876301" y="885825"/>
            <a:ext cx="3952874" cy="2543175"/>
          </a:xfrm>
          <a:prstGeom prst="rect">
            <a:avLst/>
          </a:prstGeom>
          <a:pattFill prst="pct20">
            <a:fgClr>
              <a:schemeClr val="accent1"/>
            </a:fgClr>
            <a:bgClr>
              <a:schemeClr val="bg1"/>
            </a:bgClr>
          </a:pattFill>
        </p:spPr>
        <p:txBody>
          <a:bodyPr/>
          <a:lstStyle/>
          <a:p>
            <a:endParaRPr lang="en-ID"/>
          </a:p>
        </p:txBody>
      </p:sp>
      <p:sp>
        <p:nvSpPr>
          <p:cNvPr id="5" name="Picture Placeholder 3">
            <a:extLst>
              <a:ext uri="{FF2B5EF4-FFF2-40B4-BE49-F238E27FC236}">
                <a16:creationId xmlns:a16="http://schemas.microsoft.com/office/drawing/2014/main" id="{E6D35DB1-4E59-4530-A531-D99CA19A3EA7}"/>
              </a:ext>
            </a:extLst>
          </p:cNvPr>
          <p:cNvSpPr>
            <a:spLocks noGrp="1"/>
          </p:cNvSpPr>
          <p:nvPr>
            <p:ph type="pic" sz="quarter" idx="13"/>
          </p:nvPr>
        </p:nvSpPr>
        <p:spPr>
          <a:xfrm>
            <a:off x="2247900" y="3429000"/>
            <a:ext cx="3952874" cy="25431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301533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68F714-80A0-4A53-9297-6193A3FBCED8}"/>
              </a:ext>
            </a:extLst>
          </p:cNvPr>
          <p:cNvSpPr>
            <a:spLocks noGrp="1"/>
          </p:cNvSpPr>
          <p:nvPr>
            <p:ph type="pic" sz="quarter" idx="11"/>
          </p:nvPr>
        </p:nvSpPr>
        <p:spPr>
          <a:xfrm>
            <a:off x="3209925" y="0"/>
            <a:ext cx="5191124" cy="6857999"/>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479270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6972E8-920A-408C-B309-67F023453A83}"/>
              </a:ext>
            </a:extLst>
          </p:cNvPr>
          <p:cNvSpPr>
            <a:spLocks noGrp="1"/>
          </p:cNvSpPr>
          <p:nvPr>
            <p:ph type="pic" sz="quarter" idx="10"/>
          </p:nvPr>
        </p:nvSpPr>
        <p:spPr>
          <a:xfrm>
            <a:off x="1337684" y="3429000"/>
            <a:ext cx="2638434" cy="2661658"/>
          </a:xfrm>
          <a:prstGeom prst="rect">
            <a:avLst/>
          </a:prstGeom>
          <a:pattFill prst="pct20">
            <a:fgClr>
              <a:schemeClr val="accent1"/>
            </a:fgClr>
            <a:bgClr>
              <a:schemeClr val="bg1"/>
            </a:bgClr>
          </a:pattFill>
        </p:spPr>
        <p:txBody>
          <a:bodyPr/>
          <a:lstStyle/>
          <a:p>
            <a:endParaRPr lang="en-ID"/>
          </a:p>
        </p:txBody>
      </p:sp>
      <p:sp>
        <p:nvSpPr>
          <p:cNvPr id="3" name="Picture Placeholder 3">
            <a:extLst>
              <a:ext uri="{FF2B5EF4-FFF2-40B4-BE49-F238E27FC236}">
                <a16:creationId xmlns:a16="http://schemas.microsoft.com/office/drawing/2014/main" id="{A6FB1613-5C76-47F3-8DE1-6B4040BBC4C3}"/>
              </a:ext>
            </a:extLst>
          </p:cNvPr>
          <p:cNvSpPr>
            <a:spLocks noGrp="1"/>
          </p:cNvSpPr>
          <p:nvPr>
            <p:ph type="pic" sz="quarter" idx="11"/>
          </p:nvPr>
        </p:nvSpPr>
        <p:spPr>
          <a:xfrm>
            <a:off x="4517365" y="2905598"/>
            <a:ext cx="3157269" cy="3185060"/>
          </a:xfrm>
          <a:prstGeom prst="rect">
            <a:avLst/>
          </a:prstGeom>
          <a:pattFill prst="pct20">
            <a:fgClr>
              <a:schemeClr val="accent1"/>
            </a:fgClr>
            <a:bgClr>
              <a:schemeClr val="bg1"/>
            </a:bgClr>
          </a:pattFill>
        </p:spPr>
        <p:txBody>
          <a:bodyPr/>
          <a:lstStyle/>
          <a:p>
            <a:endParaRPr lang="en-ID"/>
          </a:p>
        </p:txBody>
      </p:sp>
      <p:sp>
        <p:nvSpPr>
          <p:cNvPr id="6" name="Picture Placeholder 3">
            <a:extLst>
              <a:ext uri="{FF2B5EF4-FFF2-40B4-BE49-F238E27FC236}">
                <a16:creationId xmlns:a16="http://schemas.microsoft.com/office/drawing/2014/main" id="{FBA83808-2AB7-46BA-8ECA-DF235F25F7EB}"/>
              </a:ext>
            </a:extLst>
          </p:cNvPr>
          <p:cNvSpPr>
            <a:spLocks noGrp="1"/>
          </p:cNvSpPr>
          <p:nvPr>
            <p:ph type="pic" sz="quarter" idx="12"/>
          </p:nvPr>
        </p:nvSpPr>
        <p:spPr>
          <a:xfrm>
            <a:off x="8215882" y="3429000"/>
            <a:ext cx="2638434" cy="2661658"/>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673175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E6DF3-1788-4980-82F7-396140366AF6}"/>
              </a:ext>
            </a:extLst>
          </p:cNvPr>
          <p:cNvSpPr>
            <a:spLocks noGrp="1"/>
          </p:cNvSpPr>
          <p:nvPr>
            <p:ph type="pic" sz="quarter" idx="10"/>
          </p:nvPr>
        </p:nvSpPr>
        <p:spPr>
          <a:xfrm>
            <a:off x="1183006" y="1645920"/>
            <a:ext cx="4073086" cy="2459355"/>
          </a:xfrm>
          <a:prstGeom prst="roundRect">
            <a:avLst>
              <a:gd name="adj" fmla="val 6150"/>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86803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E6DF3-1788-4980-82F7-396140366AF6}"/>
              </a:ext>
            </a:extLst>
          </p:cNvPr>
          <p:cNvSpPr>
            <a:spLocks noGrp="1"/>
          </p:cNvSpPr>
          <p:nvPr>
            <p:ph type="pic" sz="quarter" idx="10"/>
          </p:nvPr>
        </p:nvSpPr>
        <p:spPr>
          <a:xfrm>
            <a:off x="7317107" y="864870"/>
            <a:ext cx="2531744" cy="5116830"/>
          </a:xfrm>
          <a:prstGeom prst="roundRect">
            <a:avLst>
              <a:gd name="adj" fmla="val 4269"/>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60174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6972E8-920A-408C-B309-67F023453A83}"/>
              </a:ext>
            </a:extLst>
          </p:cNvPr>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63959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1862983" y="1415519"/>
            <a:ext cx="4435267" cy="4026962"/>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34216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6362699" y="1166812"/>
            <a:ext cx="4010025" cy="45243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89748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5734050" y="995362"/>
            <a:ext cx="5286375" cy="3224213"/>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37919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1447800" y="795338"/>
            <a:ext cx="4848225" cy="3786187"/>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70638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1466850" y="3429000"/>
            <a:ext cx="4238625" cy="2678906"/>
          </a:xfrm>
          <a:prstGeom prst="rect">
            <a:avLst/>
          </a:prstGeom>
          <a:pattFill prst="pct20">
            <a:fgClr>
              <a:schemeClr val="accent1"/>
            </a:fgClr>
            <a:bgClr>
              <a:schemeClr val="bg1"/>
            </a:bgClr>
          </a:pattFill>
        </p:spPr>
        <p:txBody>
          <a:bodyPr/>
          <a:lstStyle/>
          <a:p>
            <a:endParaRPr lang="en-ID"/>
          </a:p>
        </p:txBody>
      </p:sp>
      <p:sp>
        <p:nvSpPr>
          <p:cNvPr id="3" name="Picture Placeholder 3">
            <a:extLst>
              <a:ext uri="{FF2B5EF4-FFF2-40B4-BE49-F238E27FC236}">
                <a16:creationId xmlns:a16="http://schemas.microsoft.com/office/drawing/2014/main" id="{852F7D38-14CF-4CB8-B0DC-7307E3622CFC}"/>
              </a:ext>
            </a:extLst>
          </p:cNvPr>
          <p:cNvSpPr>
            <a:spLocks noGrp="1"/>
          </p:cNvSpPr>
          <p:nvPr>
            <p:ph type="pic" sz="quarter" idx="11"/>
          </p:nvPr>
        </p:nvSpPr>
        <p:spPr>
          <a:xfrm>
            <a:off x="6677025" y="750094"/>
            <a:ext cx="4238625" cy="2678906"/>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38401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2733675" y="919162"/>
            <a:ext cx="4286250" cy="50196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993598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5419725" y="1404937"/>
            <a:ext cx="4667250" cy="4048126"/>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74121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738885"/>
      </p:ext>
    </p:extLst>
  </p:cSld>
  <p:clrMap bg1="lt1" tx1="dk1" bg2="lt2" tx2="dk2" accent1="accent1" accent2="accent2" accent3="accent3" accent4="accent4" accent5="accent5" accent6="accent6" hlink="hlink" folHlink="folHlink"/>
  <p:sldLayoutIdLst>
    <p:sldLayoutId id="2147483786" r:id="rId1"/>
    <p:sldLayoutId id="2147483694" r:id="rId2"/>
    <p:sldLayoutId id="2147483789" r:id="rId3"/>
    <p:sldLayoutId id="2147483804" r:id="rId4"/>
    <p:sldLayoutId id="2147483805" r:id="rId5"/>
    <p:sldLayoutId id="2147483807" r:id="rId6"/>
    <p:sldLayoutId id="2147483808" r:id="rId7"/>
    <p:sldLayoutId id="2147483809" r:id="rId8"/>
    <p:sldLayoutId id="2147483810" r:id="rId9"/>
    <p:sldLayoutId id="2147483811" r:id="rId10"/>
    <p:sldLayoutId id="2147483814" r:id="rId11"/>
    <p:sldLayoutId id="2147483815" r:id="rId12"/>
    <p:sldLayoutId id="2147483816" r:id="rId13"/>
    <p:sldLayoutId id="2147483818" r:id="rId14"/>
    <p:sldLayoutId id="2147483817" r:id="rId15"/>
    <p:sldLayoutId id="2147483785" r:id="rId16"/>
    <p:sldLayoutId id="2147483799" r:id="rId17"/>
    <p:sldLayoutId id="214748380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youtube.com/watch?v=cQq9uIYzfj8" TargetMode="Externa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www.healthcare.gov/appeal-insurance-company-decis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s://www.youtube.com/watch?v=4ViY5zzSM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501635-7512-BF24-60BB-914CF9E6F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11" name="Picture Placeholder 10">
            <a:extLst>
              <a:ext uri="{FF2B5EF4-FFF2-40B4-BE49-F238E27FC236}">
                <a16:creationId xmlns:a16="http://schemas.microsoft.com/office/drawing/2014/main" id="{B8F26ACE-3B91-B438-DE11-F93C87E96F3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813" b="7813"/>
          <a:stretch>
            <a:fillRect/>
          </a:stretch>
        </p:blipFill>
        <p:spPr/>
      </p:pic>
      <p:pic>
        <p:nvPicPr>
          <p:cNvPr id="7" name="Picture 6">
            <a:extLst>
              <a:ext uri="{FF2B5EF4-FFF2-40B4-BE49-F238E27FC236}">
                <a16:creationId xmlns:a16="http://schemas.microsoft.com/office/drawing/2014/main" id="{3A5A2568-13F7-C0E2-1791-9BF892E930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077" y="1153390"/>
            <a:ext cx="15336154" cy="4551219"/>
          </a:xfrm>
          <a:prstGeom prst="rect">
            <a:avLst/>
          </a:prstGeom>
        </p:spPr>
      </p:pic>
    </p:spTree>
    <p:extLst>
      <p:ext uri="{BB962C8B-B14F-4D97-AF65-F5344CB8AC3E}">
        <p14:creationId xmlns:p14="http://schemas.microsoft.com/office/powerpoint/2010/main" val="156296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70F768-37D2-4C0C-881C-8289A7C855CA}"/>
              </a:ext>
            </a:extLst>
          </p:cNvPr>
          <p:cNvSpPr txBox="1"/>
          <p:nvPr/>
        </p:nvSpPr>
        <p:spPr>
          <a:xfrm>
            <a:off x="876299" y="420045"/>
            <a:ext cx="7594600" cy="1200329"/>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Protecting Yourself Against </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Future Medical Debt</a:t>
            </a:r>
          </a:p>
        </p:txBody>
      </p:sp>
      <p:sp>
        <p:nvSpPr>
          <p:cNvPr id="2" name="Rectangle 1">
            <a:extLst>
              <a:ext uri="{FF2B5EF4-FFF2-40B4-BE49-F238E27FC236}">
                <a16:creationId xmlns:a16="http://schemas.microsoft.com/office/drawing/2014/main" id="{3ECA0319-CF33-B1CD-3E04-3F58520A7EE3}"/>
              </a:ext>
            </a:extLst>
          </p:cNvPr>
          <p:cNvSpPr/>
          <p:nvPr/>
        </p:nvSpPr>
        <p:spPr>
          <a:xfrm>
            <a:off x="4" y="1697242"/>
            <a:ext cx="12192000" cy="516075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3DEFD16-D7C1-FF1D-D811-5C1018359B3E}"/>
              </a:ext>
            </a:extLst>
          </p:cNvPr>
          <p:cNvSpPr txBox="1"/>
          <p:nvPr/>
        </p:nvSpPr>
        <p:spPr>
          <a:xfrm>
            <a:off x="6060652" y="2028693"/>
            <a:ext cx="5670144"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Open Sans ExtraBold" pitchFamily="2" charset="0"/>
                <a:ea typeface="Open Sans ExtraBold" pitchFamily="2" charset="0"/>
                <a:cs typeface="Open Sans ExtraBold" pitchFamily="2" charset="0"/>
              </a:rPr>
              <a:t>Insurance literacy</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Learn the importance of understanding your health insurance policy</a:t>
            </a:r>
          </a:p>
        </p:txBody>
      </p:sp>
      <p:pic>
        <p:nvPicPr>
          <p:cNvPr id="9" name="Picture Placeholder 8">
            <a:extLst>
              <a:ext uri="{FF2B5EF4-FFF2-40B4-BE49-F238E27FC236}">
                <a16:creationId xmlns:a16="http://schemas.microsoft.com/office/drawing/2014/main" id="{92F68482-818C-07EB-07FB-385C6F6934A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989" r="8989"/>
          <a:stretch/>
        </p:blipFill>
        <p:spPr>
          <a:xfrm>
            <a:off x="461204" y="2100263"/>
            <a:ext cx="5228977" cy="4252912"/>
          </a:xfrm>
        </p:spPr>
      </p:pic>
      <p:sp>
        <p:nvSpPr>
          <p:cNvPr id="5" name="TextBox 4">
            <a:extLst>
              <a:ext uri="{FF2B5EF4-FFF2-40B4-BE49-F238E27FC236}">
                <a16:creationId xmlns:a16="http://schemas.microsoft.com/office/drawing/2014/main" id="{3E6695E0-57CC-F9BC-193B-CF038386C46D}"/>
              </a:ext>
            </a:extLst>
          </p:cNvPr>
          <p:cNvSpPr txBox="1"/>
          <p:nvPr/>
        </p:nvSpPr>
        <p:spPr>
          <a:xfrm>
            <a:off x="6060652" y="3375807"/>
            <a:ext cx="5760882"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Open Sans ExtraBold" pitchFamily="2" charset="0"/>
                <a:ea typeface="Open Sans ExtraBold" pitchFamily="2" charset="0"/>
                <a:cs typeface="Open Sans ExtraBold" pitchFamily="2" charset="0"/>
              </a:rPr>
              <a:t>Coverage review</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The necessity of regularly reviewing and updating your insurance to fit your changing health needs</a:t>
            </a:r>
          </a:p>
        </p:txBody>
      </p:sp>
      <p:sp>
        <p:nvSpPr>
          <p:cNvPr id="7" name="TextBox 6">
            <a:extLst>
              <a:ext uri="{FF2B5EF4-FFF2-40B4-BE49-F238E27FC236}">
                <a16:creationId xmlns:a16="http://schemas.microsoft.com/office/drawing/2014/main" id="{7A2A4DBA-966A-5733-F73F-41C8EC270D59}"/>
              </a:ext>
            </a:extLst>
          </p:cNvPr>
          <p:cNvSpPr txBox="1"/>
          <p:nvPr/>
        </p:nvSpPr>
        <p:spPr>
          <a:xfrm>
            <a:off x="6060652" y="5030697"/>
            <a:ext cx="5670144"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Open Sans ExtraBold" pitchFamily="2" charset="0"/>
                <a:ea typeface="Open Sans ExtraBold" pitchFamily="2" charset="0"/>
                <a:cs typeface="Open Sans ExtraBold" pitchFamily="2" charset="0"/>
              </a:rPr>
              <a:t>HSA/FSA benefits</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How Health Savings Accounts (HSAs) and Flexible Spending Accounts (FSAs)can help manage out-of-pocket expenses </a:t>
            </a:r>
          </a:p>
        </p:txBody>
      </p:sp>
    </p:spTree>
    <p:extLst>
      <p:ext uri="{BB962C8B-B14F-4D97-AF65-F5344CB8AC3E}">
        <p14:creationId xmlns:p14="http://schemas.microsoft.com/office/powerpoint/2010/main" val="832314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065B46-61A4-4927-8B7C-A9E25C96035D}"/>
              </a:ext>
            </a:extLst>
          </p:cNvPr>
          <p:cNvSpPr/>
          <p:nvPr/>
        </p:nvSpPr>
        <p:spPr>
          <a:xfrm>
            <a:off x="8907460" y="0"/>
            <a:ext cx="32845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00C7A075-5904-4FC5-B502-0C6A69B6A424}"/>
              </a:ext>
            </a:extLst>
          </p:cNvPr>
          <p:cNvSpPr txBox="1"/>
          <p:nvPr/>
        </p:nvSpPr>
        <p:spPr>
          <a:xfrm>
            <a:off x="739773" y="501635"/>
            <a:ext cx="4912880" cy="1754326"/>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Negotiating Medical Bills and Payment Plans</a:t>
            </a:r>
          </a:p>
        </p:txBody>
      </p:sp>
      <p:pic>
        <p:nvPicPr>
          <p:cNvPr id="9" name="Picture Placeholder 8">
            <a:extLst>
              <a:ext uri="{FF2B5EF4-FFF2-40B4-BE49-F238E27FC236}">
                <a16:creationId xmlns:a16="http://schemas.microsoft.com/office/drawing/2014/main" id="{B2CE72CA-17DE-4180-A0A4-7450D4E6BC2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830" r="30091"/>
          <a:stretch/>
        </p:blipFill>
        <p:spPr>
          <a:xfrm>
            <a:off x="6362699" y="1166812"/>
            <a:ext cx="4911728" cy="4524375"/>
          </a:xfrm>
        </p:spPr>
      </p:pic>
      <p:sp>
        <p:nvSpPr>
          <p:cNvPr id="2" name="TextBox 1">
            <a:extLst>
              <a:ext uri="{FF2B5EF4-FFF2-40B4-BE49-F238E27FC236}">
                <a16:creationId xmlns:a16="http://schemas.microsoft.com/office/drawing/2014/main" id="{577E813A-6E4A-64F9-5874-9CA59AAF0586}"/>
              </a:ext>
            </a:extLst>
          </p:cNvPr>
          <p:cNvSpPr txBox="1"/>
          <p:nvPr/>
        </p:nvSpPr>
        <p:spPr>
          <a:xfrm>
            <a:off x="739773" y="2556761"/>
            <a:ext cx="5445126" cy="954107"/>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Approaching negotiations</a:t>
            </a:r>
          </a:p>
          <a:p>
            <a:pPr marL="800100" lvl="1" indent="-342900">
              <a:buFont typeface="Arial" panose="020B0604020202020204" pitchFamily="34" charset="0"/>
              <a:buChar char="•"/>
            </a:pPr>
            <a:r>
              <a:rPr lang="en-US" dirty="0">
                <a:solidFill>
                  <a:schemeClr val="bg1"/>
                </a:solidFill>
                <a:latin typeface="Open Sans" pitchFamily="2" charset="0"/>
                <a:ea typeface="Open Sans" pitchFamily="2" charset="0"/>
                <a:cs typeface="Open Sans" pitchFamily="2" charset="0"/>
              </a:rPr>
              <a:t>Start with understanding your bill and knowing your insurance coverage</a:t>
            </a:r>
            <a:endParaRPr lang="en-US" i="0" dirty="0">
              <a:solidFill>
                <a:schemeClr val="bg1"/>
              </a:solidFill>
              <a:effectLst/>
              <a:latin typeface="Open Sans" pitchFamily="2" charset="0"/>
              <a:ea typeface="Open Sans" pitchFamily="2" charset="0"/>
              <a:cs typeface="Open Sans" pitchFamily="2" charset="0"/>
            </a:endParaRPr>
          </a:p>
        </p:txBody>
      </p:sp>
      <p:sp>
        <p:nvSpPr>
          <p:cNvPr id="3" name="TextBox 2">
            <a:extLst>
              <a:ext uri="{FF2B5EF4-FFF2-40B4-BE49-F238E27FC236}">
                <a16:creationId xmlns:a16="http://schemas.microsoft.com/office/drawing/2014/main" id="{B4E35C24-5FFA-07CE-0253-25C00A30FC52}"/>
              </a:ext>
            </a:extLst>
          </p:cNvPr>
          <p:cNvSpPr txBox="1"/>
          <p:nvPr/>
        </p:nvSpPr>
        <p:spPr>
          <a:xfrm>
            <a:off x="739773" y="3828098"/>
            <a:ext cx="5445126" cy="954107"/>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Options for relief</a:t>
            </a:r>
          </a:p>
          <a:p>
            <a:pPr marL="800100" lvl="1" indent="-342900">
              <a:buFont typeface="Arial" panose="020B0604020202020204" pitchFamily="34" charset="0"/>
              <a:buChar char="•"/>
            </a:pPr>
            <a:r>
              <a:rPr lang="en-US" dirty="0">
                <a:solidFill>
                  <a:schemeClr val="bg1"/>
                </a:solidFill>
                <a:latin typeface="Open Sans" pitchFamily="2" charset="0"/>
                <a:ea typeface="Open Sans" pitchFamily="2" charset="0"/>
                <a:cs typeface="Open Sans" pitchFamily="2" charset="0"/>
              </a:rPr>
              <a:t>Explore payment plans, discounts for prompt payment, or financial aid</a:t>
            </a:r>
            <a:endParaRPr lang="en-US" i="0" dirty="0">
              <a:solidFill>
                <a:schemeClr val="bg1"/>
              </a:solidFill>
              <a:effectLst/>
              <a:latin typeface="Open Sans" pitchFamily="2" charset="0"/>
              <a:ea typeface="Open Sans" pitchFamily="2" charset="0"/>
              <a:cs typeface="Open Sans" pitchFamily="2" charset="0"/>
            </a:endParaRPr>
          </a:p>
        </p:txBody>
      </p:sp>
      <p:sp>
        <p:nvSpPr>
          <p:cNvPr id="4" name="TextBox 3">
            <a:extLst>
              <a:ext uri="{FF2B5EF4-FFF2-40B4-BE49-F238E27FC236}">
                <a16:creationId xmlns:a16="http://schemas.microsoft.com/office/drawing/2014/main" id="{A76FDC7A-2553-87D7-3CA5-CB9D719D7A4B}"/>
              </a:ext>
            </a:extLst>
          </p:cNvPr>
          <p:cNvSpPr txBox="1"/>
          <p:nvPr/>
        </p:nvSpPr>
        <p:spPr>
          <a:xfrm>
            <a:off x="917573" y="5099435"/>
            <a:ext cx="5445126" cy="954107"/>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Seeking assistance</a:t>
            </a:r>
          </a:p>
          <a:p>
            <a:pPr marL="800100" lvl="1" indent="-342900">
              <a:buFont typeface="Arial" panose="020B0604020202020204" pitchFamily="34" charset="0"/>
              <a:buChar char="•"/>
            </a:pPr>
            <a:r>
              <a:rPr lang="en-US" dirty="0">
                <a:solidFill>
                  <a:schemeClr val="bg1"/>
                </a:solidFill>
                <a:latin typeface="Open Sans" pitchFamily="2" charset="0"/>
                <a:ea typeface="Open Sans" pitchFamily="2" charset="0"/>
                <a:cs typeface="Open Sans" pitchFamily="2" charset="0"/>
              </a:rPr>
              <a:t>Investigate eligibility for financial assistance programs or charitable aid</a:t>
            </a:r>
            <a:endParaRPr lang="en-US" i="0" dirty="0">
              <a:solidFill>
                <a:schemeClr val="bg1"/>
              </a:solidFill>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48582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52FCD1-21A4-4B5C-8DA7-657D5C2454CD}"/>
              </a:ext>
            </a:extLst>
          </p:cNvPr>
          <p:cNvSpPr/>
          <p:nvPr/>
        </p:nvSpPr>
        <p:spPr>
          <a:xfrm>
            <a:off x="774031" y="4895850"/>
            <a:ext cx="4848225" cy="19621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0C21AA8D-B3F1-45D0-B55A-D0BC69A53A60}"/>
              </a:ext>
            </a:extLst>
          </p:cNvPr>
          <p:cNvSpPr txBox="1"/>
          <p:nvPr/>
        </p:nvSpPr>
        <p:spPr>
          <a:xfrm>
            <a:off x="6352674" y="602833"/>
            <a:ext cx="5490321" cy="1754326"/>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Resources for Assistance and Support</a:t>
            </a:r>
          </a:p>
        </p:txBody>
      </p:sp>
      <p:pic>
        <p:nvPicPr>
          <p:cNvPr id="14" name="Picture Placeholder 13">
            <a:extLst>
              <a:ext uri="{FF2B5EF4-FFF2-40B4-BE49-F238E27FC236}">
                <a16:creationId xmlns:a16="http://schemas.microsoft.com/office/drawing/2014/main" id="{B288B8BA-61DA-80F3-18AF-B9E8B1256B5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80"/>
          <a:stretch/>
        </p:blipFill>
        <p:spPr>
          <a:xfrm>
            <a:off x="774031" y="698955"/>
            <a:ext cx="4848225" cy="3786187"/>
          </a:xfrm>
        </p:spPr>
      </p:pic>
      <p:sp>
        <p:nvSpPr>
          <p:cNvPr id="6" name="TextBox 5">
            <a:extLst>
              <a:ext uri="{FF2B5EF4-FFF2-40B4-BE49-F238E27FC236}">
                <a16:creationId xmlns:a16="http://schemas.microsoft.com/office/drawing/2014/main" id="{3B38C96C-C1C5-5E37-B64B-5FBE2CF3D5A0}"/>
              </a:ext>
            </a:extLst>
          </p:cNvPr>
          <p:cNvSpPr txBox="1"/>
          <p:nvPr/>
        </p:nvSpPr>
        <p:spPr>
          <a:xfrm>
            <a:off x="887356" y="5369093"/>
            <a:ext cx="4621574" cy="1015663"/>
          </a:xfrm>
          <a:prstGeom prst="rect">
            <a:avLst/>
          </a:prstGeom>
          <a:noFill/>
        </p:spPr>
        <p:txBody>
          <a:bodyPr wrap="square" rtlCol="0">
            <a:spAutoFit/>
          </a:bodyPr>
          <a:lstStyle/>
          <a:p>
            <a:pPr algn="ctr"/>
            <a:r>
              <a:rPr lang="en-US" sz="6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Resources</a:t>
            </a:r>
          </a:p>
        </p:txBody>
      </p:sp>
      <p:sp>
        <p:nvSpPr>
          <p:cNvPr id="9" name="TextBox 8">
            <a:extLst>
              <a:ext uri="{FF2B5EF4-FFF2-40B4-BE49-F238E27FC236}">
                <a16:creationId xmlns:a16="http://schemas.microsoft.com/office/drawing/2014/main" id="{56D54615-2D78-16BF-FC39-E29A3FDCC729}"/>
              </a:ext>
            </a:extLst>
          </p:cNvPr>
          <p:cNvSpPr txBox="1"/>
          <p:nvPr/>
        </p:nvSpPr>
        <p:spPr>
          <a:xfrm>
            <a:off x="6352674" y="2592048"/>
            <a:ext cx="5618747" cy="1015663"/>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Helpful organizations</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Explore organizations that specialize in medical billing advocacy and support</a:t>
            </a:r>
            <a:endParaRPr lang="en-US" sz="2000" i="0" dirty="0">
              <a:effectLst/>
              <a:latin typeface="Open Sans" pitchFamily="2" charset="0"/>
              <a:ea typeface="Open Sans" pitchFamily="2" charset="0"/>
              <a:cs typeface="Open Sans" pitchFamily="2" charset="0"/>
            </a:endParaRPr>
          </a:p>
        </p:txBody>
      </p:sp>
      <p:sp>
        <p:nvSpPr>
          <p:cNvPr id="4" name="TextBox 3">
            <a:extLst>
              <a:ext uri="{FF2B5EF4-FFF2-40B4-BE49-F238E27FC236}">
                <a16:creationId xmlns:a16="http://schemas.microsoft.com/office/drawing/2014/main" id="{115C2F0F-372D-86BB-2A1C-DCF4EE5F07EA}"/>
              </a:ext>
            </a:extLst>
          </p:cNvPr>
          <p:cNvSpPr txBox="1"/>
          <p:nvPr/>
        </p:nvSpPr>
        <p:spPr>
          <a:xfrm>
            <a:off x="6352674" y="3842600"/>
            <a:ext cx="5490321" cy="1015663"/>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Advocacy services</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Utilize consumer advocacy services to navigate billing disputes and appeals</a:t>
            </a:r>
            <a:endParaRPr lang="en-US" sz="2000" i="0" dirty="0">
              <a:effectLst/>
              <a:latin typeface="Open Sans" pitchFamily="2"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5BB85933-3B2D-C262-8E3D-780AD0E0E70D}"/>
              </a:ext>
            </a:extLst>
          </p:cNvPr>
          <p:cNvSpPr txBox="1"/>
          <p:nvPr/>
        </p:nvSpPr>
        <p:spPr>
          <a:xfrm>
            <a:off x="6352674" y="5093152"/>
            <a:ext cx="5490321" cy="1323439"/>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Tools for estimating costs</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Use online calculators and resources to manage healthcare expenses effectively</a:t>
            </a:r>
            <a:endParaRPr lang="en-US" sz="2000" i="0" dirty="0">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919469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C13900-6876-462C-8D57-37F13FE8A3CB}"/>
              </a:ext>
            </a:extLst>
          </p:cNvPr>
          <p:cNvSpPr/>
          <p:nvPr/>
        </p:nvSpPr>
        <p:spPr>
          <a:xfrm>
            <a:off x="6686550" y="0"/>
            <a:ext cx="48101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0E9E0C49-08C7-49A5-88E5-D81D7102AF99}"/>
              </a:ext>
            </a:extLst>
          </p:cNvPr>
          <p:cNvSpPr txBox="1"/>
          <p:nvPr/>
        </p:nvSpPr>
        <p:spPr>
          <a:xfrm>
            <a:off x="6916340" y="1345241"/>
            <a:ext cx="4680239" cy="646331"/>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Conclusion / Q&amp;A</a:t>
            </a:r>
          </a:p>
        </p:txBody>
      </p:sp>
      <p:pic>
        <p:nvPicPr>
          <p:cNvPr id="12" name="Picture Placeholder 11">
            <a:extLst>
              <a:ext uri="{FF2B5EF4-FFF2-40B4-BE49-F238E27FC236}">
                <a16:creationId xmlns:a16="http://schemas.microsoft.com/office/drawing/2014/main" id="{F9F80359-82CE-0648-7BAE-057B83794B7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2438" t="-270" r="19494" b="270"/>
          <a:stretch/>
        </p:blipFill>
        <p:spPr>
          <a:xfrm>
            <a:off x="925116" y="622589"/>
            <a:ext cx="4862909" cy="4764088"/>
          </a:xfrm>
        </p:spPr>
      </p:pic>
      <p:sp>
        <p:nvSpPr>
          <p:cNvPr id="2" name="TextBox 1">
            <a:extLst>
              <a:ext uri="{FF2B5EF4-FFF2-40B4-BE49-F238E27FC236}">
                <a16:creationId xmlns:a16="http://schemas.microsoft.com/office/drawing/2014/main" id="{F95D090D-DDD4-7040-C1DA-B302A92CE4E2}"/>
              </a:ext>
            </a:extLst>
          </p:cNvPr>
          <p:cNvSpPr txBox="1"/>
          <p:nvPr/>
        </p:nvSpPr>
        <p:spPr>
          <a:xfrm>
            <a:off x="6916340" y="2677703"/>
            <a:ext cx="4350544" cy="1323439"/>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Recap: Summary of essential medical billing management and insurance appeal strategies</a:t>
            </a:r>
          </a:p>
        </p:txBody>
      </p:sp>
      <p:sp>
        <p:nvSpPr>
          <p:cNvPr id="13" name="TextBox 12">
            <a:extLst>
              <a:ext uri="{FF2B5EF4-FFF2-40B4-BE49-F238E27FC236}">
                <a16:creationId xmlns:a16="http://schemas.microsoft.com/office/drawing/2014/main" id="{22139B79-B002-B6AA-D092-5CBEBEDB3BA6}"/>
              </a:ext>
            </a:extLst>
          </p:cNvPr>
          <p:cNvSpPr txBox="1"/>
          <p:nvPr/>
        </p:nvSpPr>
        <p:spPr>
          <a:xfrm>
            <a:off x="273882" y="5532901"/>
            <a:ext cx="4529796"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Sponsored by:</a:t>
            </a:r>
          </a:p>
        </p:txBody>
      </p:sp>
      <p:pic>
        <p:nvPicPr>
          <p:cNvPr id="14" name="Picture 13">
            <a:extLst>
              <a:ext uri="{FF2B5EF4-FFF2-40B4-BE49-F238E27FC236}">
                <a16:creationId xmlns:a16="http://schemas.microsoft.com/office/drawing/2014/main" id="{5E929F38-7625-65CA-6690-3D1953DA7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1" y="6005443"/>
            <a:ext cx="1628091" cy="459936"/>
          </a:xfrm>
          <a:prstGeom prst="rect">
            <a:avLst/>
          </a:prstGeom>
        </p:spPr>
      </p:pic>
      <p:pic>
        <p:nvPicPr>
          <p:cNvPr id="15" name="Picture 14">
            <a:extLst>
              <a:ext uri="{FF2B5EF4-FFF2-40B4-BE49-F238E27FC236}">
                <a16:creationId xmlns:a16="http://schemas.microsoft.com/office/drawing/2014/main" id="{E539A325-830B-99CF-7996-21D4B53BA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9631" y="5799606"/>
            <a:ext cx="1555594" cy="950641"/>
          </a:xfrm>
          <a:prstGeom prst="rect">
            <a:avLst/>
          </a:prstGeom>
        </p:spPr>
      </p:pic>
      <p:pic>
        <p:nvPicPr>
          <p:cNvPr id="17" name="Picture 16">
            <a:extLst>
              <a:ext uri="{FF2B5EF4-FFF2-40B4-BE49-F238E27FC236}">
                <a16:creationId xmlns:a16="http://schemas.microsoft.com/office/drawing/2014/main" id="{715B18E0-F290-EC00-FA09-329D6ACD7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6186" y="5681279"/>
            <a:ext cx="1770389" cy="1108264"/>
          </a:xfrm>
          <a:prstGeom prst="rect">
            <a:avLst/>
          </a:prstGeom>
        </p:spPr>
      </p:pic>
      <p:sp>
        <p:nvSpPr>
          <p:cNvPr id="3" name="TextBox 2">
            <a:extLst>
              <a:ext uri="{FF2B5EF4-FFF2-40B4-BE49-F238E27FC236}">
                <a16:creationId xmlns:a16="http://schemas.microsoft.com/office/drawing/2014/main" id="{4C1986E1-89E5-1875-99A2-D43F1C100BC1}"/>
              </a:ext>
            </a:extLst>
          </p:cNvPr>
          <p:cNvSpPr txBox="1"/>
          <p:nvPr/>
        </p:nvSpPr>
        <p:spPr>
          <a:xfrm>
            <a:off x="6916340" y="4379497"/>
            <a:ext cx="4350544" cy="400110"/>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Questions? / Discussion</a:t>
            </a:r>
          </a:p>
        </p:txBody>
      </p:sp>
    </p:spTree>
    <p:extLst>
      <p:ext uri="{BB962C8B-B14F-4D97-AF65-F5344CB8AC3E}">
        <p14:creationId xmlns:p14="http://schemas.microsoft.com/office/powerpoint/2010/main" val="1154877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8088DD-556C-4D49-A573-1AEB8001AF65}"/>
              </a:ext>
            </a:extLst>
          </p:cNvPr>
          <p:cNvSpPr txBox="1"/>
          <p:nvPr/>
        </p:nvSpPr>
        <p:spPr>
          <a:xfrm>
            <a:off x="1488762" y="1905506"/>
            <a:ext cx="9214476" cy="3046988"/>
          </a:xfrm>
          <a:prstGeom prst="rect">
            <a:avLst/>
          </a:prstGeom>
          <a:noFill/>
        </p:spPr>
        <p:txBody>
          <a:bodyPr wrap="square" rtlCol="0">
            <a:spAutoFit/>
          </a:bodyPr>
          <a:lstStyle/>
          <a:p>
            <a:pPr algn="ctr"/>
            <a:r>
              <a:rPr lang="en-US" sz="96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THANK</a:t>
            </a:r>
          </a:p>
          <a:p>
            <a:pPr algn="ctr"/>
            <a:r>
              <a:rPr lang="en-US" sz="96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YOU</a:t>
            </a:r>
          </a:p>
        </p:txBody>
      </p:sp>
    </p:spTree>
    <p:extLst>
      <p:ext uri="{BB962C8B-B14F-4D97-AF65-F5344CB8AC3E}">
        <p14:creationId xmlns:p14="http://schemas.microsoft.com/office/powerpoint/2010/main" val="102049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F3E9F5-458B-4694-A2F7-B4E67CAD801C}"/>
              </a:ext>
            </a:extLst>
          </p:cNvPr>
          <p:cNvSpPr/>
          <p:nvPr/>
        </p:nvSpPr>
        <p:spPr>
          <a:xfrm>
            <a:off x="6096000" y="0"/>
            <a:ext cx="6096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8" name="Group 7">
            <a:extLst>
              <a:ext uri="{FF2B5EF4-FFF2-40B4-BE49-F238E27FC236}">
                <a16:creationId xmlns:a16="http://schemas.microsoft.com/office/drawing/2014/main" id="{E9DFE107-3D08-4AC3-9278-267F43F93400}"/>
              </a:ext>
            </a:extLst>
          </p:cNvPr>
          <p:cNvGrpSpPr/>
          <p:nvPr/>
        </p:nvGrpSpPr>
        <p:grpSpPr>
          <a:xfrm>
            <a:off x="571184" y="655132"/>
            <a:ext cx="5190250" cy="2573188"/>
            <a:chOff x="236619" y="192843"/>
            <a:chExt cx="5190250" cy="2573188"/>
          </a:xfrm>
        </p:grpSpPr>
        <p:sp>
          <p:nvSpPr>
            <p:cNvPr id="4" name="TextBox 3">
              <a:extLst>
                <a:ext uri="{FF2B5EF4-FFF2-40B4-BE49-F238E27FC236}">
                  <a16:creationId xmlns:a16="http://schemas.microsoft.com/office/drawing/2014/main" id="{BA707C9E-F996-4050-960C-D9D83C3FBE97}"/>
                </a:ext>
              </a:extLst>
            </p:cNvPr>
            <p:cNvSpPr txBox="1"/>
            <p:nvPr/>
          </p:nvSpPr>
          <p:spPr>
            <a:xfrm>
              <a:off x="236620" y="1627258"/>
              <a:ext cx="5190249" cy="113877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22201C"/>
                  </a:solidFill>
                  <a:latin typeface="Open Sans Extrabold" panose="020B0906030804020204" pitchFamily="34" charset="0"/>
                  <a:ea typeface="Open Sans Extrabold" panose="020B0906030804020204" pitchFamily="34" charset="0"/>
                  <a:cs typeface="Open Sans Extrabold" panose="020B0906030804020204" pitchFamily="34" charset="0"/>
                </a:rPr>
                <a:t>Key elements of bills and EOBs</a:t>
              </a:r>
            </a:p>
            <a:p>
              <a:pPr marL="800100" lvl="1" indent="-342900">
                <a:buFont typeface="Arial" panose="020B0604020202020204" pitchFamily="34" charset="0"/>
                <a:buChar char="•"/>
              </a:pPr>
              <a:r>
                <a:rPr lang="en-US" i="0" dirty="0">
                  <a:solidFill>
                    <a:srgbClr val="22201C"/>
                  </a:solidFill>
                  <a:effectLst/>
                  <a:latin typeface="Open Sans" pitchFamily="2" charset="0"/>
                  <a:ea typeface="Open Sans" pitchFamily="2" charset="0"/>
                  <a:cs typeface="Open Sans" pitchFamily="2" charset="0"/>
                </a:rPr>
                <a:t>Distinguish between a medical bill and an Explanation of Benefits (EOB)</a:t>
              </a:r>
            </a:p>
            <a:p>
              <a:pPr lvl="1" algn="just"/>
              <a:endParaRPr lang="en-US" sz="1200" dirty="0">
                <a:solidFill>
                  <a:srgbClr val="22201C"/>
                </a:solidFill>
                <a:latin typeface="Roboto" pitchFamily="2" charset="0"/>
                <a:ea typeface="Roboto" pitchFamily="2" charset="0"/>
              </a:endParaRPr>
            </a:p>
          </p:txBody>
        </p:sp>
        <p:sp>
          <p:nvSpPr>
            <p:cNvPr id="5" name="TextBox 4">
              <a:extLst>
                <a:ext uri="{FF2B5EF4-FFF2-40B4-BE49-F238E27FC236}">
                  <a16:creationId xmlns:a16="http://schemas.microsoft.com/office/drawing/2014/main" id="{A7220A0D-96FE-411B-ACE0-3691F20382B8}"/>
                </a:ext>
              </a:extLst>
            </p:cNvPr>
            <p:cNvSpPr txBox="1"/>
            <p:nvPr/>
          </p:nvSpPr>
          <p:spPr>
            <a:xfrm>
              <a:off x="236619" y="192843"/>
              <a:ext cx="5189537" cy="646331"/>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Deciphering Medical </a:t>
              </a:r>
            </a:p>
          </p:txBody>
        </p:sp>
      </p:grpSp>
      <p:sp>
        <p:nvSpPr>
          <p:cNvPr id="2" name="TextBox 1">
            <a:extLst>
              <a:ext uri="{FF2B5EF4-FFF2-40B4-BE49-F238E27FC236}">
                <a16:creationId xmlns:a16="http://schemas.microsoft.com/office/drawing/2014/main" id="{81084708-A57C-2315-0CAF-983AD8B29221}"/>
              </a:ext>
            </a:extLst>
          </p:cNvPr>
          <p:cNvSpPr txBox="1"/>
          <p:nvPr/>
        </p:nvSpPr>
        <p:spPr>
          <a:xfrm>
            <a:off x="571184" y="1196995"/>
            <a:ext cx="5357532" cy="646331"/>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Bills and EOBs</a:t>
            </a:r>
          </a:p>
        </p:txBody>
      </p:sp>
      <p:sp>
        <p:nvSpPr>
          <p:cNvPr id="3" name="TextBox 2">
            <a:extLst>
              <a:ext uri="{FF2B5EF4-FFF2-40B4-BE49-F238E27FC236}">
                <a16:creationId xmlns:a16="http://schemas.microsoft.com/office/drawing/2014/main" id="{B9EA1D7A-E341-C4DA-C706-77C2C6CC60CE}"/>
              </a:ext>
            </a:extLst>
          </p:cNvPr>
          <p:cNvSpPr txBox="1"/>
          <p:nvPr/>
        </p:nvSpPr>
        <p:spPr>
          <a:xfrm>
            <a:off x="6677025" y="4179888"/>
            <a:ext cx="5299076" cy="1138773"/>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Identifying and resolving errors</a:t>
            </a:r>
          </a:p>
          <a:p>
            <a:pPr marL="628650" lvl="1" indent="-171450" algn="just">
              <a:buFont typeface="Arial" panose="020B0604020202020204" pitchFamily="34" charset="0"/>
              <a:buChar char="•"/>
            </a:pPr>
            <a:endParaRPr lang="en-US" sz="1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marL="628650" lvl="1" indent="-171450">
              <a:buFont typeface="Arial" panose="020B0604020202020204" pitchFamily="34" charset="0"/>
              <a:buChar char="•"/>
            </a:pPr>
            <a:r>
              <a:rPr lang="en-US" dirty="0">
                <a:solidFill>
                  <a:schemeClr val="bg1"/>
                </a:solidFill>
                <a:latin typeface="Open Sans" pitchFamily="2" charset="0"/>
                <a:ea typeface="Open Sans" pitchFamily="2" charset="0"/>
                <a:cs typeface="Open Sans" pitchFamily="2" charset="0"/>
              </a:rPr>
              <a:t>Strategies for spotting and addressing billing errors</a:t>
            </a:r>
            <a:endParaRPr lang="en-ID" dirty="0">
              <a:solidFill>
                <a:schemeClr val="bg1"/>
              </a:solidFill>
              <a:latin typeface="Open Sans" pitchFamily="2" charset="0"/>
              <a:ea typeface="Open Sans" pitchFamily="2" charset="0"/>
              <a:cs typeface="Open Sans" pitchFamily="2" charset="0"/>
            </a:endParaRPr>
          </a:p>
        </p:txBody>
      </p:sp>
      <p:pic>
        <p:nvPicPr>
          <p:cNvPr id="15" name="Picture Placeholder 14">
            <a:extLst>
              <a:ext uri="{FF2B5EF4-FFF2-40B4-BE49-F238E27FC236}">
                <a16:creationId xmlns:a16="http://schemas.microsoft.com/office/drawing/2014/main" id="{262D4E72-3FB3-7286-DB35-D3B00212850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4077"/>
          <a:stretch/>
        </p:blipFill>
        <p:spPr>
          <a:xfrm>
            <a:off x="571185" y="3228320"/>
            <a:ext cx="5189537" cy="3299480"/>
          </a:xfrm>
        </p:spPr>
      </p:pic>
      <p:pic>
        <p:nvPicPr>
          <p:cNvPr id="17" name="Picture Placeholder 16">
            <a:extLst>
              <a:ext uri="{FF2B5EF4-FFF2-40B4-BE49-F238E27FC236}">
                <a16:creationId xmlns:a16="http://schemas.microsoft.com/office/drawing/2014/main" id="{A85682BC-C7DC-2779-2582-7FA52B320B4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886" b="886"/>
          <a:stretch/>
        </p:blipFill>
        <p:spPr>
          <a:xfrm>
            <a:off x="6677025" y="473075"/>
            <a:ext cx="4943475" cy="3233738"/>
          </a:xfrm>
        </p:spPr>
      </p:pic>
      <p:pic>
        <p:nvPicPr>
          <p:cNvPr id="7" name="Picture 6">
            <a:hlinkClick r:id="rId5"/>
            <a:extLst>
              <a:ext uri="{FF2B5EF4-FFF2-40B4-BE49-F238E27FC236}">
                <a16:creationId xmlns:a16="http://schemas.microsoft.com/office/drawing/2014/main" id="{987E7C82-0A82-AC5E-8FDC-FD9BC7269F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3006" y="5662787"/>
            <a:ext cx="1194710" cy="851086"/>
          </a:xfrm>
          <a:prstGeom prst="rect">
            <a:avLst/>
          </a:prstGeom>
        </p:spPr>
      </p:pic>
      <p:sp>
        <p:nvSpPr>
          <p:cNvPr id="9" name="TextBox 8">
            <a:extLst>
              <a:ext uri="{FF2B5EF4-FFF2-40B4-BE49-F238E27FC236}">
                <a16:creationId xmlns:a16="http://schemas.microsoft.com/office/drawing/2014/main" id="{7F7647B4-3A78-E21D-0378-054194E79B74}"/>
              </a:ext>
            </a:extLst>
          </p:cNvPr>
          <p:cNvSpPr txBox="1"/>
          <p:nvPr/>
        </p:nvSpPr>
        <p:spPr>
          <a:xfrm>
            <a:off x="7847716" y="5813608"/>
            <a:ext cx="5189537" cy="646331"/>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What is an EOB?</a:t>
            </a:r>
          </a:p>
        </p:txBody>
      </p:sp>
    </p:spTree>
    <p:extLst>
      <p:ext uri="{BB962C8B-B14F-4D97-AF65-F5344CB8AC3E}">
        <p14:creationId xmlns:p14="http://schemas.microsoft.com/office/powerpoint/2010/main" val="1360825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95A2E5-3D4E-4C83-9018-E0722CE017C3}"/>
              </a:ext>
            </a:extLst>
          </p:cNvPr>
          <p:cNvSpPr/>
          <p:nvPr/>
        </p:nvSpPr>
        <p:spPr>
          <a:xfrm>
            <a:off x="1459703" y="0"/>
            <a:ext cx="39227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7" name="Group 6">
            <a:extLst>
              <a:ext uri="{FF2B5EF4-FFF2-40B4-BE49-F238E27FC236}">
                <a16:creationId xmlns:a16="http://schemas.microsoft.com/office/drawing/2014/main" id="{CE12C1E2-8C94-4C5A-9C54-3C434AFD5A9E}"/>
              </a:ext>
            </a:extLst>
          </p:cNvPr>
          <p:cNvGrpSpPr/>
          <p:nvPr/>
        </p:nvGrpSpPr>
        <p:grpSpPr>
          <a:xfrm>
            <a:off x="7001685" y="648184"/>
            <a:ext cx="4788533" cy="5657061"/>
            <a:chOff x="361372" y="1859444"/>
            <a:chExt cx="4582500" cy="5657061"/>
          </a:xfrm>
        </p:grpSpPr>
        <p:sp>
          <p:nvSpPr>
            <p:cNvPr id="8" name="TextBox 7">
              <a:extLst>
                <a:ext uri="{FF2B5EF4-FFF2-40B4-BE49-F238E27FC236}">
                  <a16:creationId xmlns:a16="http://schemas.microsoft.com/office/drawing/2014/main" id="{41DA67AC-3DCC-4A26-8F43-6DBB192B49A2}"/>
                </a:ext>
              </a:extLst>
            </p:cNvPr>
            <p:cNvSpPr txBox="1"/>
            <p:nvPr/>
          </p:nvSpPr>
          <p:spPr>
            <a:xfrm>
              <a:off x="361372" y="3838575"/>
              <a:ext cx="4582500" cy="3677930"/>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Simplifying the medical billing cycle</a:t>
              </a:r>
            </a:p>
            <a:p>
              <a:pPr marL="342900" indent="-342900">
                <a:buFont typeface="Arial" panose="020B0604020202020204" pitchFamily="34" charset="0"/>
                <a:buChar char="•"/>
              </a:pPr>
              <a:endParaRPr lang="en-US" sz="20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Essential vocabulary</a:t>
              </a:r>
            </a:p>
            <a:p>
              <a:pPr marL="800100" lvl="1" indent="-342900">
                <a:lnSpc>
                  <a:spcPct val="150000"/>
                </a:lnSpc>
                <a:buFont typeface="Arial" panose="020B0604020202020204" pitchFamily="34" charset="0"/>
                <a:buChar char="•"/>
              </a:pPr>
              <a:r>
                <a:rPr lang="en-US" dirty="0">
                  <a:latin typeface="Open Sans" pitchFamily="2" charset="0"/>
                  <a:ea typeface="Open Sans" pitchFamily="2" charset="0"/>
                  <a:cs typeface="Open Sans" pitchFamily="2" charset="0"/>
                </a:rPr>
                <a:t>Deductible</a:t>
              </a:r>
            </a:p>
            <a:p>
              <a:pPr marL="800100" lvl="1" indent="-342900">
                <a:lnSpc>
                  <a:spcPct val="150000"/>
                </a:lnSpc>
                <a:buFont typeface="Arial" panose="020B0604020202020204" pitchFamily="34" charset="0"/>
                <a:buChar char="•"/>
              </a:pPr>
              <a:r>
                <a:rPr lang="en-US" i="0" dirty="0">
                  <a:effectLst/>
                  <a:latin typeface="Open Sans" pitchFamily="2" charset="0"/>
                  <a:ea typeface="Open Sans" pitchFamily="2" charset="0"/>
                  <a:cs typeface="Open Sans" pitchFamily="2" charset="0"/>
                </a:rPr>
                <a:t>Copayment</a:t>
              </a:r>
            </a:p>
            <a:p>
              <a:pPr marL="800100" lvl="1" indent="-342900">
                <a:lnSpc>
                  <a:spcPct val="150000"/>
                </a:lnSpc>
                <a:buFont typeface="Arial" panose="020B0604020202020204" pitchFamily="34" charset="0"/>
                <a:buChar char="•"/>
              </a:pPr>
              <a:r>
                <a:rPr lang="en-US" dirty="0">
                  <a:latin typeface="Open Sans" pitchFamily="2" charset="0"/>
                  <a:ea typeface="Open Sans" pitchFamily="2" charset="0"/>
                  <a:cs typeface="Open Sans" pitchFamily="2" charset="0"/>
                </a:rPr>
                <a:t>Coinsurance</a:t>
              </a:r>
              <a:endParaRPr lang="en-US" i="0" dirty="0">
                <a:effectLst/>
                <a:latin typeface="Open Sans" pitchFamily="2" charset="0"/>
                <a:ea typeface="Open Sans" pitchFamily="2" charset="0"/>
                <a:cs typeface="Open Sans" pitchFamily="2" charset="0"/>
              </a:endParaRPr>
            </a:p>
            <a:p>
              <a:endPar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endParaRPr>
            </a:p>
            <a:p>
              <a:pPr marL="342900" indent="-342900">
                <a:buFont typeface="Arial" panose="020B0604020202020204" pitchFamily="34" charset="0"/>
                <a:buChar char="•"/>
              </a:pPr>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O</a:t>
              </a: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rganization tips</a:t>
              </a:r>
            </a:p>
            <a:p>
              <a:pPr marL="342900" indent="-342900">
                <a:buFont typeface="Arial" panose="020B0604020202020204" pitchFamily="34" charset="0"/>
                <a:buChar char="•"/>
              </a:pPr>
              <a:endParaRPr lang="en-US" sz="20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1" algn="just"/>
              <a:endParaRPr lang="en-US" sz="1200" dirty="0">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50A52086-1726-4E79-BEA5-C755BAF2AED6}"/>
                </a:ext>
              </a:extLst>
            </p:cNvPr>
            <p:cNvSpPr txBox="1"/>
            <p:nvPr/>
          </p:nvSpPr>
          <p:spPr>
            <a:xfrm>
              <a:off x="361372" y="1859444"/>
              <a:ext cx="4286249"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Understanding Medical Billing</a:t>
              </a:r>
            </a:p>
          </p:txBody>
        </p:sp>
      </p:grpSp>
      <p:pic>
        <p:nvPicPr>
          <p:cNvPr id="3" name="Picture Placeholder 2">
            <a:extLst>
              <a:ext uri="{FF2B5EF4-FFF2-40B4-BE49-F238E27FC236}">
                <a16:creationId xmlns:a16="http://schemas.microsoft.com/office/drawing/2014/main" id="{B26E36CB-5E86-997F-6C79-DF76BED066E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131" r="16131"/>
          <a:stretch/>
        </p:blipFill>
        <p:spPr>
          <a:xfrm>
            <a:off x="1459703" y="919163"/>
            <a:ext cx="5079210" cy="5019675"/>
          </a:xfrm>
        </p:spPr>
      </p:pic>
    </p:spTree>
    <p:extLst>
      <p:ext uri="{BB962C8B-B14F-4D97-AF65-F5344CB8AC3E}">
        <p14:creationId xmlns:p14="http://schemas.microsoft.com/office/powerpoint/2010/main" val="116726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065B46-61A4-4927-8B7C-A9E25C96035D}"/>
              </a:ext>
            </a:extLst>
          </p:cNvPr>
          <p:cNvSpPr/>
          <p:nvPr/>
        </p:nvSpPr>
        <p:spPr>
          <a:xfrm>
            <a:off x="8907460" y="0"/>
            <a:ext cx="32845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00C7A075-5904-4FC5-B502-0C6A69B6A424}"/>
              </a:ext>
            </a:extLst>
          </p:cNvPr>
          <p:cNvSpPr txBox="1"/>
          <p:nvPr/>
        </p:nvSpPr>
        <p:spPr>
          <a:xfrm>
            <a:off x="739775" y="872836"/>
            <a:ext cx="4912880" cy="1200329"/>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Tackling Common Billing Errors</a:t>
            </a:r>
          </a:p>
        </p:txBody>
      </p:sp>
      <p:pic>
        <p:nvPicPr>
          <p:cNvPr id="9" name="Picture Placeholder 8">
            <a:extLst>
              <a:ext uri="{FF2B5EF4-FFF2-40B4-BE49-F238E27FC236}">
                <a16:creationId xmlns:a16="http://schemas.microsoft.com/office/drawing/2014/main" id="{B2CE72CA-17DE-4180-A0A4-7450D4E6BC2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528" r="12528"/>
          <a:stretch/>
        </p:blipFill>
        <p:spPr>
          <a:xfrm>
            <a:off x="6362699" y="1166812"/>
            <a:ext cx="5089526" cy="4524375"/>
          </a:xfrm>
        </p:spPr>
      </p:pic>
      <p:sp>
        <p:nvSpPr>
          <p:cNvPr id="2" name="TextBox 1">
            <a:extLst>
              <a:ext uri="{FF2B5EF4-FFF2-40B4-BE49-F238E27FC236}">
                <a16:creationId xmlns:a16="http://schemas.microsoft.com/office/drawing/2014/main" id="{577E813A-6E4A-64F9-5874-9CA59AAF0586}"/>
              </a:ext>
            </a:extLst>
          </p:cNvPr>
          <p:cNvSpPr txBox="1"/>
          <p:nvPr/>
        </p:nvSpPr>
        <p:spPr>
          <a:xfrm>
            <a:off x="739773" y="2556761"/>
            <a:ext cx="5445126" cy="954107"/>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Recognizing billing mistakes</a:t>
            </a:r>
          </a:p>
          <a:p>
            <a:pPr marL="800100" lvl="1" indent="-342900">
              <a:buFont typeface="Arial" panose="020B0604020202020204" pitchFamily="34" charset="0"/>
              <a:buChar char="•"/>
            </a:pPr>
            <a:r>
              <a:rPr lang="en-US" dirty="0">
                <a:solidFill>
                  <a:schemeClr val="bg1"/>
                </a:solidFill>
                <a:latin typeface="Open Sans" pitchFamily="2" charset="0"/>
                <a:ea typeface="Open Sans" pitchFamily="2" charset="0"/>
                <a:cs typeface="Open Sans" pitchFamily="2" charset="0"/>
              </a:rPr>
              <a:t>Examples of frequent errors: incorrect patient details, services not rendered</a:t>
            </a:r>
            <a:endParaRPr lang="en-US" i="0" dirty="0">
              <a:solidFill>
                <a:schemeClr val="bg1"/>
              </a:solidFill>
              <a:effectLst/>
              <a:latin typeface="Open Sans" pitchFamily="2" charset="0"/>
              <a:ea typeface="Open Sans" pitchFamily="2" charset="0"/>
              <a:cs typeface="Open Sans" pitchFamily="2" charset="0"/>
            </a:endParaRPr>
          </a:p>
        </p:txBody>
      </p:sp>
      <p:sp>
        <p:nvSpPr>
          <p:cNvPr id="3" name="TextBox 2">
            <a:extLst>
              <a:ext uri="{FF2B5EF4-FFF2-40B4-BE49-F238E27FC236}">
                <a16:creationId xmlns:a16="http://schemas.microsoft.com/office/drawing/2014/main" id="{B4E35C24-5FFA-07CE-0253-25C00A30FC52}"/>
              </a:ext>
            </a:extLst>
          </p:cNvPr>
          <p:cNvSpPr txBox="1"/>
          <p:nvPr/>
        </p:nvSpPr>
        <p:spPr>
          <a:xfrm>
            <a:off x="739773" y="3828098"/>
            <a:ext cx="5445126" cy="954107"/>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Decoding your bill</a:t>
            </a:r>
          </a:p>
          <a:p>
            <a:pPr marL="800100" lvl="1" indent="-342900">
              <a:buFont typeface="Arial" panose="020B0604020202020204" pitchFamily="34" charset="0"/>
              <a:buChar char="•"/>
            </a:pPr>
            <a:r>
              <a:rPr lang="en-US" dirty="0">
                <a:solidFill>
                  <a:schemeClr val="bg1"/>
                </a:solidFill>
                <a:latin typeface="Open Sans" pitchFamily="2" charset="0"/>
                <a:ea typeface="Open Sans" pitchFamily="2" charset="0"/>
                <a:cs typeface="Open Sans" pitchFamily="2" charset="0"/>
              </a:rPr>
              <a:t>Understanding the impact of coding errors on charges</a:t>
            </a:r>
            <a:endParaRPr lang="en-US" i="0" dirty="0">
              <a:solidFill>
                <a:schemeClr val="bg1"/>
              </a:solidFill>
              <a:effectLst/>
              <a:latin typeface="Open Sans" pitchFamily="2" charset="0"/>
              <a:ea typeface="Open Sans" pitchFamily="2" charset="0"/>
              <a:cs typeface="Open Sans" pitchFamily="2" charset="0"/>
            </a:endParaRPr>
          </a:p>
        </p:txBody>
      </p:sp>
      <p:sp>
        <p:nvSpPr>
          <p:cNvPr id="4" name="TextBox 3">
            <a:extLst>
              <a:ext uri="{FF2B5EF4-FFF2-40B4-BE49-F238E27FC236}">
                <a16:creationId xmlns:a16="http://schemas.microsoft.com/office/drawing/2014/main" id="{A76FDC7A-2553-87D7-3CA5-CB9D719D7A4B}"/>
              </a:ext>
            </a:extLst>
          </p:cNvPr>
          <p:cNvSpPr txBox="1"/>
          <p:nvPr/>
        </p:nvSpPr>
        <p:spPr>
          <a:xfrm>
            <a:off x="917573" y="5099435"/>
            <a:ext cx="5445126" cy="954107"/>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Ensuring accuracy</a:t>
            </a:r>
          </a:p>
          <a:p>
            <a:pPr marL="800100" lvl="1" indent="-342900">
              <a:buFont typeface="Arial" panose="020B0604020202020204" pitchFamily="34" charset="0"/>
              <a:buChar char="•"/>
            </a:pPr>
            <a:r>
              <a:rPr lang="en-US" dirty="0">
                <a:solidFill>
                  <a:schemeClr val="bg1"/>
                </a:solidFill>
                <a:latin typeface="Open Sans" pitchFamily="2" charset="0"/>
                <a:ea typeface="Open Sans" pitchFamily="2" charset="0"/>
                <a:cs typeface="Open Sans" pitchFamily="2" charset="0"/>
              </a:rPr>
              <a:t>Steps to verify bill correctness and contest discrepancies</a:t>
            </a:r>
            <a:endParaRPr lang="en-US" i="0" dirty="0">
              <a:solidFill>
                <a:schemeClr val="bg1"/>
              </a:solidFill>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529573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350C8C-F262-6F02-132C-890328B28B26}"/>
              </a:ext>
            </a:extLst>
          </p:cNvPr>
          <p:cNvSpPr/>
          <p:nvPr/>
        </p:nvSpPr>
        <p:spPr>
          <a:xfrm>
            <a:off x="1303922" y="1"/>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7C3CC79F-2E69-4AD9-84C4-0D18D1C86D10}"/>
              </a:ext>
            </a:extLst>
          </p:cNvPr>
          <p:cNvSpPr/>
          <p:nvPr/>
        </p:nvSpPr>
        <p:spPr>
          <a:xfrm>
            <a:off x="-153737" y="0"/>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771C5BBA-56BC-42FE-8D92-2D235CAFD9CF}"/>
              </a:ext>
            </a:extLst>
          </p:cNvPr>
          <p:cNvSpPr txBox="1"/>
          <p:nvPr/>
        </p:nvSpPr>
        <p:spPr>
          <a:xfrm>
            <a:off x="6953807" y="730666"/>
            <a:ext cx="4514293"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Navigating Insurance Appeals</a:t>
            </a:r>
          </a:p>
        </p:txBody>
      </p:sp>
      <p:sp>
        <p:nvSpPr>
          <p:cNvPr id="6" name="TextBox 5">
            <a:extLst>
              <a:ext uri="{FF2B5EF4-FFF2-40B4-BE49-F238E27FC236}">
                <a16:creationId xmlns:a16="http://schemas.microsoft.com/office/drawing/2014/main" id="{B98A0A38-5A61-38F9-B7D6-EA2F57D0C5F0}"/>
              </a:ext>
            </a:extLst>
          </p:cNvPr>
          <p:cNvSpPr txBox="1"/>
          <p:nvPr/>
        </p:nvSpPr>
        <p:spPr>
          <a:xfrm>
            <a:off x="6953807" y="2105560"/>
            <a:ext cx="5041677" cy="1323439"/>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Rights and reasons</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Understanding claim denials and your right to challenge them</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Internal appeal or External review</a:t>
            </a:r>
          </a:p>
        </p:txBody>
      </p:sp>
      <p:pic>
        <p:nvPicPr>
          <p:cNvPr id="15" name="Picture Placeholder 14">
            <a:extLst>
              <a:ext uri="{FF2B5EF4-FFF2-40B4-BE49-F238E27FC236}">
                <a16:creationId xmlns:a16="http://schemas.microsoft.com/office/drawing/2014/main" id="{ED57D2C5-24FB-02B7-E98B-E13CB8D35B8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707" t="1303" r="35050" b="1137"/>
          <a:stretch/>
        </p:blipFill>
        <p:spPr>
          <a:xfrm>
            <a:off x="810181" y="730666"/>
            <a:ext cx="4918420" cy="5386565"/>
          </a:xfrm>
        </p:spPr>
      </p:pic>
      <p:sp>
        <p:nvSpPr>
          <p:cNvPr id="2" name="TextBox 1">
            <a:extLst>
              <a:ext uri="{FF2B5EF4-FFF2-40B4-BE49-F238E27FC236}">
                <a16:creationId xmlns:a16="http://schemas.microsoft.com/office/drawing/2014/main" id="{9298447D-205E-DEB7-51BF-49737A752F36}"/>
              </a:ext>
            </a:extLst>
          </p:cNvPr>
          <p:cNvSpPr txBox="1"/>
          <p:nvPr/>
        </p:nvSpPr>
        <p:spPr>
          <a:xfrm>
            <a:off x="6953806" y="3603564"/>
            <a:ext cx="4704793" cy="1323439"/>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Appeal process</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Review the denial</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Gather evidence</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Submit an appeal letter</a:t>
            </a:r>
          </a:p>
        </p:txBody>
      </p:sp>
      <p:sp>
        <p:nvSpPr>
          <p:cNvPr id="3" name="TextBox 2">
            <a:extLst>
              <a:ext uri="{FF2B5EF4-FFF2-40B4-BE49-F238E27FC236}">
                <a16:creationId xmlns:a16="http://schemas.microsoft.com/office/drawing/2014/main" id="{667F8CDD-46B1-B408-4483-98CFD79036C3}"/>
              </a:ext>
            </a:extLst>
          </p:cNvPr>
          <p:cNvSpPr txBox="1"/>
          <p:nvPr/>
        </p:nvSpPr>
        <p:spPr>
          <a:xfrm>
            <a:off x="6972633" y="5101568"/>
            <a:ext cx="4704793" cy="1015663"/>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For additional guidance</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hlinkClick r:id="rId4"/>
              </a:rPr>
              <a:t>www.healthcare.gov/appeal-insurance-company-decision/</a:t>
            </a:r>
            <a:r>
              <a:rPr lang="en-US" sz="2000" dirty="0">
                <a:latin typeface="Open Sans" pitchFamily="2" charset="0"/>
                <a:ea typeface="Open Sans" pitchFamily="2" charset="0"/>
                <a:cs typeface="Open Sans" pitchFamily="2" charset="0"/>
              </a:rPr>
              <a:t> </a:t>
            </a:r>
          </a:p>
        </p:txBody>
      </p:sp>
    </p:spTree>
    <p:extLst>
      <p:ext uri="{BB962C8B-B14F-4D97-AF65-F5344CB8AC3E}">
        <p14:creationId xmlns:p14="http://schemas.microsoft.com/office/powerpoint/2010/main" val="106141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BFBCE-5E9E-A557-8583-E4AEA1728A4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0329AF4-1420-1FF6-E502-D2907FA01ABC}"/>
              </a:ext>
            </a:extLst>
          </p:cNvPr>
          <p:cNvSpPr/>
          <p:nvPr/>
        </p:nvSpPr>
        <p:spPr>
          <a:xfrm>
            <a:off x="1459703" y="0"/>
            <a:ext cx="39227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7" name="Group 6">
            <a:extLst>
              <a:ext uri="{FF2B5EF4-FFF2-40B4-BE49-F238E27FC236}">
                <a16:creationId xmlns:a16="http://schemas.microsoft.com/office/drawing/2014/main" id="{31EE38E0-78C1-2423-6FB8-24CC494DFAAB}"/>
              </a:ext>
            </a:extLst>
          </p:cNvPr>
          <p:cNvGrpSpPr/>
          <p:nvPr/>
        </p:nvGrpSpPr>
        <p:grpSpPr>
          <a:xfrm>
            <a:off x="6780281" y="850678"/>
            <a:ext cx="5079210" cy="2555721"/>
            <a:chOff x="348114" y="2061939"/>
            <a:chExt cx="4860670" cy="2410129"/>
          </a:xfrm>
        </p:grpSpPr>
        <p:sp>
          <p:nvSpPr>
            <p:cNvPr id="8" name="TextBox 7">
              <a:extLst>
                <a:ext uri="{FF2B5EF4-FFF2-40B4-BE49-F238E27FC236}">
                  <a16:creationId xmlns:a16="http://schemas.microsoft.com/office/drawing/2014/main" id="{1625B9B5-EB1E-814B-5B7D-23E1B0716161}"/>
                </a:ext>
              </a:extLst>
            </p:cNvPr>
            <p:cNvSpPr txBox="1"/>
            <p:nvPr/>
          </p:nvSpPr>
          <p:spPr>
            <a:xfrm>
              <a:off x="348114" y="3456405"/>
              <a:ext cx="4662050" cy="1015663"/>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Network know-how</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Define “in-network” and </a:t>
              </a:r>
            </a:p>
            <a:p>
              <a:pPr lvl="1"/>
              <a:r>
                <a:rPr lang="en-US" sz="2000" dirty="0">
                  <a:latin typeface="Open Sans" pitchFamily="2" charset="0"/>
                  <a:ea typeface="Open Sans" pitchFamily="2" charset="0"/>
                  <a:cs typeface="Open Sans" pitchFamily="2" charset="0"/>
                </a:rPr>
                <a:t>     “out-of-network” providers</a:t>
              </a:r>
              <a:endParaRPr lang="en-US" sz="2000" i="0" dirty="0">
                <a:effectLst/>
                <a:latin typeface="Open Sans" pitchFamily="2" charset="0"/>
                <a:ea typeface="Open Sans" pitchFamily="2" charset="0"/>
                <a:cs typeface="Open Sans" pitchFamily="2" charset="0"/>
              </a:endParaRPr>
            </a:p>
          </p:txBody>
        </p:sp>
        <p:sp>
          <p:nvSpPr>
            <p:cNvPr id="9" name="TextBox 8">
              <a:extLst>
                <a:ext uri="{FF2B5EF4-FFF2-40B4-BE49-F238E27FC236}">
                  <a16:creationId xmlns:a16="http://schemas.microsoft.com/office/drawing/2014/main" id="{B5EA9FBA-8FE4-BD11-2D4B-485A9F396345}"/>
                </a:ext>
              </a:extLst>
            </p:cNvPr>
            <p:cNvSpPr txBox="1"/>
            <p:nvPr/>
          </p:nvSpPr>
          <p:spPr>
            <a:xfrm>
              <a:off x="348114" y="2061939"/>
              <a:ext cx="4860670" cy="1015663"/>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Network Savvy:</a:t>
              </a:r>
            </a:p>
            <a:p>
              <a:r>
                <a:rPr lang="en-US" sz="2400" b="1" dirty="0">
                  <a:latin typeface="Open Sans ExtraBold" panose="020B0906030804020204" pitchFamily="34" charset="0"/>
                  <a:ea typeface="Open Sans ExtraBold" panose="020B0906030804020204" pitchFamily="34" charset="0"/>
                  <a:cs typeface="Open Sans ExtraBold" panose="020B0906030804020204" pitchFamily="34" charset="0"/>
                </a:rPr>
                <a:t>In–Network vs Out-of-Network</a:t>
              </a:r>
            </a:p>
          </p:txBody>
        </p:sp>
      </p:grpSp>
      <p:pic>
        <p:nvPicPr>
          <p:cNvPr id="3" name="Picture Placeholder 2">
            <a:extLst>
              <a:ext uri="{FF2B5EF4-FFF2-40B4-BE49-F238E27FC236}">
                <a16:creationId xmlns:a16="http://schemas.microsoft.com/office/drawing/2014/main" id="{8ED49A1D-4F2F-C903-5C6D-26BD6055A85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154" r="10154"/>
          <a:stretch/>
        </p:blipFill>
        <p:spPr>
          <a:xfrm>
            <a:off x="540059" y="919163"/>
            <a:ext cx="5998855" cy="5019675"/>
          </a:xfrm>
        </p:spPr>
      </p:pic>
      <p:sp>
        <p:nvSpPr>
          <p:cNvPr id="5" name="TextBox 4">
            <a:extLst>
              <a:ext uri="{FF2B5EF4-FFF2-40B4-BE49-F238E27FC236}">
                <a16:creationId xmlns:a16="http://schemas.microsoft.com/office/drawing/2014/main" id="{F800BAA1-6081-139A-1A50-739B94D7B066}"/>
              </a:ext>
            </a:extLst>
          </p:cNvPr>
          <p:cNvSpPr txBox="1"/>
          <p:nvPr/>
        </p:nvSpPr>
        <p:spPr>
          <a:xfrm>
            <a:off x="6780281" y="3627610"/>
            <a:ext cx="4871660" cy="1015663"/>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Cost consequences</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Explore the financial impact of each choice</a:t>
            </a:r>
            <a:endParaRPr lang="en-US" sz="2000" i="0" dirty="0">
              <a:effectLst/>
              <a:latin typeface="Open Sans" pitchFamily="2" charset="0"/>
              <a:ea typeface="Open Sans" pitchFamily="2" charset="0"/>
              <a:cs typeface="Open Sans" pitchFamily="2" charset="0"/>
            </a:endParaRPr>
          </a:p>
        </p:txBody>
      </p:sp>
      <p:sp>
        <p:nvSpPr>
          <p:cNvPr id="6" name="TextBox 5">
            <a:extLst>
              <a:ext uri="{FF2B5EF4-FFF2-40B4-BE49-F238E27FC236}">
                <a16:creationId xmlns:a16="http://schemas.microsoft.com/office/drawing/2014/main" id="{DAC9AD4C-D8AD-304E-01B7-7ECA73693767}"/>
              </a:ext>
            </a:extLst>
          </p:cNvPr>
          <p:cNvSpPr txBox="1"/>
          <p:nvPr/>
        </p:nvSpPr>
        <p:spPr>
          <a:xfrm>
            <a:off x="6780281" y="4864484"/>
            <a:ext cx="4871660" cy="1015663"/>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Smart selection</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Tips for ensuring providers are in-network</a:t>
            </a:r>
            <a:endParaRPr lang="en-US" sz="2000" i="0" dirty="0">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918753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350C8C-F262-6F02-132C-890328B28B26}"/>
              </a:ext>
            </a:extLst>
          </p:cNvPr>
          <p:cNvSpPr/>
          <p:nvPr/>
        </p:nvSpPr>
        <p:spPr>
          <a:xfrm>
            <a:off x="5396428" y="1"/>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7C3CC79F-2E69-4AD9-84C4-0D18D1C86D10}"/>
              </a:ext>
            </a:extLst>
          </p:cNvPr>
          <p:cNvSpPr/>
          <p:nvPr/>
        </p:nvSpPr>
        <p:spPr>
          <a:xfrm>
            <a:off x="8737600" y="0"/>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771C5BBA-56BC-42FE-8D92-2D235CAFD9CF}"/>
              </a:ext>
            </a:extLst>
          </p:cNvPr>
          <p:cNvSpPr txBox="1"/>
          <p:nvPr/>
        </p:nvSpPr>
        <p:spPr>
          <a:xfrm>
            <a:off x="723900" y="730666"/>
            <a:ext cx="4514293"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Choosing the Right Care Setting</a:t>
            </a:r>
          </a:p>
        </p:txBody>
      </p:sp>
      <p:sp>
        <p:nvSpPr>
          <p:cNvPr id="6" name="TextBox 5">
            <a:extLst>
              <a:ext uri="{FF2B5EF4-FFF2-40B4-BE49-F238E27FC236}">
                <a16:creationId xmlns:a16="http://schemas.microsoft.com/office/drawing/2014/main" id="{B98A0A38-5A61-38F9-B7D6-EA2F57D0C5F0}"/>
              </a:ext>
            </a:extLst>
          </p:cNvPr>
          <p:cNvSpPr txBox="1"/>
          <p:nvPr/>
        </p:nvSpPr>
        <p:spPr>
          <a:xfrm>
            <a:off x="723900" y="2572350"/>
            <a:ext cx="4514292" cy="3046988"/>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Primary Care vs. Urgent Care vs ER: Understanding the right choice for different health needs</a:t>
            </a:r>
          </a:p>
          <a:p>
            <a:pPr marL="342900" indent="-342900">
              <a:buFont typeface="Arial" panose="020B0604020202020204" pitchFamily="34" charset="0"/>
              <a:buChar char="•"/>
            </a:pPr>
            <a:endParaRPr lang="en-US" sz="20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Impact on costs: Making informed choices to avoid unnecessary expenses</a:t>
            </a:r>
          </a:p>
          <a:p>
            <a:pPr marL="342900" indent="-342900">
              <a:buFont typeface="Arial" panose="020B0604020202020204" pitchFamily="34" charset="0"/>
              <a:buChar char="•"/>
            </a:pPr>
            <a:endParaRPr lang="en-US" sz="20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342900" indent="-342900">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p:txBody>
      </p:sp>
      <p:pic>
        <p:nvPicPr>
          <p:cNvPr id="15" name="Picture Placeholder 14">
            <a:extLst>
              <a:ext uri="{FF2B5EF4-FFF2-40B4-BE49-F238E27FC236}">
                <a16:creationId xmlns:a16="http://schemas.microsoft.com/office/drawing/2014/main" id="{ED57D2C5-24FB-02B7-E98B-E13CB8D35B8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05" b="1005"/>
          <a:stretch/>
        </p:blipFill>
        <p:spPr>
          <a:xfrm>
            <a:off x="6096000" y="730666"/>
            <a:ext cx="5372100" cy="5264150"/>
          </a:xfrm>
        </p:spPr>
      </p:pic>
      <p:pic>
        <p:nvPicPr>
          <p:cNvPr id="3" name="Picture 2">
            <a:hlinkClick r:id="rId4"/>
            <a:extLst>
              <a:ext uri="{FF2B5EF4-FFF2-40B4-BE49-F238E27FC236}">
                <a16:creationId xmlns:a16="http://schemas.microsoft.com/office/drawing/2014/main" id="{0276AF99-9C68-3257-7068-463EDD9859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861" y="5496906"/>
            <a:ext cx="1295526" cy="922905"/>
          </a:xfrm>
          <a:prstGeom prst="rect">
            <a:avLst/>
          </a:prstGeom>
        </p:spPr>
      </p:pic>
      <p:sp>
        <p:nvSpPr>
          <p:cNvPr id="4" name="TextBox 3">
            <a:extLst>
              <a:ext uri="{FF2B5EF4-FFF2-40B4-BE49-F238E27FC236}">
                <a16:creationId xmlns:a16="http://schemas.microsoft.com/office/drawing/2014/main" id="{40728A56-F0AC-4466-9D5D-36330B0316F0}"/>
              </a:ext>
            </a:extLst>
          </p:cNvPr>
          <p:cNvSpPr txBox="1"/>
          <p:nvPr/>
        </p:nvSpPr>
        <p:spPr>
          <a:xfrm>
            <a:off x="1637387" y="5374048"/>
            <a:ext cx="4379495" cy="923330"/>
          </a:xfrm>
          <a:prstGeom prst="rect">
            <a:avLst/>
          </a:prstGeom>
          <a:noFill/>
        </p:spPr>
        <p:txBody>
          <a:bodyPr wrap="square" rtlCol="0">
            <a:spAutoFit/>
          </a:bodyPr>
          <a:lstStyle/>
          <a:p>
            <a:r>
              <a:rPr lang="en-US" sz="1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What is an EOB?</a:t>
            </a:r>
          </a:p>
          <a:p>
            <a:r>
              <a:rPr lang="en-US" sz="3600" dirty="0">
                <a:latin typeface="Open Sans ExtraBold" pitchFamily="2" charset="0"/>
                <a:ea typeface="Open Sans ExtraBold" pitchFamily="2" charset="0"/>
                <a:cs typeface="Open Sans ExtraBold" pitchFamily="2" charset="0"/>
              </a:rPr>
              <a:t>How to Choose</a:t>
            </a:r>
          </a:p>
        </p:txBody>
      </p:sp>
    </p:spTree>
    <p:extLst>
      <p:ext uri="{BB962C8B-B14F-4D97-AF65-F5344CB8AC3E}">
        <p14:creationId xmlns:p14="http://schemas.microsoft.com/office/powerpoint/2010/main" val="4079938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EE09D-AF72-4C0B-074E-6D040605E6A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B448D96-FBA9-FDE7-1CD2-B267B518DBDE}"/>
              </a:ext>
            </a:extLst>
          </p:cNvPr>
          <p:cNvSpPr/>
          <p:nvPr/>
        </p:nvSpPr>
        <p:spPr>
          <a:xfrm>
            <a:off x="8753475" y="0"/>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F3E0A0DC-12DD-7E34-E709-B5BBD71F25E3}"/>
              </a:ext>
            </a:extLst>
          </p:cNvPr>
          <p:cNvSpPr txBox="1"/>
          <p:nvPr/>
        </p:nvSpPr>
        <p:spPr>
          <a:xfrm>
            <a:off x="914400" y="730666"/>
            <a:ext cx="4872789"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NEW:</a:t>
            </a:r>
          </a:p>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The No Suprises Act</a:t>
            </a:r>
          </a:p>
        </p:txBody>
      </p:sp>
      <p:pic>
        <p:nvPicPr>
          <p:cNvPr id="9" name="Picture Placeholder 8">
            <a:extLst>
              <a:ext uri="{FF2B5EF4-FFF2-40B4-BE49-F238E27FC236}">
                <a16:creationId xmlns:a16="http://schemas.microsoft.com/office/drawing/2014/main" id="{5AB2FEFF-A98C-65BE-16B6-E44C044B6B2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648" t="295" r="27419" b="1139"/>
          <a:stretch/>
        </p:blipFill>
        <p:spPr>
          <a:xfrm>
            <a:off x="6641432" y="1078482"/>
            <a:ext cx="4993105" cy="4908571"/>
          </a:xfrm>
        </p:spPr>
      </p:pic>
      <p:sp>
        <p:nvSpPr>
          <p:cNvPr id="6" name="TextBox 5">
            <a:extLst>
              <a:ext uri="{FF2B5EF4-FFF2-40B4-BE49-F238E27FC236}">
                <a16:creationId xmlns:a16="http://schemas.microsoft.com/office/drawing/2014/main" id="{E4B6596E-36FA-5F0E-93FC-E339C7BE4299}"/>
              </a:ext>
            </a:extLst>
          </p:cNvPr>
          <p:cNvSpPr txBox="1"/>
          <p:nvPr/>
        </p:nvSpPr>
        <p:spPr>
          <a:xfrm>
            <a:off x="914401" y="2209328"/>
            <a:ext cx="5453268" cy="1631216"/>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Protection measures</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Understand your rights in both emergency and non-emergency situations to avoid unexpected medical bills</a:t>
            </a:r>
            <a:endParaRPr lang="en-US" sz="2000" i="0" dirty="0">
              <a:effectLst/>
              <a:latin typeface="Open Sans" pitchFamily="2" charset="0"/>
              <a:ea typeface="Open Sans" pitchFamily="2" charset="0"/>
              <a:cs typeface="Open Sans" pitchFamily="2" charset="0"/>
            </a:endParaRPr>
          </a:p>
        </p:txBody>
      </p:sp>
      <p:sp>
        <p:nvSpPr>
          <p:cNvPr id="4" name="TextBox 3">
            <a:extLst>
              <a:ext uri="{FF2B5EF4-FFF2-40B4-BE49-F238E27FC236}">
                <a16:creationId xmlns:a16="http://schemas.microsoft.com/office/drawing/2014/main" id="{587907E1-F9D7-28E3-414F-546288645FD2}"/>
              </a:ext>
            </a:extLst>
          </p:cNvPr>
          <p:cNvSpPr txBox="1"/>
          <p:nvPr/>
        </p:nvSpPr>
        <p:spPr>
          <a:xfrm>
            <a:off x="914401" y="3964988"/>
            <a:ext cx="5931568" cy="1015663"/>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Advance estimates</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Right to receive clear cost estimate</a:t>
            </a:r>
          </a:p>
          <a:p>
            <a:pPr lvl="1"/>
            <a:r>
              <a:rPr lang="en-US" sz="2000">
                <a:latin typeface="Open Sans" pitchFamily="2" charset="0"/>
                <a:ea typeface="Open Sans" pitchFamily="2" charset="0"/>
                <a:cs typeface="Open Sans" pitchFamily="2" charset="0"/>
              </a:rPr>
              <a:t>     </a:t>
            </a:r>
            <a:r>
              <a:rPr lang="en-US" sz="2000" dirty="0">
                <a:latin typeface="Open Sans" pitchFamily="2" charset="0"/>
                <a:ea typeface="Open Sans" pitchFamily="2" charset="0"/>
                <a:cs typeface="Open Sans" pitchFamily="2" charset="0"/>
              </a:rPr>
              <a:t>before non-emergency services</a:t>
            </a:r>
            <a:endParaRPr lang="en-US" sz="2000" i="0" dirty="0">
              <a:effectLst/>
              <a:latin typeface="Open Sans" pitchFamily="2" charset="0"/>
              <a:ea typeface="Open Sans" pitchFamily="2" charset="0"/>
              <a:cs typeface="Open Sans" pitchFamily="2" charset="0"/>
            </a:endParaRPr>
          </a:p>
        </p:txBody>
      </p:sp>
      <p:sp>
        <p:nvSpPr>
          <p:cNvPr id="5" name="TextBox 4">
            <a:extLst>
              <a:ext uri="{FF2B5EF4-FFF2-40B4-BE49-F238E27FC236}">
                <a16:creationId xmlns:a16="http://schemas.microsoft.com/office/drawing/2014/main" id="{03D40D73-6F4A-3DB1-4FF8-C2378271B309}"/>
              </a:ext>
            </a:extLst>
          </p:cNvPr>
          <p:cNvSpPr txBox="1"/>
          <p:nvPr/>
        </p:nvSpPr>
        <p:spPr>
          <a:xfrm>
            <a:off x="914400" y="5105096"/>
            <a:ext cx="6015789" cy="1015663"/>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Resolution process</a:t>
            </a:r>
          </a:p>
          <a:p>
            <a:pPr marL="800100" lvl="1" indent="-342900">
              <a:buFont typeface="Arial" panose="020B0604020202020204" pitchFamily="34" charset="0"/>
              <a:buChar char="•"/>
            </a:pPr>
            <a:r>
              <a:rPr lang="en-US" sz="2000" dirty="0">
                <a:latin typeface="Open Sans" pitchFamily="2" charset="0"/>
                <a:ea typeface="Open Sans" pitchFamily="2" charset="0"/>
                <a:cs typeface="Open Sans" pitchFamily="2" charset="0"/>
              </a:rPr>
              <a:t>Steps to dispute unexpected charges effectively</a:t>
            </a:r>
            <a:endParaRPr lang="en-US" sz="2000" i="0" dirty="0">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837692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D87BC0-5691-4C33-A262-A33A8553950E}"/>
              </a:ext>
            </a:extLst>
          </p:cNvPr>
          <p:cNvSpPr/>
          <p:nvPr/>
        </p:nvSpPr>
        <p:spPr>
          <a:xfrm>
            <a:off x="7924800" y="0"/>
            <a:ext cx="42672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CF52ED22-3A03-4B67-B734-82F343F7DD68}"/>
              </a:ext>
            </a:extLst>
          </p:cNvPr>
          <p:cNvSpPr txBox="1"/>
          <p:nvPr/>
        </p:nvSpPr>
        <p:spPr>
          <a:xfrm>
            <a:off x="581348" y="527774"/>
            <a:ext cx="4790751"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Outsmarting Medical Debt</a:t>
            </a:r>
          </a:p>
        </p:txBody>
      </p:sp>
      <p:pic>
        <p:nvPicPr>
          <p:cNvPr id="6" name="Picture Placeholder 5">
            <a:extLst>
              <a:ext uri="{FF2B5EF4-FFF2-40B4-BE49-F238E27FC236}">
                <a16:creationId xmlns:a16="http://schemas.microsoft.com/office/drawing/2014/main" id="{5E3F8E6B-61F6-D632-E55B-366CA3321AA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95" r="11543"/>
          <a:stretch/>
        </p:blipFill>
        <p:spPr>
          <a:xfrm>
            <a:off x="5498432" y="1404938"/>
            <a:ext cx="5264818" cy="4048125"/>
          </a:xfrm>
        </p:spPr>
      </p:pic>
      <p:sp>
        <p:nvSpPr>
          <p:cNvPr id="3" name="TextBox 2">
            <a:extLst>
              <a:ext uri="{FF2B5EF4-FFF2-40B4-BE49-F238E27FC236}">
                <a16:creationId xmlns:a16="http://schemas.microsoft.com/office/drawing/2014/main" id="{479931FA-7CDC-DD6E-755D-8160297C1CEB}"/>
              </a:ext>
            </a:extLst>
          </p:cNvPr>
          <p:cNvSpPr txBox="1"/>
          <p:nvPr/>
        </p:nvSpPr>
        <p:spPr>
          <a:xfrm>
            <a:off x="581347" y="2164601"/>
            <a:ext cx="4667249" cy="954107"/>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Proactive measures</a:t>
            </a:r>
          </a:p>
          <a:p>
            <a:pPr marL="800100" lvl="1" indent="-342900">
              <a:buFont typeface="Arial" panose="020B0604020202020204" pitchFamily="34" charset="0"/>
              <a:buChar char="•"/>
            </a:pPr>
            <a:r>
              <a:rPr lang="en-US" dirty="0">
                <a:latin typeface="Open Sans" pitchFamily="2" charset="0"/>
                <a:ea typeface="Open Sans" pitchFamily="2" charset="0"/>
                <a:cs typeface="Open Sans" pitchFamily="2" charset="0"/>
              </a:rPr>
              <a:t>Embrace preventive care; know your benefits</a:t>
            </a:r>
          </a:p>
        </p:txBody>
      </p:sp>
      <p:sp>
        <p:nvSpPr>
          <p:cNvPr id="2" name="TextBox 1">
            <a:extLst>
              <a:ext uri="{FF2B5EF4-FFF2-40B4-BE49-F238E27FC236}">
                <a16:creationId xmlns:a16="http://schemas.microsoft.com/office/drawing/2014/main" id="{4D7BCD11-E8E8-579E-4D0A-7C35C0BE233C}"/>
              </a:ext>
            </a:extLst>
          </p:cNvPr>
          <p:cNvSpPr txBox="1"/>
          <p:nvPr/>
        </p:nvSpPr>
        <p:spPr>
          <a:xfrm>
            <a:off x="581347" y="3336956"/>
            <a:ext cx="4667249" cy="954107"/>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Network smarts</a:t>
            </a:r>
          </a:p>
          <a:p>
            <a:pPr marL="800100" lvl="1" indent="-342900">
              <a:buFont typeface="Arial" panose="020B0604020202020204" pitchFamily="34" charset="0"/>
              <a:buChar char="•"/>
            </a:pPr>
            <a:r>
              <a:rPr lang="en-US" dirty="0">
                <a:latin typeface="Open Sans" pitchFamily="2" charset="0"/>
                <a:ea typeface="Open Sans" pitchFamily="2" charset="0"/>
                <a:cs typeface="Open Sans" pitchFamily="2" charset="0"/>
              </a:rPr>
              <a:t>Stick to in-network services; confirm pre-approvals</a:t>
            </a:r>
          </a:p>
        </p:txBody>
      </p:sp>
      <p:sp>
        <p:nvSpPr>
          <p:cNvPr id="4" name="TextBox 3">
            <a:extLst>
              <a:ext uri="{FF2B5EF4-FFF2-40B4-BE49-F238E27FC236}">
                <a16:creationId xmlns:a16="http://schemas.microsoft.com/office/drawing/2014/main" id="{EA3DF37C-0A27-7A05-8D86-3BC8287D16A6}"/>
              </a:ext>
            </a:extLst>
          </p:cNvPr>
          <p:cNvSpPr txBox="1"/>
          <p:nvPr/>
        </p:nvSpPr>
        <p:spPr>
          <a:xfrm>
            <a:off x="581347" y="4509311"/>
            <a:ext cx="4667249" cy="1231106"/>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Healthcare in your budget</a:t>
            </a:r>
          </a:p>
          <a:p>
            <a:pPr marL="800100" lvl="1" indent="-342900">
              <a:buFont typeface="Arial" panose="020B0604020202020204" pitchFamily="34" charset="0"/>
              <a:buChar char="•"/>
            </a:pPr>
            <a:r>
              <a:rPr lang="en-US" dirty="0">
                <a:latin typeface="Open Sans" pitchFamily="2" charset="0"/>
                <a:ea typeface="Open Sans" pitchFamily="2" charset="0"/>
                <a:cs typeface="Open Sans" pitchFamily="2" charset="0"/>
              </a:rPr>
              <a:t>Incorporate expected and unexpected medical costs into financial planning</a:t>
            </a:r>
          </a:p>
        </p:txBody>
      </p:sp>
    </p:spTree>
    <p:extLst>
      <p:ext uri="{BB962C8B-B14F-4D97-AF65-F5344CB8AC3E}">
        <p14:creationId xmlns:p14="http://schemas.microsoft.com/office/powerpoint/2010/main" val="3689832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11837</TotalTime>
  <Words>2321</Words>
  <Application>Microsoft Office PowerPoint</Application>
  <PresentationFormat>Widescreen</PresentationFormat>
  <Paragraphs>207</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Open Sans</vt:lpstr>
      <vt:lpstr>Open Sans ExtraBold</vt:lpstr>
      <vt:lpstr>Open Sans ExtraBold</vt:lpstr>
      <vt:lpstr>Roboto</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GD Design</dc:creator>
  <cp:lastModifiedBy>Ryan Barhoush</cp:lastModifiedBy>
  <cp:revision>1544</cp:revision>
  <dcterms:created xsi:type="dcterms:W3CDTF">2020-10-27T13:35:18Z</dcterms:created>
  <dcterms:modified xsi:type="dcterms:W3CDTF">2024-07-30T17:15:32Z</dcterms:modified>
</cp:coreProperties>
</file>