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302" r:id="rId2"/>
    <p:sldId id="280" r:id="rId3"/>
    <p:sldId id="273" r:id="rId4"/>
    <p:sldId id="281" r:id="rId5"/>
    <p:sldId id="288" r:id="rId6"/>
    <p:sldId id="303" r:id="rId7"/>
    <p:sldId id="304" r:id="rId8"/>
    <p:sldId id="275" r:id="rId9"/>
    <p:sldId id="305" r:id="rId10"/>
    <p:sldId id="285" r:id="rId11"/>
    <p:sldId id="279" r:id="rId12"/>
    <p:sldId id="306" r:id="rId13"/>
    <p:sldId id="293" r:id="rId14"/>
    <p:sldId id="29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FD1C34-8F08-4903-9DB6-7EB72C2065F7}">
          <p14:sldIdLst>
            <p14:sldId id="302"/>
            <p14:sldId id="280"/>
            <p14:sldId id="273"/>
            <p14:sldId id="281"/>
            <p14:sldId id="288"/>
            <p14:sldId id="303"/>
            <p14:sldId id="304"/>
            <p14:sldId id="275"/>
            <p14:sldId id="305"/>
            <p14:sldId id="285"/>
            <p14:sldId id="279"/>
            <p14:sldId id="306"/>
            <p14:sldId id="293"/>
            <p14:sldId id="29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7F7F7F"/>
    <a:srgbClr val="D11938"/>
    <a:srgbClr val="0F0F11"/>
    <a:srgbClr val="7CACC3"/>
    <a:srgbClr val="709DB2"/>
    <a:srgbClr val="5F92C3"/>
    <a:srgbClr val="0EBAF0"/>
    <a:srgbClr val="22201C"/>
    <a:srgbClr val="2AC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45" autoAdjust="0"/>
    <p:restoredTop sz="63743" autoAdjust="0"/>
  </p:normalViewPr>
  <p:slideViewPr>
    <p:cSldViewPr snapToGrid="0">
      <p:cViewPr>
        <p:scale>
          <a:sx n="61" d="100"/>
          <a:sy n="61" d="100"/>
        </p:scale>
        <p:origin x="1469" y="53"/>
      </p:cViewPr>
      <p:guideLst/>
    </p:cSldViewPr>
  </p:slideViewPr>
  <p:notesTextViewPr>
    <p:cViewPr>
      <p:scale>
        <a:sx n="1" d="1"/>
        <a:sy n="1" d="1"/>
      </p:scale>
      <p:origin x="0" y="0"/>
    </p:cViewPr>
  </p:notesTextViewPr>
  <p:notesViewPr>
    <p:cSldViewPr snapToGrid="0">
      <p:cViewPr varScale="1">
        <p:scale>
          <a:sx n="84" d="100"/>
          <a:sy n="84" d="100"/>
        </p:scale>
        <p:origin x="2976"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8A79DF1-F6F3-4C7A-B999-061899A6FED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a:extLst>
              <a:ext uri="{FF2B5EF4-FFF2-40B4-BE49-F238E27FC236}">
                <a16:creationId xmlns:a16="http://schemas.microsoft.com/office/drawing/2014/main" id="{234F3743-FB30-47DF-A434-3DBD6DAF550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FD68A85-477B-4DA1-816C-22C8EEFDFD4B}" type="datetimeFigureOut">
              <a:rPr lang="en-ID" smtClean="0"/>
              <a:t>30/07/2024</a:t>
            </a:fld>
            <a:endParaRPr lang="en-ID"/>
          </a:p>
        </p:txBody>
      </p:sp>
      <p:sp>
        <p:nvSpPr>
          <p:cNvPr id="4" name="Footer Placeholder 3">
            <a:extLst>
              <a:ext uri="{FF2B5EF4-FFF2-40B4-BE49-F238E27FC236}">
                <a16:creationId xmlns:a16="http://schemas.microsoft.com/office/drawing/2014/main" id="{5C6663E1-9CBE-4871-B9ED-0057BB589F1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Tree>
    <p:extLst>
      <p:ext uri="{BB962C8B-B14F-4D97-AF65-F5344CB8AC3E}">
        <p14:creationId xmlns:p14="http://schemas.microsoft.com/office/powerpoint/2010/main" val="35343471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87CC0C-1C80-47D1-BF0A-6074C3817624}" type="datetimeFigureOut">
              <a:rPr lang="en-ID" smtClean="0"/>
              <a:t>30/07/2024</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E49EF7-E82C-4276-9101-E06CBF5FBD2C}" type="slidenum">
              <a:rPr lang="en-ID" smtClean="0"/>
              <a:t>‹#›</a:t>
            </a:fld>
            <a:endParaRPr lang="en-ID"/>
          </a:p>
        </p:txBody>
      </p:sp>
    </p:spTree>
    <p:extLst>
      <p:ext uri="{BB962C8B-B14F-4D97-AF65-F5344CB8AC3E}">
        <p14:creationId xmlns:p14="http://schemas.microsoft.com/office/powerpoint/2010/main" val="4086030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D0D0D"/>
                </a:solidFill>
                <a:effectLst/>
                <a:latin typeface="Söhne"/>
              </a:rPr>
              <a:t>Hello and welcome to the kickoff of our exciting series on navigating the world of health care, brought to you by Lifesmarts and AARP®. </a:t>
            </a:r>
          </a:p>
          <a:p>
            <a:endParaRPr lang="en-US" b="0" i="0" dirty="0">
              <a:solidFill>
                <a:srgbClr val="0D0D0D"/>
              </a:solidFill>
              <a:effectLst/>
              <a:latin typeface="Söhne"/>
            </a:endParaRPr>
          </a:p>
          <a:p>
            <a:r>
              <a:rPr lang="en-US" b="0" i="0" dirty="0">
                <a:solidFill>
                  <a:srgbClr val="0D0D0D"/>
                </a:solidFill>
                <a:effectLst/>
                <a:latin typeface="Söhne"/>
              </a:rPr>
              <a:t>Today, we're embarking on a journey through Health Care Coverage Basics, unpacking everything you need to step confidently into your health care decisions. </a:t>
            </a:r>
          </a:p>
          <a:p>
            <a:endParaRPr lang="en-US" b="0" i="0" dirty="0">
              <a:solidFill>
                <a:srgbClr val="0D0D0D"/>
              </a:solidFill>
              <a:effectLst/>
              <a:latin typeface="Söhne"/>
            </a:endParaRPr>
          </a:p>
          <a:p>
            <a:r>
              <a:rPr lang="en-US" b="0" i="0" dirty="0">
                <a:solidFill>
                  <a:srgbClr val="0D0D0D"/>
                </a:solidFill>
                <a:effectLst/>
                <a:latin typeface="Söhne"/>
              </a:rPr>
              <a:t>Whether you're nearing the magic age of 26, or just eager to learn, we're here to clear a path to understanding and choosing the coverage that's right for you. Let's get started!</a:t>
            </a:r>
            <a:endParaRPr lang="en-ID" dirty="0"/>
          </a:p>
        </p:txBody>
      </p:sp>
      <p:sp>
        <p:nvSpPr>
          <p:cNvPr id="4" name="Slide Number Placeholder 3"/>
          <p:cNvSpPr>
            <a:spLocks noGrp="1"/>
          </p:cNvSpPr>
          <p:nvPr>
            <p:ph type="sldNum" sz="quarter" idx="5"/>
          </p:nvPr>
        </p:nvSpPr>
        <p:spPr/>
        <p:txBody>
          <a:bodyPr/>
          <a:lstStyle/>
          <a:p>
            <a:fld id="{59E49EF7-E82C-4276-9101-E06CBF5FBD2C}" type="slidenum">
              <a:rPr lang="en-ID" smtClean="0"/>
              <a:t>1</a:t>
            </a:fld>
            <a:endParaRPr lang="en-ID"/>
          </a:p>
        </p:txBody>
      </p:sp>
    </p:spTree>
    <p:extLst>
      <p:ext uri="{BB962C8B-B14F-4D97-AF65-F5344CB8AC3E}">
        <p14:creationId xmlns:p14="http://schemas.microsoft.com/office/powerpoint/2010/main" val="3613508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1" dirty="0">
                <a:solidFill>
                  <a:srgbClr val="0D0D0D"/>
                </a:solidFill>
                <a:effectLst/>
                <a:latin typeface="Söhne"/>
              </a:rPr>
              <a:t>(Bullet 1) </a:t>
            </a:r>
            <a:r>
              <a:rPr lang="en-US" b="0" i="0" dirty="0">
                <a:solidFill>
                  <a:srgbClr val="0D0D0D"/>
                </a:solidFill>
                <a:effectLst/>
                <a:latin typeface="Söhne"/>
              </a:rPr>
              <a:t>When it's time to choose a health insurance plan, several factors need your attention. The network of providers, the amount you'll pay before insurance kicks in (your deductible), and your share of costs for services (like copays) are crucial to consider. And let's not forget about the coverage area, especially if you travel or may move. </a:t>
            </a:r>
          </a:p>
          <a:p>
            <a:pPr marL="171450" indent="-171450">
              <a:buFont typeface="Arial" panose="020B0604020202020204" pitchFamily="34" charset="0"/>
              <a:buChar char="•"/>
            </a:pPr>
            <a:endParaRPr lang="en-US" b="0" i="0" dirty="0">
              <a:solidFill>
                <a:srgbClr val="0D0D0D"/>
              </a:solidFill>
              <a:effectLst/>
              <a:latin typeface="Söhne"/>
            </a:endParaRPr>
          </a:p>
          <a:p>
            <a:pPr marL="171450" indent="-171450">
              <a:buFont typeface="Arial" panose="020B0604020202020204" pitchFamily="34" charset="0"/>
              <a:buChar char="•"/>
            </a:pPr>
            <a:r>
              <a:rPr lang="en-US" b="0" i="1" dirty="0">
                <a:solidFill>
                  <a:srgbClr val="0D0D0D"/>
                </a:solidFill>
                <a:effectLst/>
                <a:latin typeface="Söhne"/>
              </a:rPr>
              <a:t>(Bullet 2) </a:t>
            </a:r>
            <a:r>
              <a:rPr lang="en-US" b="0" i="0" dirty="0">
                <a:solidFill>
                  <a:srgbClr val="0D0D0D"/>
                </a:solidFill>
                <a:effectLst/>
                <a:latin typeface="Söhne"/>
              </a:rPr>
              <a:t>Moreover, preventive services are often available at no extra cost, providing screenings and check-ups that help catch health issues early, keeping you healthier in the long run. Always make sure the plan you choose aligns with your healthcare needs and lifestyle.</a:t>
            </a:r>
            <a:endParaRPr lang="en-US" dirty="0"/>
          </a:p>
        </p:txBody>
      </p:sp>
      <p:sp>
        <p:nvSpPr>
          <p:cNvPr id="4" name="Slide Number Placeholder 3"/>
          <p:cNvSpPr>
            <a:spLocks noGrp="1"/>
          </p:cNvSpPr>
          <p:nvPr>
            <p:ph type="sldNum" sz="quarter" idx="5"/>
          </p:nvPr>
        </p:nvSpPr>
        <p:spPr/>
        <p:txBody>
          <a:bodyPr/>
          <a:lstStyle/>
          <a:p>
            <a:fld id="{59E49EF7-E82C-4276-9101-E06CBF5FBD2C}" type="slidenum">
              <a:rPr lang="en-ID" smtClean="0"/>
              <a:t>10</a:t>
            </a:fld>
            <a:endParaRPr lang="en-ID"/>
          </a:p>
        </p:txBody>
      </p:sp>
    </p:spTree>
    <p:extLst>
      <p:ext uri="{BB962C8B-B14F-4D97-AF65-F5344CB8AC3E}">
        <p14:creationId xmlns:p14="http://schemas.microsoft.com/office/powerpoint/2010/main" val="2379445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1" dirty="0">
                <a:solidFill>
                  <a:srgbClr val="0D0D0D"/>
                </a:solidFill>
                <a:effectLst/>
                <a:latin typeface="Söhne"/>
              </a:rPr>
              <a:t>(Bullet 1) </a:t>
            </a:r>
            <a:r>
              <a:rPr lang="en-US" b="0" i="0" dirty="0">
                <a:solidFill>
                  <a:srgbClr val="0D0D0D"/>
                </a:solidFill>
                <a:effectLst/>
                <a:latin typeface="Söhne"/>
              </a:rPr>
              <a:t>Turning 26 marks a significant health insurance milestone. It's the age when you can no longer be covered under a parent's health plan. To maintain coverage, you'll need to act promptly. Start by exploring your options well before your birthday to ensure there's no lapse in your coverage. </a:t>
            </a:r>
          </a:p>
          <a:p>
            <a:pPr marL="0" indent="0">
              <a:buFont typeface="Arial" panose="020B0604020202020204" pitchFamily="34" charset="0"/>
              <a:buNone/>
            </a:pPr>
            <a:endParaRPr lang="en-US" b="0" i="0" dirty="0">
              <a:solidFill>
                <a:srgbClr val="0D0D0D"/>
              </a:solidFill>
              <a:effectLst/>
              <a:latin typeface="Söhne"/>
            </a:endParaRPr>
          </a:p>
          <a:p>
            <a:pPr marL="171450" indent="-171450">
              <a:buFont typeface="Arial" panose="020B0604020202020204" pitchFamily="34" charset="0"/>
              <a:buChar char="•"/>
            </a:pPr>
            <a:r>
              <a:rPr lang="en-US" b="0" i="0" dirty="0">
                <a:solidFill>
                  <a:srgbClr val="0D0D0D"/>
                </a:solidFill>
                <a:effectLst/>
                <a:latin typeface="Söhne"/>
              </a:rPr>
              <a:t>(Bullet 2) And remember, turning 26 qualifies you for a Special Enrollment Period. This means you have a window of time to enroll in a new plan without waiting for the open enrollment period, keeping you covered when you need it most. But deadlines vary based on your situation. So make sure you’re protected before you age out.</a:t>
            </a:r>
            <a:endParaRPr lang="en-US" dirty="0"/>
          </a:p>
        </p:txBody>
      </p:sp>
      <p:sp>
        <p:nvSpPr>
          <p:cNvPr id="4" name="Slide Number Placeholder 3"/>
          <p:cNvSpPr>
            <a:spLocks noGrp="1"/>
          </p:cNvSpPr>
          <p:nvPr>
            <p:ph type="sldNum" sz="quarter" idx="5"/>
          </p:nvPr>
        </p:nvSpPr>
        <p:spPr/>
        <p:txBody>
          <a:bodyPr/>
          <a:lstStyle/>
          <a:p>
            <a:fld id="{59E49EF7-E82C-4276-9101-E06CBF5FBD2C}" type="slidenum">
              <a:rPr lang="en-ID" smtClean="0"/>
              <a:t>11</a:t>
            </a:fld>
            <a:endParaRPr lang="en-ID"/>
          </a:p>
        </p:txBody>
      </p:sp>
    </p:spTree>
    <p:extLst>
      <p:ext uri="{BB962C8B-B14F-4D97-AF65-F5344CB8AC3E}">
        <p14:creationId xmlns:p14="http://schemas.microsoft.com/office/powerpoint/2010/main" val="131718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BCA6D-5C65-0E17-39A4-DE3D5C4A73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96E807-E12B-FEBC-387A-DF149AD966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8B4032-BDCA-51FD-BC61-7D7B8EC23BE3}"/>
              </a:ext>
            </a:extLst>
          </p:cNvPr>
          <p:cNvSpPr>
            <a:spLocks noGrp="1"/>
          </p:cNvSpPr>
          <p:nvPr>
            <p:ph type="body" idx="1"/>
          </p:nvPr>
        </p:nvSpPr>
        <p:spPr/>
        <p:txBody>
          <a:bodyPr/>
          <a:lstStyle/>
          <a:p>
            <a:pPr marL="171450" indent="-171450">
              <a:buFont typeface="Arial" panose="020B0604020202020204" pitchFamily="34" charset="0"/>
              <a:buChar char="•"/>
            </a:pPr>
            <a:r>
              <a:rPr lang="en-US" b="0" i="1" dirty="0">
                <a:solidFill>
                  <a:srgbClr val="0D0D0D"/>
                </a:solidFill>
                <a:effectLst/>
                <a:latin typeface="Söhne"/>
              </a:rPr>
              <a:t>(Bullet 1) </a:t>
            </a:r>
            <a:r>
              <a:rPr lang="en-US" b="0" i="0" dirty="0">
                <a:solidFill>
                  <a:srgbClr val="0D0D0D"/>
                </a:solidFill>
                <a:effectLst/>
                <a:latin typeface="Söhne"/>
              </a:rPr>
              <a:t>Let's talk dollars and sense when it comes to health care. High Deductible Health Plans, or HDHPs, paired with Health Savings Accounts, HSAs, can be a powerful combo. HDHPs often mean lower monthly premiums, and HSAs allow you to save money pre-tax for medical expenses. It's like a healthcare financial cushion. </a:t>
            </a:r>
          </a:p>
          <a:p>
            <a:pPr marL="171450" indent="-171450">
              <a:buFont typeface="Arial" panose="020B0604020202020204" pitchFamily="34" charset="0"/>
              <a:buChar char="•"/>
            </a:pPr>
            <a:endParaRPr lang="en-US" b="0" i="0" dirty="0">
              <a:solidFill>
                <a:srgbClr val="0D0D0D"/>
              </a:solidFill>
              <a:effectLst/>
              <a:latin typeface="Söhne"/>
            </a:endParaRPr>
          </a:p>
          <a:p>
            <a:pPr marL="171450" indent="-171450">
              <a:buFont typeface="Arial" panose="020B0604020202020204" pitchFamily="34" charset="0"/>
              <a:buChar char="•"/>
            </a:pPr>
            <a:r>
              <a:rPr lang="en-US" b="0" i="1" dirty="0">
                <a:solidFill>
                  <a:srgbClr val="0D0D0D"/>
                </a:solidFill>
                <a:effectLst/>
                <a:latin typeface="Söhne"/>
              </a:rPr>
              <a:t>(Bullet 2) </a:t>
            </a:r>
            <a:r>
              <a:rPr lang="en-US" b="0" i="0" dirty="0">
                <a:solidFill>
                  <a:srgbClr val="0D0D0D"/>
                </a:solidFill>
                <a:effectLst/>
                <a:latin typeface="Söhne"/>
              </a:rPr>
              <a:t>When budgeting for health care, factor in all potential costs — premiums, deductibles, and unexpected expenses. Understand your policy's coverage in and out so you can avoid surprise bills and make the most of your health care dollars.</a:t>
            </a:r>
            <a:endParaRPr lang="en-US" dirty="0"/>
          </a:p>
        </p:txBody>
      </p:sp>
      <p:sp>
        <p:nvSpPr>
          <p:cNvPr id="4" name="Slide Number Placeholder 3">
            <a:extLst>
              <a:ext uri="{FF2B5EF4-FFF2-40B4-BE49-F238E27FC236}">
                <a16:creationId xmlns:a16="http://schemas.microsoft.com/office/drawing/2014/main" id="{D331575A-DF2B-D4A9-C6DC-B3D2B627AC83}"/>
              </a:ext>
            </a:extLst>
          </p:cNvPr>
          <p:cNvSpPr>
            <a:spLocks noGrp="1"/>
          </p:cNvSpPr>
          <p:nvPr>
            <p:ph type="sldNum" sz="quarter" idx="5"/>
          </p:nvPr>
        </p:nvSpPr>
        <p:spPr/>
        <p:txBody>
          <a:bodyPr/>
          <a:lstStyle/>
          <a:p>
            <a:fld id="{59E49EF7-E82C-4276-9101-E06CBF5FBD2C}" type="slidenum">
              <a:rPr lang="en-ID" smtClean="0"/>
              <a:t>12</a:t>
            </a:fld>
            <a:endParaRPr lang="en-ID"/>
          </a:p>
        </p:txBody>
      </p:sp>
    </p:spTree>
    <p:extLst>
      <p:ext uri="{BB962C8B-B14F-4D97-AF65-F5344CB8AC3E}">
        <p14:creationId xmlns:p14="http://schemas.microsoft.com/office/powerpoint/2010/main" val="1148122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1" dirty="0">
                <a:solidFill>
                  <a:srgbClr val="0D0D0D"/>
                </a:solidFill>
                <a:effectLst/>
                <a:latin typeface="Söhne"/>
              </a:rPr>
              <a:t>(Bullet 1) </a:t>
            </a:r>
            <a:r>
              <a:rPr lang="en-US" b="0" i="0" dirty="0">
                <a:solidFill>
                  <a:srgbClr val="0D0D0D"/>
                </a:solidFill>
                <a:effectLst/>
                <a:latin typeface="Söhne"/>
              </a:rPr>
              <a:t>As we wrap up, remember that having health care coverage is crucial; it's your safety net for both routine and unexpected medical needs. Always check whether your providers are in-network to keep costs like copays manageable, and understand how deductibles fit into your financial picture. If life takes you to a new place or requires seeing a specialist, knowing your coverage details is key. And once you have coverage, use it proactively — take advantage of no-copay preventive services like annual checkups to stay on top of your health. </a:t>
            </a:r>
          </a:p>
          <a:p>
            <a:pPr marL="171450" indent="-171450">
              <a:buFont typeface="Arial" panose="020B0604020202020204" pitchFamily="34" charset="0"/>
              <a:buChar char="•"/>
            </a:pPr>
            <a:endParaRPr lang="en-US" b="0" i="0" dirty="0">
              <a:solidFill>
                <a:srgbClr val="0D0D0D"/>
              </a:solidFill>
              <a:effectLst/>
              <a:latin typeface="Söhne"/>
            </a:endParaRPr>
          </a:p>
          <a:p>
            <a:pPr marL="171450" indent="-171450">
              <a:buFont typeface="Arial" panose="020B0604020202020204" pitchFamily="34" charset="0"/>
              <a:buChar char="•"/>
            </a:pPr>
            <a:r>
              <a:rPr lang="en-US" b="0" i="1" dirty="0">
                <a:solidFill>
                  <a:srgbClr val="0D0D0D"/>
                </a:solidFill>
                <a:effectLst/>
                <a:latin typeface="Söhne"/>
              </a:rPr>
              <a:t>(Bullet 2) </a:t>
            </a:r>
            <a:r>
              <a:rPr lang="en-US" b="0" i="0" dirty="0">
                <a:solidFill>
                  <a:srgbClr val="0D0D0D"/>
                </a:solidFill>
                <a:effectLst/>
                <a:latin typeface="Söhne"/>
              </a:rPr>
              <a:t>For more information, turn to resources like the Health Insurance Marketplace and your state's health department. They're there to guide you through the health insurance landscape, ensuring you make informed choices as you step into adulthood. We’ve also provided your teacher with a list of resources to share with you. </a:t>
            </a:r>
          </a:p>
          <a:p>
            <a:pPr marL="171450" indent="-171450">
              <a:buFont typeface="Arial" panose="020B0604020202020204" pitchFamily="34" charset="0"/>
              <a:buChar char="•"/>
            </a:pPr>
            <a:endParaRPr lang="en-US" b="0" i="0" dirty="0">
              <a:solidFill>
                <a:srgbClr val="0D0D0D"/>
              </a:solidFill>
              <a:effectLst/>
              <a:latin typeface="Söhne"/>
            </a:endParaRPr>
          </a:p>
          <a:p>
            <a:pPr algn="l" rtl="0">
              <a:spcBef>
                <a:spcPts val="0"/>
              </a:spcBef>
              <a:spcAft>
                <a:spcPts val="0"/>
              </a:spcAft>
            </a:pPr>
            <a:r>
              <a:rPr lang="en-US" b="0" i="0" dirty="0">
                <a:solidFill>
                  <a:srgbClr val="000000"/>
                </a:solidFill>
                <a:effectLst/>
                <a:latin typeface="Söhne"/>
              </a:rPr>
              <a:t>We’d like to say Thank You to the sponsors of this lesson – Lifesmarts, a program of the National Consumer League, and AARP®. AARP® is a registered trademark.</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59E49EF7-E82C-4276-9101-E06CBF5FBD2C}" type="slidenum">
              <a:rPr lang="en-ID" smtClean="0"/>
              <a:t>13</a:t>
            </a:fld>
            <a:endParaRPr lang="en-ID"/>
          </a:p>
        </p:txBody>
      </p:sp>
    </p:spTree>
    <p:extLst>
      <p:ext uri="{BB962C8B-B14F-4D97-AF65-F5344CB8AC3E}">
        <p14:creationId xmlns:p14="http://schemas.microsoft.com/office/powerpoint/2010/main" val="474180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p>
        </p:txBody>
      </p:sp>
      <p:sp>
        <p:nvSpPr>
          <p:cNvPr id="4" name="Slide Number Placeholder 3"/>
          <p:cNvSpPr>
            <a:spLocks noGrp="1"/>
          </p:cNvSpPr>
          <p:nvPr>
            <p:ph type="sldNum" sz="quarter" idx="5"/>
          </p:nvPr>
        </p:nvSpPr>
        <p:spPr/>
        <p:txBody>
          <a:bodyPr/>
          <a:lstStyle/>
          <a:p>
            <a:fld id="{59E49EF7-E82C-4276-9101-E06CBF5FBD2C}" type="slidenum">
              <a:rPr lang="en-ID" smtClean="0"/>
              <a:t>14</a:t>
            </a:fld>
            <a:endParaRPr lang="en-ID"/>
          </a:p>
        </p:txBody>
      </p:sp>
    </p:spTree>
    <p:extLst>
      <p:ext uri="{BB962C8B-B14F-4D97-AF65-F5344CB8AC3E}">
        <p14:creationId xmlns:p14="http://schemas.microsoft.com/office/powerpoint/2010/main" val="751779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1" dirty="0">
                <a:solidFill>
                  <a:srgbClr val="0D0D0D"/>
                </a:solidFill>
                <a:effectLst/>
                <a:latin typeface="Söhne"/>
              </a:rPr>
              <a:t>(Bullet 1) </a:t>
            </a:r>
            <a:r>
              <a:rPr lang="en-US" b="0" i="0" dirty="0">
                <a:solidFill>
                  <a:srgbClr val="0D0D0D"/>
                </a:solidFill>
                <a:effectLst/>
                <a:latin typeface="Söhne"/>
              </a:rPr>
              <a:t>First let’s talk about the “why” health care coverage is so crucial. It's not just about meeting legal requirements; it's about ensuring you can afford the care you need when you need it, without facing overwhelming costs. </a:t>
            </a:r>
          </a:p>
          <a:p>
            <a:pPr marL="171450" indent="-171450">
              <a:buFont typeface="Arial" panose="020B0604020202020204" pitchFamily="34" charset="0"/>
              <a:buChar char="•"/>
            </a:pPr>
            <a:endParaRPr lang="en-US" b="0" i="0" dirty="0">
              <a:solidFill>
                <a:srgbClr val="0D0D0D"/>
              </a:solidFill>
              <a:effectLst/>
              <a:latin typeface="Söhne"/>
            </a:endParaRPr>
          </a:p>
          <a:p>
            <a:pPr marL="171450" indent="-171450">
              <a:buFont typeface="Arial" panose="020B0604020202020204" pitchFamily="34" charset="0"/>
              <a:buChar char="•"/>
            </a:pPr>
            <a:r>
              <a:rPr lang="en-US" b="0" i="1" dirty="0">
                <a:solidFill>
                  <a:srgbClr val="0D0D0D"/>
                </a:solidFill>
                <a:effectLst/>
                <a:latin typeface="Söhne"/>
              </a:rPr>
              <a:t>(Bullet 2) </a:t>
            </a:r>
            <a:r>
              <a:rPr lang="en-US" b="0" i="0" dirty="0">
                <a:solidFill>
                  <a:srgbClr val="0D0D0D"/>
                </a:solidFill>
                <a:effectLst/>
                <a:latin typeface="Söhne"/>
              </a:rPr>
              <a:t>And that's where the Affordable Care Act, or ACA, plays a pivotal role. Introduced to help more Americans get insured, the ACA has specific provisions for young adults, including the ability to stay on a parent's plan until age 26. This has been a game-changer for millions, offering both coverage and peace of mind as you transition into independent adulthood.</a:t>
            </a:r>
            <a:endParaRPr lang="en-US" dirty="0"/>
          </a:p>
        </p:txBody>
      </p:sp>
      <p:sp>
        <p:nvSpPr>
          <p:cNvPr id="4" name="Slide Number Placeholder 3"/>
          <p:cNvSpPr>
            <a:spLocks noGrp="1"/>
          </p:cNvSpPr>
          <p:nvPr>
            <p:ph type="sldNum" sz="quarter" idx="5"/>
          </p:nvPr>
        </p:nvSpPr>
        <p:spPr/>
        <p:txBody>
          <a:bodyPr/>
          <a:lstStyle/>
          <a:p>
            <a:fld id="{59E49EF7-E82C-4276-9101-E06CBF5FBD2C}" type="slidenum">
              <a:rPr lang="en-ID" smtClean="0"/>
              <a:t>2</a:t>
            </a:fld>
            <a:endParaRPr lang="en-ID"/>
          </a:p>
        </p:txBody>
      </p:sp>
    </p:spTree>
    <p:extLst>
      <p:ext uri="{BB962C8B-B14F-4D97-AF65-F5344CB8AC3E}">
        <p14:creationId xmlns:p14="http://schemas.microsoft.com/office/powerpoint/2010/main" val="1531974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1" dirty="0">
                <a:solidFill>
                  <a:srgbClr val="0D0D0D"/>
                </a:solidFill>
                <a:effectLst/>
                <a:latin typeface="Söhne"/>
              </a:rPr>
              <a:t>(Bullet 1) </a:t>
            </a:r>
            <a:r>
              <a:rPr lang="en-US" b="0" i="0" dirty="0">
                <a:solidFill>
                  <a:srgbClr val="0D0D0D"/>
                </a:solidFill>
                <a:effectLst/>
                <a:latin typeface="Söhne"/>
              </a:rPr>
              <a:t>As young adults, you have several paths to choose from for health coverage. Up until the age of 26, you can benefit from staying on your parent's health insurance plan, providing a smooth coverage transition during early adulthood. </a:t>
            </a:r>
          </a:p>
          <a:p>
            <a:pPr marL="171450" indent="-171450">
              <a:buFont typeface="Arial" panose="020B0604020202020204" pitchFamily="34" charset="0"/>
              <a:buChar char="•"/>
            </a:pPr>
            <a:endParaRPr lang="en-US" b="0" i="0" dirty="0">
              <a:solidFill>
                <a:srgbClr val="0D0D0D"/>
              </a:solidFill>
              <a:effectLst/>
              <a:latin typeface="Söhne"/>
            </a:endParaRPr>
          </a:p>
          <a:p>
            <a:pPr marL="171450" indent="-171450">
              <a:buFont typeface="Arial" panose="020B0604020202020204" pitchFamily="34" charset="0"/>
              <a:buChar char="•"/>
            </a:pPr>
            <a:r>
              <a:rPr lang="en-US" b="0" i="1" dirty="0">
                <a:solidFill>
                  <a:srgbClr val="0D0D0D"/>
                </a:solidFill>
                <a:effectLst/>
                <a:latin typeface="Söhne"/>
              </a:rPr>
              <a:t>(Bullet 2) </a:t>
            </a:r>
            <a:r>
              <a:rPr lang="en-US" b="0" i="0" dirty="0">
                <a:solidFill>
                  <a:srgbClr val="0D0D0D"/>
                </a:solidFill>
                <a:effectLst/>
                <a:latin typeface="Söhne"/>
              </a:rPr>
              <a:t>But what happens after you turn 26 or if you prefer to strike out on your own sooner? That's where individual insurance plans come into play. The Health Insurance Marketplace offers a range of plans, including Catastrophic plans, which are tailored for those under 30, offering protection against worst-case scenarios at a lower cost. It’s all about finding the right balance between coverage and affordability.</a:t>
            </a:r>
            <a:endParaRPr lang="en-US" dirty="0"/>
          </a:p>
        </p:txBody>
      </p:sp>
      <p:sp>
        <p:nvSpPr>
          <p:cNvPr id="4" name="Slide Number Placeholder 3"/>
          <p:cNvSpPr>
            <a:spLocks noGrp="1"/>
          </p:cNvSpPr>
          <p:nvPr>
            <p:ph type="sldNum" sz="quarter" idx="5"/>
          </p:nvPr>
        </p:nvSpPr>
        <p:spPr/>
        <p:txBody>
          <a:bodyPr/>
          <a:lstStyle/>
          <a:p>
            <a:fld id="{59E49EF7-E82C-4276-9101-E06CBF5FBD2C}" type="slidenum">
              <a:rPr lang="en-ID" smtClean="0"/>
              <a:t>3</a:t>
            </a:fld>
            <a:endParaRPr lang="en-ID"/>
          </a:p>
        </p:txBody>
      </p:sp>
    </p:spTree>
    <p:extLst>
      <p:ext uri="{BB962C8B-B14F-4D97-AF65-F5344CB8AC3E}">
        <p14:creationId xmlns:p14="http://schemas.microsoft.com/office/powerpoint/2010/main" val="392929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1" dirty="0">
                <a:solidFill>
                  <a:srgbClr val="0D0D0D"/>
                </a:solidFill>
                <a:effectLst/>
                <a:latin typeface="Söhne"/>
              </a:rPr>
              <a:t>(Bullet 1) </a:t>
            </a:r>
            <a:r>
              <a:rPr lang="en-US" b="0" i="0" dirty="0">
                <a:solidFill>
                  <a:srgbClr val="0D0D0D"/>
                </a:solidFill>
                <a:effectLst/>
                <a:latin typeface="Söhne"/>
              </a:rPr>
              <a:t>Many of you will find your first health insurance through a job, where employer-sponsored plans help spread out healthcare costs between you and your employer. It's a common way for Americans to access health insurance. But what if you're self-employed, between jobs, or your employer doesn't offer insurance? </a:t>
            </a:r>
          </a:p>
          <a:p>
            <a:pPr marL="171450" indent="-171450">
              <a:buFont typeface="Arial" panose="020B0604020202020204" pitchFamily="34" charset="0"/>
              <a:buChar char="•"/>
            </a:pPr>
            <a:endParaRPr lang="en-US" b="0" i="0" dirty="0">
              <a:solidFill>
                <a:srgbClr val="0D0D0D"/>
              </a:solidFill>
              <a:effectLst/>
              <a:latin typeface="Söhne"/>
            </a:endParaRPr>
          </a:p>
          <a:p>
            <a:pPr marL="171450" indent="-171450">
              <a:buFont typeface="Arial" panose="020B0604020202020204" pitchFamily="34" charset="0"/>
              <a:buChar char="•"/>
            </a:pPr>
            <a:r>
              <a:rPr lang="en-US" b="0" i="1" dirty="0">
                <a:solidFill>
                  <a:srgbClr val="0D0D0D"/>
                </a:solidFill>
                <a:effectLst/>
                <a:latin typeface="Söhne"/>
              </a:rPr>
              <a:t>(Bullet 2) </a:t>
            </a:r>
            <a:r>
              <a:rPr lang="en-US" b="0" i="0" dirty="0">
                <a:solidFill>
                  <a:srgbClr val="0D0D0D"/>
                </a:solidFill>
                <a:effectLst/>
                <a:latin typeface="Söhne"/>
              </a:rPr>
              <a:t>That's where private insurance comes into play. Available through the Health Insurance Marketplace or directly from insurers, private plans offer a range of coverage options, giving you the freedom to choose a plan that best fits your needs and budget.</a:t>
            </a:r>
            <a:endParaRPr lang="en-US" dirty="0"/>
          </a:p>
        </p:txBody>
      </p:sp>
      <p:sp>
        <p:nvSpPr>
          <p:cNvPr id="4" name="Slide Number Placeholder 3"/>
          <p:cNvSpPr>
            <a:spLocks noGrp="1"/>
          </p:cNvSpPr>
          <p:nvPr>
            <p:ph type="sldNum" sz="quarter" idx="5"/>
          </p:nvPr>
        </p:nvSpPr>
        <p:spPr/>
        <p:txBody>
          <a:bodyPr/>
          <a:lstStyle/>
          <a:p>
            <a:fld id="{59E49EF7-E82C-4276-9101-E06CBF5FBD2C}" type="slidenum">
              <a:rPr lang="en-ID" smtClean="0"/>
              <a:t>4</a:t>
            </a:fld>
            <a:endParaRPr lang="en-ID"/>
          </a:p>
        </p:txBody>
      </p:sp>
    </p:spTree>
    <p:extLst>
      <p:ext uri="{BB962C8B-B14F-4D97-AF65-F5344CB8AC3E}">
        <p14:creationId xmlns:p14="http://schemas.microsoft.com/office/powerpoint/2010/main" val="3310920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talk about three things you need to know before you pick a health insurance plan.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i="1" dirty="0"/>
              <a:t>(Bullets 1 &amp; 2) </a:t>
            </a:r>
            <a:r>
              <a:rPr lang="en-US" dirty="0"/>
              <a:t>First there’s </a:t>
            </a:r>
            <a:r>
              <a:rPr lang="en-US" b="0" i="0" dirty="0">
                <a:solidFill>
                  <a:srgbClr val="0D0D0D"/>
                </a:solidFill>
                <a:effectLst/>
                <a:latin typeface="Söhne"/>
              </a:rPr>
              <a:t>the 'metal' categories of health plans available in the marketplace: Bronze, Silver, Gold, and Platinum. These categories help you understand at a glance how costs are shared between you and your plan. Bronze plans typically have the lowest monthly premiums but higher out-of-pocket costs when you need care, ideal for those who expect few medical expenses. On the other end, Platinum plans have the highest premiums but lower costs when you receive care, better suited for those who frequently visit doctors or have ongoing medical needs.</a:t>
            </a:r>
            <a:endParaRPr lang="en-US" dirty="0"/>
          </a:p>
        </p:txBody>
      </p:sp>
      <p:sp>
        <p:nvSpPr>
          <p:cNvPr id="4" name="Slide Number Placeholder 3"/>
          <p:cNvSpPr>
            <a:spLocks noGrp="1"/>
          </p:cNvSpPr>
          <p:nvPr>
            <p:ph type="sldNum" sz="quarter" idx="5"/>
          </p:nvPr>
        </p:nvSpPr>
        <p:spPr/>
        <p:txBody>
          <a:bodyPr/>
          <a:lstStyle/>
          <a:p>
            <a:fld id="{59E49EF7-E82C-4276-9101-E06CBF5FBD2C}" type="slidenum">
              <a:rPr lang="en-ID" smtClean="0"/>
              <a:t>5</a:t>
            </a:fld>
            <a:endParaRPr lang="en-ID"/>
          </a:p>
        </p:txBody>
      </p:sp>
    </p:spTree>
    <p:extLst>
      <p:ext uri="{BB962C8B-B14F-4D97-AF65-F5344CB8AC3E}">
        <p14:creationId xmlns:p14="http://schemas.microsoft.com/office/powerpoint/2010/main" val="2963208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88C0F-6DBC-8A42-974A-B386DE66E9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99CC5E-E4F0-E9C4-75C1-2522AA3C34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7AE282-3E1E-2423-90D3-0D0B5AE133FF}"/>
              </a:ext>
            </a:extLst>
          </p:cNvPr>
          <p:cNvSpPr>
            <a:spLocks noGrp="1"/>
          </p:cNvSpPr>
          <p:nvPr>
            <p:ph type="body" idx="1"/>
          </p:nvPr>
        </p:nvSpPr>
        <p:spPr/>
        <p:txBody>
          <a:bodyPr/>
          <a:lstStyle/>
          <a:p>
            <a:pPr marL="171450" indent="-171450">
              <a:buFont typeface="Arial" panose="020B0604020202020204" pitchFamily="34" charset="0"/>
              <a:buChar char="•"/>
            </a:pPr>
            <a:r>
              <a:rPr lang="en-US" b="0" i="1" dirty="0">
                <a:solidFill>
                  <a:srgbClr val="0D0D0D"/>
                </a:solidFill>
                <a:effectLst/>
                <a:latin typeface="Söhne"/>
              </a:rPr>
              <a:t>(Bullets 1 &amp; 2) </a:t>
            </a:r>
            <a:r>
              <a:rPr lang="en-US" b="0" i="0" dirty="0">
                <a:solidFill>
                  <a:srgbClr val="0D0D0D"/>
                </a:solidFill>
                <a:effectLst/>
                <a:latin typeface="Söhne"/>
              </a:rPr>
              <a:t>When choosing a health plan, consider both the monthly premium and out-of-pocket costs like deductibles, copays, and coinsurance. A plan with low premiums might seem affordable until you need care and face high out-of-pocket expenses. It’s important to evaluate how each plan's cost structure aligns with your healthcare needs and financial situation to avoid surprises and ensure you can afford the care you receive.</a:t>
            </a:r>
            <a:endParaRPr lang="en-US" dirty="0"/>
          </a:p>
        </p:txBody>
      </p:sp>
      <p:sp>
        <p:nvSpPr>
          <p:cNvPr id="4" name="Slide Number Placeholder 3">
            <a:extLst>
              <a:ext uri="{FF2B5EF4-FFF2-40B4-BE49-F238E27FC236}">
                <a16:creationId xmlns:a16="http://schemas.microsoft.com/office/drawing/2014/main" id="{BB2AB993-96CB-A2A0-21B1-CA9015883300}"/>
              </a:ext>
            </a:extLst>
          </p:cNvPr>
          <p:cNvSpPr>
            <a:spLocks noGrp="1"/>
          </p:cNvSpPr>
          <p:nvPr>
            <p:ph type="sldNum" sz="quarter" idx="5"/>
          </p:nvPr>
        </p:nvSpPr>
        <p:spPr/>
        <p:txBody>
          <a:bodyPr/>
          <a:lstStyle/>
          <a:p>
            <a:fld id="{59E49EF7-E82C-4276-9101-E06CBF5FBD2C}" type="slidenum">
              <a:rPr lang="en-ID" smtClean="0"/>
              <a:t>6</a:t>
            </a:fld>
            <a:endParaRPr lang="en-ID"/>
          </a:p>
        </p:txBody>
      </p:sp>
    </p:spTree>
    <p:extLst>
      <p:ext uri="{BB962C8B-B14F-4D97-AF65-F5344CB8AC3E}">
        <p14:creationId xmlns:p14="http://schemas.microsoft.com/office/powerpoint/2010/main" val="443645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C7F5F-BEA7-B66B-D1A2-163DCEA2DC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FB2F2F-948A-A26F-85DA-D17BC874CF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8012AE-7E19-2E91-98A6-0BB912736794}"/>
              </a:ext>
            </a:extLst>
          </p:cNvPr>
          <p:cNvSpPr>
            <a:spLocks noGrp="1"/>
          </p:cNvSpPr>
          <p:nvPr>
            <p:ph type="body" idx="1"/>
          </p:nvPr>
        </p:nvSpPr>
        <p:spPr/>
        <p:txBody>
          <a:bodyPr/>
          <a:lstStyle/>
          <a:p>
            <a:pPr marL="171450" indent="-171450">
              <a:buFont typeface="Arial" panose="020B0604020202020204" pitchFamily="34" charset="0"/>
              <a:buChar char="•"/>
            </a:pPr>
            <a:r>
              <a:rPr lang="en-US" i="1" dirty="0"/>
              <a:t>(Bullet 1) </a:t>
            </a:r>
            <a:r>
              <a:rPr lang="en-US" b="0" i="0" dirty="0">
                <a:solidFill>
                  <a:srgbClr val="0D0D0D"/>
                </a:solidFill>
                <a:effectLst/>
                <a:latin typeface="Söhne"/>
              </a:rPr>
              <a:t>Healthcare plans come in various types, including HMOs, PPOs, POS, and EPOs, each affecting your access to healthcare providers and how much you pay. For example, HMOs might offer lower costs but restrict you to a specific network of doctors. Meanwhile, PPOs provide more flexibility in choosing providers but often at a higher cost. Understanding these differences is crucial in selecting a plan that best fits your healthcare needs and how you prefer to access medical services.</a:t>
            </a:r>
          </a:p>
          <a:p>
            <a:pPr marL="171450" indent="-171450">
              <a:buFont typeface="Arial" panose="020B0604020202020204" pitchFamily="34" charset="0"/>
              <a:buChar char="•"/>
            </a:pPr>
            <a:endParaRPr lang="en-US" b="0" i="0" dirty="0">
              <a:solidFill>
                <a:srgbClr val="0D0D0D"/>
              </a:solidFill>
              <a:effectLst/>
              <a:latin typeface="Söhne"/>
            </a:endParaRPr>
          </a:p>
          <a:p>
            <a:pPr marL="171450" indent="-171450">
              <a:buFont typeface="Arial" panose="020B0604020202020204" pitchFamily="34" charset="0"/>
              <a:buChar char="•"/>
            </a:pPr>
            <a:r>
              <a:rPr lang="en-US" b="0" i="1" dirty="0">
                <a:solidFill>
                  <a:srgbClr val="0D0D0D"/>
                </a:solidFill>
                <a:effectLst/>
                <a:latin typeface="Söhne"/>
              </a:rPr>
              <a:t>(Bullet 2) </a:t>
            </a:r>
            <a:r>
              <a:rPr lang="en-US" b="0" i="0" dirty="0">
                <a:solidFill>
                  <a:srgbClr val="0D0D0D"/>
                </a:solidFill>
                <a:effectLst/>
                <a:latin typeface="Söhne"/>
              </a:rPr>
              <a:t>When you're picking a health insurance plan, knowing the network types is key. In-network providers have contracts with your insurance company to provide services at a discount, which means lower costs for you. But if you go out-of-network, those providers haven't agreed to those rates, so you could end up paying much more, sometimes the full cost. Always check if your preferred doctors and hospitals are in-network to avoid surprise bills that could run into the thousands.</a:t>
            </a:r>
            <a:endParaRPr lang="en-US" i="1" dirty="0"/>
          </a:p>
        </p:txBody>
      </p:sp>
      <p:sp>
        <p:nvSpPr>
          <p:cNvPr id="4" name="Slide Number Placeholder 3">
            <a:extLst>
              <a:ext uri="{FF2B5EF4-FFF2-40B4-BE49-F238E27FC236}">
                <a16:creationId xmlns:a16="http://schemas.microsoft.com/office/drawing/2014/main" id="{6A68D460-7168-EC98-E3B2-3820A0496839}"/>
              </a:ext>
            </a:extLst>
          </p:cNvPr>
          <p:cNvSpPr>
            <a:spLocks noGrp="1"/>
          </p:cNvSpPr>
          <p:nvPr>
            <p:ph type="sldNum" sz="quarter" idx="5"/>
          </p:nvPr>
        </p:nvSpPr>
        <p:spPr/>
        <p:txBody>
          <a:bodyPr/>
          <a:lstStyle/>
          <a:p>
            <a:fld id="{59E49EF7-E82C-4276-9101-E06CBF5FBD2C}" type="slidenum">
              <a:rPr lang="en-ID" smtClean="0"/>
              <a:t>7</a:t>
            </a:fld>
            <a:endParaRPr lang="en-ID"/>
          </a:p>
        </p:txBody>
      </p:sp>
    </p:spTree>
    <p:extLst>
      <p:ext uri="{BB962C8B-B14F-4D97-AF65-F5344CB8AC3E}">
        <p14:creationId xmlns:p14="http://schemas.microsoft.com/office/powerpoint/2010/main" val="3329286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1" dirty="0">
                <a:solidFill>
                  <a:srgbClr val="0D0D0D"/>
                </a:solidFill>
                <a:effectLst/>
                <a:latin typeface="Söhne"/>
              </a:rPr>
              <a:t>(Bullet 1) </a:t>
            </a:r>
            <a:r>
              <a:rPr lang="en-US" b="0" i="0" dirty="0">
                <a:solidFill>
                  <a:srgbClr val="0D0D0D"/>
                </a:solidFill>
                <a:effectLst/>
                <a:latin typeface="Söhne"/>
              </a:rPr>
              <a:t>Finding the right health insurance can be daunting, but the Health Insurance Marketplace is a valuable tool at your disposal. It's designed to help you compare different plans side-by-side, taking into account factors like premiums, deductibles, and networks. </a:t>
            </a:r>
          </a:p>
          <a:p>
            <a:pPr marL="171450" indent="-171450">
              <a:buFont typeface="Arial" panose="020B0604020202020204" pitchFamily="34" charset="0"/>
              <a:buChar char="•"/>
            </a:pPr>
            <a:endParaRPr lang="en-US" b="0" i="0" dirty="0">
              <a:solidFill>
                <a:srgbClr val="0D0D0D"/>
              </a:solidFill>
              <a:effectLst/>
              <a:latin typeface="Söhne"/>
            </a:endParaRPr>
          </a:p>
          <a:p>
            <a:pPr marL="171450" indent="-171450">
              <a:buFont typeface="Arial" panose="020B0604020202020204" pitchFamily="34" charset="0"/>
              <a:buChar char="•"/>
            </a:pPr>
            <a:r>
              <a:rPr lang="en-US" b="0" i="1" dirty="0">
                <a:solidFill>
                  <a:srgbClr val="0D0D0D"/>
                </a:solidFill>
                <a:effectLst/>
                <a:latin typeface="Söhne"/>
              </a:rPr>
              <a:t>(Bullet 2) </a:t>
            </a:r>
            <a:r>
              <a:rPr lang="en-US" b="0" i="0" dirty="0">
                <a:solidFill>
                  <a:srgbClr val="0D0D0D"/>
                </a:solidFill>
                <a:effectLst/>
                <a:latin typeface="Söhne"/>
              </a:rPr>
              <a:t>If you're on a tight budget, you might be eligible for income-based savings that can significantly lower your costs. For those under 30 or with hardship exemptions, Catastrophic coverage plans can protect you against major health crises without breaking the bank. Catastrophic coverage plans typically have lower monthly premiums but very high deductibles, ensuring that in the event of a serious accident or illness, your overall costs won't exceed a certain amount. These plans are mainly for those under 30 or with a hardship exemption, providing a safety net for worst-case scenarios. So take the time to explore and weigh your options, ensuring you choose a plan that makes financial sense for you.</a:t>
            </a:r>
            <a:endParaRPr lang="en-US" dirty="0"/>
          </a:p>
        </p:txBody>
      </p:sp>
      <p:sp>
        <p:nvSpPr>
          <p:cNvPr id="4" name="Slide Number Placeholder 3"/>
          <p:cNvSpPr>
            <a:spLocks noGrp="1"/>
          </p:cNvSpPr>
          <p:nvPr>
            <p:ph type="sldNum" sz="quarter" idx="5"/>
          </p:nvPr>
        </p:nvSpPr>
        <p:spPr/>
        <p:txBody>
          <a:bodyPr/>
          <a:lstStyle/>
          <a:p>
            <a:fld id="{59E49EF7-E82C-4276-9101-E06CBF5FBD2C}" type="slidenum">
              <a:rPr lang="en-ID" smtClean="0"/>
              <a:t>8</a:t>
            </a:fld>
            <a:endParaRPr lang="en-ID"/>
          </a:p>
        </p:txBody>
      </p:sp>
    </p:spTree>
    <p:extLst>
      <p:ext uri="{BB962C8B-B14F-4D97-AF65-F5344CB8AC3E}">
        <p14:creationId xmlns:p14="http://schemas.microsoft.com/office/powerpoint/2010/main" val="1410479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F9053-CEA2-0991-7389-3F29261087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9EB8CB-F7ED-0955-079D-BAEE3C9528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E5456C-F353-3441-A1FC-C8A47B1797A4}"/>
              </a:ext>
            </a:extLst>
          </p:cNvPr>
          <p:cNvSpPr>
            <a:spLocks noGrp="1"/>
          </p:cNvSpPr>
          <p:nvPr>
            <p:ph type="body" idx="1"/>
          </p:nvPr>
        </p:nvSpPr>
        <p:spPr/>
        <p:txBody>
          <a:bodyPr/>
          <a:lstStyle/>
          <a:p>
            <a:pPr marL="171450" indent="-171450">
              <a:buFont typeface="Arial" panose="020B0604020202020204" pitchFamily="34" charset="0"/>
              <a:buChar char="•"/>
            </a:pPr>
            <a:r>
              <a:rPr lang="en-US" b="0" i="1" dirty="0">
                <a:solidFill>
                  <a:srgbClr val="0D0D0D"/>
                </a:solidFill>
                <a:effectLst/>
                <a:latin typeface="Söhne"/>
              </a:rPr>
              <a:t>(Bullet 1) </a:t>
            </a:r>
            <a:r>
              <a:rPr lang="en-US" b="0" i="0" dirty="0">
                <a:solidFill>
                  <a:srgbClr val="0D0D0D"/>
                </a:solidFill>
                <a:effectLst/>
                <a:latin typeface="Söhne"/>
              </a:rPr>
              <a:t>Medicaid and CHIP provide critical health coverage options for those with limited income or special circumstances, such as families and children. Understanding the eligibility criteria for these programs can open doors to comprehensive health care benefits, often at little to no cost. </a:t>
            </a:r>
          </a:p>
          <a:p>
            <a:pPr marL="171450" indent="-171450">
              <a:buFont typeface="Arial" panose="020B0604020202020204" pitchFamily="34" charset="0"/>
              <a:buChar char="•"/>
            </a:pPr>
            <a:endParaRPr lang="en-US" b="0" i="0" dirty="0">
              <a:solidFill>
                <a:srgbClr val="0D0D0D"/>
              </a:solidFill>
              <a:effectLst/>
              <a:latin typeface="Söhne"/>
            </a:endParaRPr>
          </a:p>
          <a:p>
            <a:pPr marL="171450" indent="-171450">
              <a:buFont typeface="Arial" panose="020B0604020202020204" pitchFamily="34" charset="0"/>
              <a:buChar char="•"/>
            </a:pPr>
            <a:r>
              <a:rPr lang="en-US" b="0" i="1" dirty="0">
                <a:solidFill>
                  <a:srgbClr val="0D0D0D"/>
                </a:solidFill>
                <a:effectLst/>
                <a:latin typeface="Söhne"/>
              </a:rPr>
              <a:t>(Bullet 2) </a:t>
            </a:r>
            <a:r>
              <a:rPr lang="en-US" b="0" i="0" dirty="0">
                <a:solidFill>
                  <a:srgbClr val="0D0D0D"/>
                </a:solidFill>
                <a:effectLst/>
                <a:latin typeface="Söhne"/>
              </a:rPr>
              <a:t>For those still in school, student health plans are a resource you shouldn't overlook. They're typically tailored to the needs of students, offering coverage that aligns with school schedules and resources. Make sure to explore these options, especially if you're seeking budget-friendly coverage.</a:t>
            </a:r>
            <a:endParaRPr lang="en-US" dirty="0"/>
          </a:p>
        </p:txBody>
      </p:sp>
      <p:sp>
        <p:nvSpPr>
          <p:cNvPr id="4" name="Slide Number Placeholder 3">
            <a:extLst>
              <a:ext uri="{FF2B5EF4-FFF2-40B4-BE49-F238E27FC236}">
                <a16:creationId xmlns:a16="http://schemas.microsoft.com/office/drawing/2014/main" id="{F6274674-942D-E86F-590C-250AAE2D0916}"/>
              </a:ext>
            </a:extLst>
          </p:cNvPr>
          <p:cNvSpPr>
            <a:spLocks noGrp="1"/>
          </p:cNvSpPr>
          <p:nvPr>
            <p:ph type="sldNum" sz="quarter" idx="5"/>
          </p:nvPr>
        </p:nvSpPr>
        <p:spPr/>
        <p:txBody>
          <a:bodyPr/>
          <a:lstStyle/>
          <a:p>
            <a:fld id="{59E49EF7-E82C-4276-9101-E06CBF5FBD2C}" type="slidenum">
              <a:rPr lang="en-ID" smtClean="0"/>
              <a:t>9</a:t>
            </a:fld>
            <a:endParaRPr lang="en-ID"/>
          </a:p>
        </p:txBody>
      </p:sp>
    </p:spTree>
    <p:extLst>
      <p:ext uri="{BB962C8B-B14F-4D97-AF65-F5344CB8AC3E}">
        <p14:creationId xmlns:p14="http://schemas.microsoft.com/office/powerpoint/2010/main" val="2420288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6529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A4238B7-1E8D-4037-8831-7AC2809BE7EB}"/>
              </a:ext>
            </a:extLst>
          </p:cNvPr>
          <p:cNvSpPr>
            <a:spLocks noGrp="1"/>
          </p:cNvSpPr>
          <p:nvPr>
            <p:ph type="pic" sz="quarter" idx="10"/>
          </p:nvPr>
        </p:nvSpPr>
        <p:spPr>
          <a:xfrm>
            <a:off x="3981450" y="728661"/>
            <a:ext cx="2981325" cy="3919539"/>
          </a:xfrm>
          <a:prstGeom prst="rect">
            <a:avLst/>
          </a:prstGeom>
          <a:pattFill prst="pct20">
            <a:fgClr>
              <a:schemeClr val="accent1"/>
            </a:fgClr>
            <a:bgClr>
              <a:schemeClr val="bg1"/>
            </a:bgClr>
          </a:pattFill>
        </p:spPr>
        <p:txBody>
          <a:bodyPr/>
          <a:lstStyle/>
          <a:p>
            <a:endParaRPr lang="en-ID"/>
          </a:p>
        </p:txBody>
      </p:sp>
      <p:sp>
        <p:nvSpPr>
          <p:cNvPr id="4" name="Picture Placeholder 3">
            <a:extLst>
              <a:ext uri="{FF2B5EF4-FFF2-40B4-BE49-F238E27FC236}">
                <a16:creationId xmlns:a16="http://schemas.microsoft.com/office/drawing/2014/main" id="{86DCE449-82FB-4C30-8E56-BAAFBF5F07DD}"/>
              </a:ext>
            </a:extLst>
          </p:cNvPr>
          <p:cNvSpPr>
            <a:spLocks noGrp="1"/>
          </p:cNvSpPr>
          <p:nvPr>
            <p:ph type="pic" sz="quarter" idx="11"/>
          </p:nvPr>
        </p:nvSpPr>
        <p:spPr>
          <a:xfrm>
            <a:off x="6962775" y="728661"/>
            <a:ext cx="2981325" cy="3919539"/>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3267663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A4238B7-1E8D-4037-8831-7AC2809BE7EB}"/>
              </a:ext>
            </a:extLst>
          </p:cNvPr>
          <p:cNvSpPr>
            <a:spLocks noGrp="1"/>
          </p:cNvSpPr>
          <p:nvPr>
            <p:ph type="pic" sz="quarter" idx="10"/>
          </p:nvPr>
        </p:nvSpPr>
        <p:spPr>
          <a:xfrm>
            <a:off x="0" y="438150"/>
            <a:ext cx="6096000" cy="2990850"/>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293078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A4238B7-1E8D-4037-8831-7AC2809BE7EB}"/>
              </a:ext>
            </a:extLst>
          </p:cNvPr>
          <p:cNvSpPr>
            <a:spLocks noGrp="1"/>
          </p:cNvSpPr>
          <p:nvPr>
            <p:ph type="pic" sz="quarter" idx="10"/>
          </p:nvPr>
        </p:nvSpPr>
        <p:spPr>
          <a:xfrm>
            <a:off x="8448675" y="1019177"/>
            <a:ext cx="2743199" cy="2867024"/>
          </a:xfrm>
          <a:prstGeom prst="rect">
            <a:avLst/>
          </a:prstGeom>
          <a:pattFill prst="pct20">
            <a:fgClr>
              <a:schemeClr val="accent1"/>
            </a:fgClr>
            <a:bgClr>
              <a:schemeClr val="bg1"/>
            </a:bgClr>
          </a:pattFill>
        </p:spPr>
        <p:txBody>
          <a:bodyPr/>
          <a:lstStyle/>
          <a:p>
            <a:endParaRPr lang="en-ID"/>
          </a:p>
        </p:txBody>
      </p:sp>
      <p:sp>
        <p:nvSpPr>
          <p:cNvPr id="4" name="Picture Placeholder 3">
            <a:extLst>
              <a:ext uri="{FF2B5EF4-FFF2-40B4-BE49-F238E27FC236}">
                <a16:creationId xmlns:a16="http://schemas.microsoft.com/office/drawing/2014/main" id="{7F68F714-80A0-4A53-9297-6193A3FBCED8}"/>
              </a:ext>
            </a:extLst>
          </p:cNvPr>
          <p:cNvSpPr>
            <a:spLocks noGrp="1"/>
          </p:cNvSpPr>
          <p:nvPr>
            <p:ph type="pic" sz="quarter" idx="11"/>
          </p:nvPr>
        </p:nvSpPr>
        <p:spPr>
          <a:xfrm>
            <a:off x="5705476" y="1019177"/>
            <a:ext cx="2743199" cy="2867024"/>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10998669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1191FC1B-A351-4059-AA1C-AB40DBB25C37}"/>
              </a:ext>
            </a:extLst>
          </p:cNvPr>
          <p:cNvSpPr>
            <a:spLocks noGrp="1"/>
          </p:cNvSpPr>
          <p:nvPr>
            <p:ph type="pic" sz="quarter" idx="12"/>
          </p:nvPr>
        </p:nvSpPr>
        <p:spPr>
          <a:xfrm>
            <a:off x="6457951" y="3562350"/>
            <a:ext cx="3952874" cy="2543175"/>
          </a:xfrm>
          <a:prstGeom prst="rect">
            <a:avLst/>
          </a:prstGeom>
          <a:pattFill prst="pct20">
            <a:fgClr>
              <a:schemeClr val="accent1"/>
            </a:fgClr>
            <a:bgClr>
              <a:schemeClr val="bg1"/>
            </a:bgClr>
          </a:pattFill>
        </p:spPr>
        <p:txBody>
          <a:bodyPr/>
          <a:lstStyle/>
          <a:p>
            <a:endParaRPr lang="en-ID"/>
          </a:p>
        </p:txBody>
      </p:sp>
      <p:sp>
        <p:nvSpPr>
          <p:cNvPr id="5" name="Picture Placeholder 3">
            <a:extLst>
              <a:ext uri="{FF2B5EF4-FFF2-40B4-BE49-F238E27FC236}">
                <a16:creationId xmlns:a16="http://schemas.microsoft.com/office/drawing/2014/main" id="{E6D35DB1-4E59-4530-A531-D99CA19A3EA7}"/>
              </a:ext>
            </a:extLst>
          </p:cNvPr>
          <p:cNvSpPr>
            <a:spLocks noGrp="1"/>
          </p:cNvSpPr>
          <p:nvPr>
            <p:ph type="pic" sz="quarter" idx="13"/>
          </p:nvPr>
        </p:nvSpPr>
        <p:spPr>
          <a:xfrm>
            <a:off x="6457951" y="752475"/>
            <a:ext cx="3952874" cy="2543175"/>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847930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1191FC1B-A351-4059-AA1C-AB40DBB25C37}"/>
              </a:ext>
            </a:extLst>
          </p:cNvPr>
          <p:cNvSpPr>
            <a:spLocks noGrp="1"/>
          </p:cNvSpPr>
          <p:nvPr>
            <p:ph type="pic" sz="quarter" idx="12"/>
          </p:nvPr>
        </p:nvSpPr>
        <p:spPr>
          <a:xfrm>
            <a:off x="876301" y="885825"/>
            <a:ext cx="3952874" cy="2543175"/>
          </a:xfrm>
          <a:prstGeom prst="rect">
            <a:avLst/>
          </a:prstGeom>
          <a:pattFill prst="pct20">
            <a:fgClr>
              <a:schemeClr val="accent1"/>
            </a:fgClr>
            <a:bgClr>
              <a:schemeClr val="bg1"/>
            </a:bgClr>
          </a:pattFill>
        </p:spPr>
        <p:txBody>
          <a:bodyPr/>
          <a:lstStyle/>
          <a:p>
            <a:endParaRPr lang="en-ID"/>
          </a:p>
        </p:txBody>
      </p:sp>
      <p:sp>
        <p:nvSpPr>
          <p:cNvPr id="5" name="Picture Placeholder 3">
            <a:extLst>
              <a:ext uri="{FF2B5EF4-FFF2-40B4-BE49-F238E27FC236}">
                <a16:creationId xmlns:a16="http://schemas.microsoft.com/office/drawing/2014/main" id="{E6D35DB1-4E59-4530-A531-D99CA19A3EA7}"/>
              </a:ext>
            </a:extLst>
          </p:cNvPr>
          <p:cNvSpPr>
            <a:spLocks noGrp="1"/>
          </p:cNvSpPr>
          <p:nvPr>
            <p:ph type="pic" sz="quarter" idx="13"/>
          </p:nvPr>
        </p:nvSpPr>
        <p:spPr>
          <a:xfrm>
            <a:off x="2247900" y="3429000"/>
            <a:ext cx="3952874" cy="2543175"/>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3301533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F68F714-80A0-4A53-9297-6193A3FBCED8}"/>
              </a:ext>
            </a:extLst>
          </p:cNvPr>
          <p:cNvSpPr>
            <a:spLocks noGrp="1"/>
          </p:cNvSpPr>
          <p:nvPr>
            <p:ph type="pic" sz="quarter" idx="11"/>
          </p:nvPr>
        </p:nvSpPr>
        <p:spPr>
          <a:xfrm>
            <a:off x="3209925" y="0"/>
            <a:ext cx="5191124" cy="6857999"/>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1479270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5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46972E8-920A-408C-B309-67F023453A83}"/>
              </a:ext>
            </a:extLst>
          </p:cNvPr>
          <p:cNvSpPr>
            <a:spLocks noGrp="1"/>
          </p:cNvSpPr>
          <p:nvPr>
            <p:ph type="pic" sz="quarter" idx="10"/>
          </p:nvPr>
        </p:nvSpPr>
        <p:spPr>
          <a:xfrm>
            <a:off x="1337684" y="3429000"/>
            <a:ext cx="2638434" cy="2661658"/>
          </a:xfrm>
          <a:prstGeom prst="rect">
            <a:avLst/>
          </a:prstGeom>
          <a:pattFill prst="pct20">
            <a:fgClr>
              <a:schemeClr val="accent1"/>
            </a:fgClr>
            <a:bgClr>
              <a:schemeClr val="bg1"/>
            </a:bgClr>
          </a:pattFill>
        </p:spPr>
        <p:txBody>
          <a:bodyPr/>
          <a:lstStyle/>
          <a:p>
            <a:endParaRPr lang="en-ID"/>
          </a:p>
        </p:txBody>
      </p:sp>
      <p:sp>
        <p:nvSpPr>
          <p:cNvPr id="3" name="Picture Placeholder 3">
            <a:extLst>
              <a:ext uri="{FF2B5EF4-FFF2-40B4-BE49-F238E27FC236}">
                <a16:creationId xmlns:a16="http://schemas.microsoft.com/office/drawing/2014/main" id="{A6FB1613-5C76-47F3-8DE1-6B4040BBC4C3}"/>
              </a:ext>
            </a:extLst>
          </p:cNvPr>
          <p:cNvSpPr>
            <a:spLocks noGrp="1"/>
          </p:cNvSpPr>
          <p:nvPr>
            <p:ph type="pic" sz="quarter" idx="11"/>
          </p:nvPr>
        </p:nvSpPr>
        <p:spPr>
          <a:xfrm>
            <a:off x="4517365" y="2905598"/>
            <a:ext cx="3157269" cy="3185060"/>
          </a:xfrm>
          <a:prstGeom prst="rect">
            <a:avLst/>
          </a:prstGeom>
          <a:pattFill prst="pct20">
            <a:fgClr>
              <a:schemeClr val="accent1"/>
            </a:fgClr>
            <a:bgClr>
              <a:schemeClr val="bg1"/>
            </a:bgClr>
          </a:pattFill>
        </p:spPr>
        <p:txBody>
          <a:bodyPr/>
          <a:lstStyle/>
          <a:p>
            <a:endParaRPr lang="en-ID"/>
          </a:p>
        </p:txBody>
      </p:sp>
      <p:sp>
        <p:nvSpPr>
          <p:cNvPr id="6" name="Picture Placeholder 3">
            <a:extLst>
              <a:ext uri="{FF2B5EF4-FFF2-40B4-BE49-F238E27FC236}">
                <a16:creationId xmlns:a16="http://schemas.microsoft.com/office/drawing/2014/main" id="{FBA83808-2AB7-46BA-8ECA-DF235F25F7EB}"/>
              </a:ext>
            </a:extLst>
          </p:cNvPr>
          <p:cNvSpPr>
            <a:spLocks noGrp="1"/>
          </p:cNvSpPr>
          <p:nvPr>
            <p:ph type="pic" sz="quarter" idx="12"/>
          </p:nvPr>
        </p:nvSpPr>
        <p:spPr>
          <a:xfrm>
            <a:off x="8215882" y="3429000"/>
            <a:ext cx="2638434" cy="2661658"/>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2673175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42E6DF3-1788-4980-82F7-396140366AF6}"/>
              </a:ext>
            </a:extLst>
          </p:cNvPr>
          <p:cNvSpPr>
            <a:spLocks noGrp="1"/>
          </p:cNvSpPr>
          <p:nvPr>
            <p:ph type="pic" sz="quarter" idx="10"/>
          </p:nvPr>
        </p:nvSpPr>
        <p:spPr>
          <a:xfrm>
            <a:off x="1183006" y="1645920"/>
            <a:ext cx="4073086" cy="2459355"/>
          </a:xfrm>
          <a:prstGeom prst="roundRect">
            <a:avLst>
              <a:gd name="adj" fmla="val 6150"/>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3868030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42E6DF3-1788-4980-82F7-396140366AF6}"/>
              </a:ext>
            </a:extLst>
          </p:cNvPr>
          <p:cNvSpPr>
            <a:spLocks noGrp="1"/>
          </p:cNvSpPr>
          <p:nvPr>
            <p:ph type="pic" sz="quarter" idx="10"/>
          </p:nvPr>
        </p:nvSpPr>
        <p:spPr>
          <a:xfrm>
            <a:off x="7317107" y="864870"/>
            <a:ext cx="2531744" cy="5116830"/>
          </a:xfrm>
          <a:prstGeom prst="roundRect">
            <a:avLst>
              <a:gd name="adj" fmla="val 4269"/>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2601740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46972E8-920A-408C-B309-67F023453A83}"/>
              </a:ext>
            </a:extLst>
          </p:cNvPr>
          <p:cNvSpPr>
            <a:spLocks noGrp="1"/>
          </p:cNvSpPr>
          <p:nvPr>
            <p:ph type="pic" sz="quarter" idx="10"/>
          </p:nvPr>
        </p:nvSpPr>
        <p:spPr>
          <a:xfrm>
            <a:off x="0" y="0"/>
            <a:ext cx="12192000" cy="6858000"/>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3639594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A4238B7-1E8D-4037-8831-7AC2809BE7EB}"/>
              </a:ext>
            </a:extLst>
          </p:cNvPr>
          <p:cNvSpPr>
            <a:spLocks noGrp="1"/>
          </p:cNvSpPr>
          <p:nvPr>
            <p:ph type="pic" sz="quarter" idx="10"/>
          </p:nvPr>
        </p:nvSpPr>
        <p:spPr>
          <a:xfrm>
            <a:off x="1862983" y="1415519"/>
            <a:ext cx="4435267" cy="4026962"/>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1342169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A4238B7-1E8D-4037-8831-7AC2809BE7EB}"/>
              </a:ext>
            </a:extLst>
          </p:cNvPr>
          <p:cNvSpPr>
            <a:spLocks noGrp="1"/>
          </p:cNvSpPr>
          <p:nvPr>
            <p:ph type="pic" sz="quarter" idx="10"/>
          </p:nvPr>
        </p:nvSpPr>
        <p:spPr>
          <a:xfrm>
            <a:off x="6362699" y="1166812"/>
            <a:ext cx="4010025" cy="4524375"/>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3897483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A4238B7-1E8D-4037-8831-7AC2809BE7EB}"/>
              </a:ext>
            </a:extLst>
          </p:cNvPr>
          <p:cNvSpPr>
            <a:spLocks noGrp="1"/>
          </p:cNvSpPr>
          <p:nvPr>
            <p:ph type="pic" sz="quarter" idx="10"/>
          </p:nvPr>
        </p:nvSpPr>
        <p:spPr>
          <a:xfrm>
            <a:off x="5734050" y="995362"/>
            <a:ext cx="5286375" cy="3224213"/>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3379190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A4238B7-1E8D-4037-8831-7AC2809BE7EB}"/>
              </a:ext>
            </a:extLst>
          </p:cNvPr>
          <p:cNvSpPr>
            <a:spLocks noGrp="1"/>
          </p:cNvSpPr>
          <p:nvPr>
            <p:ph type="pic" sz="quarter" idx="10"/>
          </p:nvPr>
        </p:nvSpPr>
        <p:spPr>
          <a:xfrm>
            <a:off x="1447800" y="795338"/>
            <a:ext cx="4848225" cy="3786187"/>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70638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A4238B7-1E8D-4037-8831-7AC2809BE7EB}"/>
              </a:ext>
            </a:extLst>
          </p:cNvPr>
          <p:cNvSpPr>
            <a:spLocks noGrp="1"/>
          </p:cNvSpPr>
          <p:nvPr>
            <p:ph type="pic" sz="quarter" idx="10"/>
          </p:nvPr>
        </p:nvSpPr>
        <p:spPr>
          <a:xfrm>
            <a:off x="1466850" y="3429000"/>
            <a:ext cx="4238625" cy="2678906"/>
          </a:xfrm>
          <a:prstGeom prst="rect">
            <a:avLst/>
          </a:prstGeom>
          <a:pattFill prst="pct20">
            <a:fgClr>
              <a:schemeClr val="accent1"/>
            </a:fgClr>
            <a:bgClr>
              <a:schemeClr val="bg1"/>
            </a:bgClr>
          </a:pattFill>
        </p:spPr>
        <p:txBody>
          <a:bodyPr/>
          <a:lstStyle/>
          <a:p>
            <a:endParaRPr lang="en-ID"/>
          </a:p>
        </p:txBody>
      </p:sp>
      <p:sp>
        <p:nvSpPr>
          <p:cNvPr id="3" name="Picture Placeholder 3">
            <a:extLst>
              <a:ext uri="{FF2B5EF4-FFF2-40B4-BE49-F238E27FC236}">
                <a16:creationId xmlns:a16="http://schemas.microsoft.com/office/drawing/2014/main" id="{852F7D38-14CF-4CB8-B0DC-7307E3622CFC}"/>
              </a:ext>
            </a:extLst>
          </p:cNvPr>
          <p:cNvSpPr>
            <a:spLocks noGrp="1"/>
          </p:cNvSpPr>
          <p:nvPr>
            <p:ph type="pic" sz="quarter" idx="11"/>
          </p:nvPr>
        </p:nvSpPr>
        <p:spPr>
          <a:xfrm>
            <a:off x="6677025" y="750094"/>
            <a:ext cx="4238625" cy="2678906"/>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2384010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A4238B7-1E8D-4037-8831-7AC2809BE7EB}"/>
              </a:ext>
            </a:extLst>
          </p:cNvPr>
          <p:cNvSpPr>
            <a:spLocks noGrp="1"/>
          </p:cNvSpPr>
          <p:nvPr>
            <p:ph type="pic" sz="quarter" idx="10"/>
          </p:nvPr>
        </p:nvSpPr>
        <p:spPr>
          <a:xfrm>
            <a:off x="2733675" y="919162"/>
            <a:ext cx="4286250" cy="5019675"/>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993598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A4238B7-1E8D-4037-8831-7AC2809BE7EB}"/>
              </a:ext>
            </a:extLst>
          </p:cNvPr>
          <p:cNvSpPr>
            <a:spLocks noGrp="1"/>
          </p:cNvSpPr>
          <p:nvPr>
            <p:ph type="pic" sz="quarter" idx="10"/>
          </p:nvPr>
        </p:nvSpPr>
        <p:spPr>
          <a:xfrm>
            <a:off x="5419725" y="1404937"/>
            <a:ext cx="4667250" cy="4048126"/>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741212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738885"/>
      </p:ext>
    </p:extLst>
  </p:cSld>
  <p:clrMap bg1="lt1" tx1="dk1" bg2="lt2" tx2="dk2" accent1="accent1" accent2="accent2" accent3="accent3" accent4="accent4" accent5="accent5" accent6="accent6" hlink="hlink" folHlink="folHlink"/>
  <p:sldLayoutIdLst>
    <p:sldLayoutId id="2147483786" r:id="rId1"/>
    <p:sldLayoutId id="2147483694" r:id="rId2"/>
    <p:sldLayoutId id="2147483789" r:id="rId3"/>
    <p:sldLayoutId id="2147483804" r:id="rId4"/>
    <p:sldLayoutId id="2147483805" r:id="rId5"/>
    <p:sldLayoutId id="2147483807" r:id="rId6"/>
    <p:sldLayoutId id="2147483808" r:id="rId7"/>
    <p:sldLayoutId id="2147483809" r:id="rId8"/>
    <p:sldLayoutId id="2147483810" r:id="rId9"/>
    <p:sldLayoutId id="2147483811" r:id="rId10"/>
    <p:sldLayoutId id="2147483814" r:id="rId11"/>
    <p:sldLayoutId id="2147483815" r:id="rId12"/>
    <p:sldLayoutId id="2147483816" r:id="rId13"/>
    <p:sldLayoutId id="2147483818" r:id="rId14"/>
    <p:sldLayoutId id="2147483817" r:id="rId15"/>
    <p:sldLayoutId id="2147483785" r:id="rId16"/>
    <p:sldLayoutId id="2147483799" r:id="rId17"/>
    <p:sldLayoutId id="2147483800"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501635-7512-BF24-60BB-914CF9E6FD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pic>
        <p:nvPicPr>
          <p:cNvPr id="11" name="Picture Placeholder 10">
            <a:extLst>
              <a:ext uri="{FF2B5EF4-FFF2-40B4-BE49-F238E27FC236}">
                <a16:creationId xmlns:a16="http://schemas.microsoft.com/office/drawing/2014/main" id="{B8F26ACE-3B91-B438-DE11-F93C87E96F35}"/>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7813" b="7813"/>
          <a:stretch>
            <a:fillRect/>
          </a:stretch>
        </p:blipFill>
        <p:spPr/>
      </p:pic>
      <p:pic>
        <p:nvPicPr>
          <p:cNvPr id="13" name="Picture 12">
            <a:extLst>
              <a:ext uri="{FF2B5EF4-FFF2-40B4-BE49-F238E27FC236}">
                <a16:creationId xmlns:a16="http://schemas.microsoft.com/office/drawing/2014/main" id="{55E44990-0C08-80D0-C9A1-2C77ECC62B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2778" y="1427018"/>
            <a:ext cx="15452866" cy="4585855"/>
          </a:xfrm>
          <a:prstGeom prst="rect">
            <a:avLst/>
          </a:prstGeom>
        </p:spPr>
      </p:pic>
    </p:spTree>
    <p:extLst>
      <p:ext uri="{BB962C8B-B14F-4D97-AF65-F5344CB8AC3E}">
        <p14:creationId xmlns:p14="http://schemas.microsoft.com/office/powerpoint/2010/main" val="1562962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4065B46-61A4-4927-8B7C-A9E25C96035D}"/>
              </a:ext>
            </a:extLst>
          </p:cNvPr>
          <p:cNvSpPr/>
          <p:nvPr/>
        </p:nvSpPr>
        <p:spPr>
          <a:xfrm>
            <a:off x="8907460" y="0"/>
            <a:ext cx="328454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TextBox 4">
            <a:extLst>
              <a:ext uri="{FF2B5EF4-FFF2-40B4-BE49-F238E27FC236}">
                <a16:creationId xmlns:a16="http://schemas.microsoft.com/office/drawing/2014/main" id="{00C7A075-5904-4FC5-B502-0C6A69B6A424}"/>
              </a:ext>
            </a:extLst>
          </p:cNvPr>
          <p:cNvSpPr txBox="1"/>
          <p:nvPr/>
        </p:nvSpPr>
        <p:spPr>
          <a:xfrm>
            <a:off x="739775" y="872836"/>
            <a:ext cx="4912880" cy="2134510"/>
          </a:xfrm>
          <a:prstGeom prst="rect">
            <a:avLst/>
          </a:prstGeom>
          <a:noFill/>
        </p:spPr>
        <p:txBody>
          <a:bodyPr wrap="square" rtlCol="0">
            <a:spAutoFit/>
          </a:bodyPr>
          <a:lstStyle/>
          <a:p>
            <a:r>
              <a:rPr lang="en-US" sz="36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Smart Choices in Health Care Coverage</a:t>
            </a:r>
          </a:p>
        </p:txBody>
      </p:sp>
      <p:pic>
        <p:nvPicPr>
          <p:cNvPr id="9" name="Picture Placeholder 8">
            <a:extLst>
              <a:ext uri="{FF2B5EF4-FFF2-40B4-BE49-F238E27FC236}">
                <a16:creationId xmlns:a16="http://schemas.microsoft.com/office/drawing/2014/main" id="{B2CE72CA-17DE-4180-A0A4-7450D4E6BC2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236" b="12236"/>
          <a:stretch>
            <a:fillRect/>
          </a:stretch>
        </p:blipFill>
        <p:spPr/>
      </p:pic>
      <p:sp>
        <p:nvSpPr>
          <p:cNvPr id="2" name="TextBox 1">
            <a:extLst>
              <a:ext uri="{FF2B5EF4-FFF2-40B4-BE49-F238E27FC236}">
                <a16:creationId xmlns:a16="http://schemas.microsoft.com/office/drawing/2014/main" id="{577E813A-6E4A-64F9-5874-9CA59AAF0586}"/>
              </a:ext>
            </a:extLst>
          </p:cNvPr>
          <p:cNvSpPr txBox="1"/>
          <p:nvPr/>
        </p:nvSpPr>
        <p:spPr>
          <a:xfrm>
            <a:off x="739774" y="3127103"/>
            <a:ext cx="5089527" cy="1077218"/>
          </a:xfrm>
          <a:prstGeom prst="rect">
            <a:avLst/>
          </a:prstGeom>
          <a:noFill/>
        </p:spPr>
        <p:txBody>
          <a:bodyPr wrap="square" rtlCol="0">
            <a:spAutoFit/>
          </a:bodyPr>
          <a:lstStyle/>
          <a:p>
            <a:r>
              <a:rPr lang="en-US" sz="2000" i="0" dirty="0">
                <a:solidFill>
                  <a:schemeClr val="bg1"/>
                </a:solidFill>
                <a:effectLst/>
                <a:latin typeface="Open Sans Extrabold" panose="020B0906030804020204" pitchFamily="34" charset="0"/>
                <a:ea typeface="Open Sans Extrabold" panose="020B0906030804020204" pitchFamily="34" charset="0"/>
                <a:cs typeface="Open Sans Extrabold" panose="020B0906030804020204" pitchFamily="34" charset="0"/>
              </a:rPr>
              <a:t>Key Considerations for Plan Selection</a:t>
            </a:r>
          </a:p>
          <a:p>
            <a:pPr marL="628650" lvl="1" indent="-171450" algn="just">
              <a:buFont typeface="Arial" panose="020B0604020202020204" pitchFamily="34" charset="0"/>
              <a:buChar char="•"/>
            </a:pP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628650" lvl="1" indent="-171450">
              <a:buFont typeface="Arial" panose="020B0604020202020204" pitchFamily="34" charset="0"/>
              <a:buChar char="•"/>
            </a:pPr>
            <a:r>
              <a:rPr lang="en-US" sz="1600" b="0" i="0" dirty="0">
                <a:solidFill>
                  <a:schemeClr val="bg1"/>
                </a:solidFill>
                <a:effectLst/>
                <a:latin typeface="Roboto" panose="02000000000000000000" pitchFamily="2" charset="0"/>
                <a:ea typeface="Roboto" panose="02000000000000000000" pitchFamily="2" charset="0"/>
                <a:cs typeface="Roboto" panose="02000000000000000000" pitchFamily="2" charset="0"/>
              </a:rPr>
              <a:t>Evaluate provider networks, deductibles, copays, and your local coverage area</a:t>
            </a:r>
            <a:endParaRPr lang="en-ID" sz="1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7" name="TextBox 6">
            <a:extLst>
              <a:ext uri="{FF2B5EF4-FFF2-40B4-BE49-F238E27FC236}">
                <a16:creationId xmlns:a16="http://schemas.microsoft.com/office/drawing/2014/main" id="{FC1B0463-E745-6BD2-C1E6-E2055CB3185E}"/>
              </a:ext>
            </a:extLst>
          </p:cNvPr>
          <p:cNvSpPr txBox="1"/>
          <p:nvPr/>
        </p:nvSpPr>
        <p:spPr>
          <a:xfrm>
            <a:off x="739773" y="4498703"/>
            <a:ext cx="5089527" cy="1077218"/>
          </a:xfrm>
          <a:prstGeom prst="rect">
            <a:avLst/>
          </a:prstGeom>
          <a:noFill/>
        </p:spPr>
        <p:txBody>
          <a:bodyPr wrap="square" rtlCol="0">
            <a:spAutoFit/>
          </a:bodyPr>
          <a:lstStyle/>
          <a:p>
            <a:r>
              <a:rPr lang="en-US" sz="2000" i="0" dirty="0">
                <a:solidFill>
                  <a:schemeClr val="bg1"/>
                </a:solidFill>
                <a:effectLst/>
                <a:latin typeface="Open Sans Extrabold" panose="020B0906030804020204" pitchFamily="34" charset="0"/>
                <a:ea typeface="Open Sans Extrabold" panose="020B0906030804020204" pitchFamily="34" charset="0"/>
                <a:cs typeface="Open Sans Extrabold" panose="020B0906030804020204" pitchFamily="34" charset="0"/>
              </a:rPr>
              <a:t>The Value of Preventive Services</a:t>
            </a:r>
          </a:p>
          <a:p>
            <a:pPr marL="628650" lvl="1" indent="-171450" algn="just">
              <a:buFont typeface="Arial" panose="020B0604020202020204" pitchFamily="34" charset="0"/>
              <a:buChar char="•"/>
            </a:pP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628650" lvl="1" indent="-171450">
              <a:buFont typeface="Arial" panose="020B0604020202020204" pitchFamily="34" charset="0"/>
              <a:buChar char="•"/>
            </a:pPr>
            <a:r>
              <a:rPr lang="en-US" sz="1600" b="0" i="0" dirty="0">
                <a:solidFill>
                  <a:schemeClr val="bg1"/>
                </a:solidFill>
                <a:effectLst/>
                <a:latin typeface="Roboto" panose="02000000000000000000" pitchFamily="2" charset="0"/>
                <a:ea typeface="Roboto" panose="02000000000000000000" pitchFamily="2" charset="0"/>
                <a:cs typeface="Roboto" panose="02000000000000000000" pitchFamily="2" charset="0"/>
              </a:rPr>
              <a:t>Utilize no-cost preventive services to </a:t>
            </a:r>
          </a:p>
          <a:p>
            <a:pPr lvl="1"/>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1600" b="0" i="0" dirty="0">
                <a:solidFill>
                  <a:schemeClr val="bg1"/>
                </a:solidFill>
                <a:effectLst/>
                <a:latin typeface="Roboto" panose="02000000000000000000" pitchFamily="2" charset="0"/>
                <a:ea typeface="Roboto" panose="02000000000000000000" pitchFamily="2" charset="0"/>
                <a:cs typeface="Roboto" panose="02000000000000000000" pitchFamily="2" charset="0"/>
              </a:rPr>
              <a:t>safeguard your health</a:t>
            </a:r>
            <a:endParaRPr lang="en-ID" sz="1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529573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352FCD1-21A4-4B5C-8DA7-657D5C2454CD}"/>
              </a:ext>
            </a:extLst>
          </p:cNvPr>
          <p:cNvSpPr/>
          <p:nvPr/>
        </p:nvSpPr>
        <p:spPr>
          <a:xfrm>
            <a:off x="1447800" y="4895850"/>
            <a:ext cx="4848225" cy="19621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TextBox 4">
            <a:extLst>
              <a:ext uri="{FF2B5EF4-FFF2-40B4-BE49-F238E27FC236}">
                <a16:creationId xmlns:a16="http://schemas.microsoft.com/office/drawing/2014/main" id="{0C21AA8D-B3F1-45D0-B55A-D0BC69A53A60}"/>
              </a:ext>
            </a:extLst>
          </p:cNvPr>
          <p:cNvSpPr txBox="1"/>
          <p:nvPr/>
        </p:nvSpPr>
        <p:spPr>
          <a:xfrm>
            <a:off x="6994771" y="795338"/>
            <a:ext cx="4350544" cy="1595590"/>
          </a:xfrm>
          <a:prstGeom prst="rect">
            <a:avLst/>
          </a:prstGeom>
          <a:noFill/>
        </p:spPr>
        <p:txBody>
          <a:bodyPr wrap="square" rtlCol="0">
            <a:spAutoFit/>
          </a:bodyPr>
          <a:lstStyle/>
          <a:p>
            <a:r>
              <a:rPr lang="en-US" sz="3600" b="1" dirty="0">
                <a:latin typeface="Open Sans ExtraBold" panose="020B0906030804020204" pitchFamily="34" charset="0"/>
                <a:ea typeface="Open Sans ExtraBold" panose="020B0906030804020204" pitchFamily="34" charset="0"/>
                <a:cs typeface="Open Sans ExtraBold" panose="020B0906030804020204" pitchFamily="34" charset="0"/>
              </a:rPr>
              <a:t>Securing Health Coverage Post-26</a:t>
            </a:r>
          </a:p>
        </p:txBody>
      </p:sp>
      <p:pic>
        <p:nvPicPr>
          <p:cNvPr id="14" name="Picture Placeholder 13">
            <a:extLst>
              <a:ext uri="{FF2B5EF4-FFF2-40B4-BE49-F238E27FC236}">
                <a16:creationId xmlns:a16="http://schemas.microsoft.com/office/drawing/2014/main" id="{B288B8BA-61DA-80F3-18AF-B9E8B1256B5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7295" r="7295"/>
          <a:stretch>
            <a:fillRect/>
          </a:stretch>
        </p:blipFill>
        <p:spPr/>
      </p:pic>
      <p:sp>
        <p:nvSpPr>
          <p:cNvPr id="6" name="TextBox 5">
            <a:extLst>
              <a:ext uri="{FF2B5EF4-FFF2-40B4-BE49-F238E27FC236}">
                <a16:creationId xmlns:a16="http://schemas.microsoft.com/office/drawing/2014/main" id="{3B38C96C-C1C5-5E37-B64B-5FBE2CF3D5A0}"/>
              </a:ext>
            </a:extLst>
          </p:cNvPr>
          <p:cNvSpPr txBox="1"/>
          <p:nvPr/>
        </p:nvSpPr>
        <p:spPr>
          <a:xfrm>
            <a:off x="1561125" y="5369093"/>
            <a:ext cx="4621574" cy="1015663"/>
          </a:xfrm>
          <a:prstGeom prst="rect">
            <a:avLst/>
          </a:prstGeom>
          <a:noFill/>
        </p:spPr>
        <p:txBody>
          <a:bodyPr wrap="square" rtlCol="0">
            <a:spAutoFit/>
          </a:bodyPr>
          <a:lstStyle/>
          <a:p>
            <a:r>
              <a:rPr lang="en-US" sz="60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Ageing Out</a:t>
            </a:r>
          </a:p>
        </p:txBody>
      </p:sp>
      <p:sp>
        <p:nvSpPr>
          <p:cNvPr id="9" name="TextBox 8">
            <a:extLst>
              <a:ext uri="{FF2B5EF4-FFF2-40B4-BE49-F238E27FC236}">
                <a16:creationId xmlns:a16="http://schemas.microsoft.com/office/drawing/2014/main" id="{56D54615-2D78-16BF-FC39-E29A3FDCC729}"/>
              </a:ext>
            </a:extLst>
          </p:cNvPr>
          <p:cNvSpPr txBox="1"/>
          <p:nvPr/>
        </p:nvSpPr>
        <p:spPr>
          <a:xfrm>
            <a:off x="7455543" y="2390928"/>
            <a:ext cx="3889772" cy="1384995"/>
          </a:xfrm>
          <a:prstGeom prst="rect">
            <a:avLst/>
          </a:prstGeom>
          <a:noFill/>
        </p:spPr>
        <p:txBody>
          <a:bodyPr wrap="square" rtlCol="0">
            <a:spAutoFit/>
          </a:bodyPr>
          <a:lstStyle/>
          <a:p>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Steps for Coverage Continuity at 26 Years Old</a:t>
            </a:r>
          </a:p>
          <a:p>
            <a:pPr marL="628650" lvl="1" indent="-171450" algn="just">
              <a:buFont typeface="Arial" panose="020B0604020202020204" pitchFamily="34" charset="0"/>
              <a:buChar char="•"/>
            </a:pPr>
            <a:endParaRPr lang="en-US" sz="1200" dirty="0">
              <a:latin typeface="Roboto" panose="02000000000000000000" pitchFamily="2" charset="0"/>
              <a:ea typeface="Roboto" panose="02000000000000000000" pitchFamily="2" charset="0"/>
              <a:cs typeface="Roboto" panose="02000000000000000000" pitchFamily="2" charset="0"/>
            </a:endParaRPr>
          </a:p>
          <a:p>
            <a:pPr marL="628650" lvl="1" indent="-171450">
              <a:buFont typeface="Arial" panose="020B0604020202020204" pitchFamily="34" charset="0"/>
              <a:buChar char="•"/>
            </a:pPr>
            <a:r>
              <a:rPr lang="en-US" sz="1600" b="0" i="0" dirty="0">
                <a:solidFill>
                  <a:srgbClr val="0D0D0D"/>
                </a:solidFill>
                <a:effectLst/>
                <a:latin typeface="Roboto" panose="02000000000000000000" pitchFamily="2" charset="0"/>
                <a:ea typeface="Roboto" panose="02000000000000000000" pitchFamily="2" charset="0"/>
                <a:cs typeface="Roboto" panose="02000000000000000000" pitchFamily="2" charset="0"/>
              </a:rPr>
              <a:t>Key actions to take for seamless health insurance transition</a:t>
            </a:r>
            <a:endParaRPr lang="en-ID" sz="1600" dirty="0">
              <a:latin typeface="Roboto" panose="02000000000000000000" pitchFamily="2" charset="0"/>
              <a:ea typeface="Roboto" panose="02000000000000000000" pitchFamily="2" charset="0"/>
              <a:cs typeface="Roboto" panose="02000000000000000000" pitchFamily="2" charset="0"/>
            </a:endParaRPr>
          </a:p>
        </p:txBody>
      </p:sp>
      <p:sp>
        <p:nvSpPr>
          <p:cNvPr id="10" name="TextBox 9">
            <a:extLst>
              <a:ext uri="{FF2B5EF4-FFF2-40B4-BE49-F238E27FC236}">
                <a16:creationId xmlns:a16="http://schemas.microsoft.com/office/drawing/2014/main" id="{9A1ED398-C75E-67A2-3DBE-3DFBADB95CB2}"/>
              </a:ext>
            </a:extLst>
          </p:cNvPr>
          <p:cNvSpPr txBox="1"/>
          <p:nvPr/>
        </p:nvSpPr>
        <p:spPr>
          <a:xfrm>
            <a:off x="7455543" y="4245708"/>
            <a:ext cx="3889772" cy="1631216"/>
          </a:xfrm>
          <a:prstGeom prst="rect">
            <a:avLst/>
          </a:prstGeom>
          <a:noFill/>
        </p:spPr>
        <p:txBody>
          <a:bodyPr wrap="square" rtlCol="0">
            <a:spAutoFit/>
          </a:bodyPr>
          <a:lstStyle/>
          <a:p>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Understanding Special Enrollment Periods</a:t>
            </a:r>
          </a:p>
          <a:p>
            <a:pPr marL="628650" lvl="1" indent="-171450" algn="just">
              <a:buFont typeface="Arial" panose="020B0604020202020204" pitchFamily="34" charset="0"/>
              <a:buChar char="•"/>
            </a:pPr>
            <a:endParaRPr lang="en-US" sz="1200" dirty="0">
              <a:latin typeface="Roboto" panose="02000000000000000000" pitchFamily="2" charset="0"/>
              <a:ea typeface="Roboto" panose="02000000000000000000" pitchFamily="2" charset="0"/>
              <a:cs typeface="Roboto" panose="02000000000000000000" pitchFamily="2" charset="0"/>
            </a:endParaRPr>
          </a:p>
          <a:p>
            <a:pPr marL="628650" lvl="1" indent="-171450">
              <a:buFont typeface="Arial" panose="020B0604020202020204" pitchFamily="34" charset="0"/>
              <a:buChar char="•"/>
            </a:pPr>
            <a:r>
              <a:rPr lang="en-US" sz="1600" b="0" i="0" dirty="0">
                <a:solidFill>
                  <a:srgbClr val="0D0D0D"/>
                </a:solidFill>
                <a:effectLst/>
                <a:latin typeface="Roboto" panose="02000000000000000000" pitchFamily="2" charset="0"/>
                <a:ea typeface="Roboto" panose="02000000000000000000" pitchFamily="2" charset="0"/>
                <a:cs typeface="Roboto" panose="02000000000000000000" pitchFamily="2" charset="0"/>
              </a:rPr>
              <a:t>How SEPs provide a critical opportunity to secure coverage outside usual enrollment times</a:t>
            </a:r>
            <a:endParaRPr lang="en-ID" sz="16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919469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EE09D-AF72-4C0B-074E-6D040605E6A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3B448D96-FBA9-FDE7-1CD2-B267B518DBDE}"/>
              </a:ext>
            </a:extLst>
          </p:cNvPr>
          <p:cNvSpPr/>
          <p:nvPr/>
        </p:nvSpPr>
        <p:spPr>
          <a:xfrm>
            <a:off x="8753475" y="0"/>
            <a:ext cx="3438525" cy="6857999"/>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3" name="TextBox 22">
            <a:extLst>
              <a:ext uri="{FF2B5EF4-FFF2-40B4-BE49-F238E27FC236}">
                <a16:creationId xmlns:a16="http://schemas.microsoft.com/office/drawing/2014/main" id="{F3E0A0DC-12DD-7E34-E709-B5BBD71F25E3}"/>
              </a:ext>
            </a:extLst>
          </p:cNvPr>
          <p:cNvSpPr txBox="1"/>
          <p:nvPr/>
        </p:nvSpPr>
        <p:spPr>
          <a:xfrm>
            <a:off x="914400" y="730666"/>
            <a:ext cx="4514293" cy="1200329"/>
          </a:xfrm>
          <a:prstGeom prst="rect">
            <a:avLst/>
          </a:prstGeom>
          <a:noFill/>
        </p:spPr>
        <p:txBody>
          <a:bodyPr wrap="square" rtlCol="0">
            <a:spAutoFit/>
          </a:bodyPr>
          <a:lstStyle/>
          <a:p>
            <a:r>
              <a:rPr lang="en-US" sz="3600" b="1" dirty="0">
                <a:latin typeface="Open Sans ExtraBold" panose="020B0906030804020204" pitchFamily="34" charset="0"/>
                <a:ea typeface="Open Sans ExtraBold" panose="020B0906030804020204" pitchFamily="34" charset="0"/>
                <a:cs typeface="Open Sans ExtraBold" panose="020B0906030804020204" pitchFamily="34" charset="0"/>
              </a:rPr>
              <a:t>Financial Planning for Health Care</a:t>
            </a:r>
          </a:p>
        </p:txBody>
      </p:sp>
      <p:pic>
        <p:nvPicPr>
          <p:cNvPr id="9" name="Picture Placeholder 8">
            <a:extLst>
              <a:ext uri="{FF2B5EF4-FFF2-40B4-BE49-F238E27FC236}">
                <a16:creationId xmlns:a16="http://schemas.microsoft.com/office/drawing/2014/main" id="{5AB2FEFF-A98C-65BE-16B6-E44C044B6B2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5048" r="15048"/>
          <a:stretch/>
        </p:blipFill>
        <p:spPr>
          <a:xfrm>
            <a:off x="6178261" y="1078482"/>
            <a:ext cx="5150428" cy="4908571"/>
          </a:xfrm>
        </p:spPr>
      </p:pic>
      <p:sp>
        <p:nvSpPr>
          <p:cNvPr id="6" name="TextBox 5">
            <a:extLst>
              <a:ext uri="{FF2B5EF4-FFF2-40B4-BE49-F238E27FC236}">
                <a16:creationId xmlns:a16="http://schemas.microsoft.com/office/drawing/2014/main" id="{E4B6596E-36FA-5F0E-93FC-E339C7BE4299}"/>
              </a:ext>
            </a:extLst>
          </p:cNvPr>
          <p:cNvSpPr txBox="1"/>
          <p:nvPr/>
        </p:nvSpPr>
        <p:spPr>
          <a:xfrm>
            <a:off x="914400" y="2332439"/>
            <a:ext cx="4350544" cy="1323439"/>
          </a:xfrm>
          <a:prstGeom prst="rect">
            <a:avLst/>
          </a:prstGeom>
          <a:noFill/>
        </p:spPr>
        <p:txBody>
          <a:bodyPr wrap="square" rtlCol="0">
            <a:spAutoFit/>
          </a:bodyPr>
          <a:lstStyle/>
          <a:p>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HDHP’s and HSA’s Explained</a:t>
            </a:r>
          </a:p>
          <a:p>
            <a:pPr marL="628650" lvl="1" indent="-171450" algn="just">
              <a:buFont typeface="Arial" panose="020B0604020202020204" pitchFamily="34" charset="0"/>
              <a:buChar char="•"/>
            </a:pPr>
            <a:endParaRPr lang="en-US" sz="1200" dirty="0">
              <a:latin typeface="Roboto" panose="02000000000000000000" pitchFamily="2" charset="0"/>
              <a:ea typeface="Roboto" panose="02000000000000000000" pitchFamily="2" charset="0"/>
              <a:cs typeface="Roboto" panose="02000000000000000000" pitchFamily="2" charset="0"/>
            </a:endParaRPr>
          </a:p>
          <a:p>
            <a:pPr marL="628650" lvl="1" indent="-171450">
              <a:buFont typeface="Arial" panose="020B0604020202020204" pitchFamily="34" charset="0"/>
              <a:buChar char="•"/>
            </a:pPr>
            <a:r>
              <a:rPr lang="en-US" sz="1600" dirty="0">
                <a:latin typeface="Roboto" pitchFamily="2" charset="0"/>
                <a:ea typeface="Roboto" pitchFamily="2" charset="0"/>
              </a:rPr>
              <a:t>Understand the synergy between high deductible plans and Health Savings Accounts</a:t>
            </a:r>
            <a:endParaRPr lang="en-ID" sz="1600" dirty="0">
              <a:latin typeface="Roboto" pitchFamily="2" charset="0"/>
              <a:ea typeface="Roboto" pitchFamily="2" charset="0"/>
            </a:endParaRPr>
          </a:p>
        </p:txBody>
      </p:sp>
      <p:sp>
        <p:nvSpPr>
          <p:cNvPr id="7" name="TextBox 6">
            <a:extLst>
              <a:ext uri="{FF2B5EF4-FFF2-40B4-BE49-F238E27FC236}">
                <a16:creationId xmlns:a16="http://schemas.microsoft.com/office/drawing/2014/main" id="{5A366570-7F9A-B9EE-83A1-273F89BD87DC}"/>
              </a:ext>
            </a:extLst>
          </p:cNvPr>
          <p:cNvSpPr txBox="1"/>
          <p:nvPr/>
        </p:nvSpPr>
        <p:spPr>
          <a:xfrm>
            <a:off x="914400" y="3934212"/>
            <a:ext cx="4350544" cy="1631216"/>
          </a:xfrm>
          <a:prstGeom prst="rect">
            <a:avLst/>
          </a:prstGeom>
          <a:noFill/>
        </p:spPr>
        <p:txBody>
          <a:bodyPr wrap="square" rtlCol="0">
            <a:spAutoFit/>
          </a:bodyPr>
          <a:lstStyle/>
          <a:p>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Smart Budgeting for Health Expenses</a:t>
            </a:r>
          </a:p>
          <a:p>
            <a:pPr marL="628650" lvl="1" indent="-171450" algn="just">
              <a:buFont typeface="Arial" panose="020B0604020202020204" pitchFamily="34" charset="0"/>
              <a:buChar char="•"/>
            </a:pPr>
            <a:endParaRPr lang="en-US" sz="1200" dirty="0">
              <a:latin typeface="Roboto" panose="02000000000000000000" pitchFamily="2" charset="0"/>
              <a:ea typeface="Roboto" panose="02000000000000000000" pitchFamily="2" charset="0"/>
              <a:cs typeface="Roboto" panose="02000000000000000000" pitchFamily="2" charset="0"/>
            </a:endParaRPr>
          </a:p>
          <a:p>
            <a:pPr marL="628650" lvl="1" indent="-171450">
              <a:buFont typeface="Arial" panose="020B0604020202020204" pitchFamily="34" charset="0"/>
              <a:buChar char="•"/>
            </a:pPr>
            <a:r>
              <a:rPr lang="en-US" sz="1600" dirty="0">
                <a:latin typeface="Roboto" pitchFamily="2" charset="0"/>
                <a:ea typeface="Roboto" pitchFamily="2" charset="0"/>
              </a:rPr>
              <a:t>Plan your health care budget considering all potential costs and coverage details</a:t>
            </a:r>
            <a:endParaRPr lang="en-ID" sz="1600" dirty="0">
              <a:latin typeface="Roboto" pitchFamily="2" charset="0"/>
              <a:ea typeface="Roboto" pitchFamily="2" charset="0"/>
            </a:endParaRPr>
          </a:p>
        </p:txBody>
      </p:sp>
    </p:spTree>
    <p:extLst>
      <p:ext uri="{BB962C8B-B14F-4D97-AF65-F5344CB8AC3E}">
        <p14:creationId xmlns:p14="http://schemas.microsoft.com/office/powerpoint/2010/main" val="1837692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C13900-6876-462C-8D57-37F13FE8A3CB}"/>
              </a:ext>
            </a:extLst>
          </p:cNvPr>
          <p:cNvSpPr/>
          <p:nvPr/>
        </p:nvSpPr>
        <p:spPr>
          <a:xfrm>
            <a:off x="6686550" y="0"/>
            <a:ext cx="4810125" cy="6857999"/>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TextBox 4">
            <a:extLst>
              <a:ext uri="{FF2B5EF4-FFF2-40B4-BE49-F238E27FC236}">
                <a16:creationId xmlns:a16="http://schemas.microsoft.com/office/drawing/2014/main" id="{0E9E0C49-08C7-49A5-88E5-D81D7102AF99}"/>
              </a:ext>
            </a:extLst>
          </p:cNvPr>
          <p:cNvSpPr txBox="1"/>
          <p:nvPr/>
        </p:nvSpPr>
        <p:spPr>
          <a:xfrm>
            <a:off x="6816436" y="885825"/>
            <a:ext cx="4680239" cy="1754326"/>
          </a:xfrm>
          <a:prstGeom prst="rect">
            <a:avLst/>
          </a:prstGeom>
          <a:noFill/>
        </p:spPr>
        <p:txBody>
          <a:bodyPr wrap="square" rtlCol="0">
            <a:spAutoFit/>
          </a:bodyPr>
          <a:lstStyle/>
          <a:p>
            <a:r>
              <a:rPr lang="en-US" sz="36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Securing Your Health Care Future</a:t>
            </a:r>
          </a:p>
        </p:txBody>
      </p:sp>
      <p:pic>
        <p:nvPicPr>
          <p:cNvPr id="12" name="Picture Placeholder 11">
            <a:extLst>
              <a:ext uri="{FF2B5EF4-FFF2-40B4-BE49-F238E27FC236}">
                <a16:creationId xmlns:a16="http://schemas.microsoft.com/office/drawing/2014/main" id="{F9F80359-82CE-0648-7BAE-057B83794B79}"/>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7818" r="10898"/>
          <a:stretch/>
        </p:blipFill>
        <p:spPr>
          <a:xfrm>
            <a:off x="977901" y="622589"/>
            <a:ext cx="4527550" cy="4764088"/>
          </a:xfrm>
        </p:spPr>
      </p:pic>
      <p:sp>
        <p:nvSpPr>
          <p:cNvPr id="2" name="TextBox 1">
            <a:extLst>
              <a:ext uri="{FF2B5EF4-FFF2-40B4-BE49-F238E27FC236}">
                <a16:creationId xmlns:a16="http://schemas.microsoft.com/office/drawing/2014/main" id="{F95D090D-DDD4-7040-C1DA-B302A92CE4E2}"/>
              </a:ext>
            </a:extLst>
          </p:cNvPr>
          <p:cNvSpPr txBox="1"/>
          <p:nvPr/>
        </p:nvSpPr>
        <p:spPr>
          <a:xfrm>
            <a:off x="7146131" y="2302251"/>
            <a:ext cx="4350544" cy="1631216"/>
          </a:xfrm>
          <a:prstGeom prst="rect">
            <a:avLst/>
          </a:prstGeom>
          <a:noFill/>
        </p:spPr>
        <p:txBody>
          <a:bodyPr wrap="square" rtlCol="0">
            <a:spAutoFit/>
          </a:bodyPr>
          <a:lstStyle/>
          <a:p>
            <a:r>
              <a:rPr lang="en-US" sz="2000" i="0" dirty="0">
                <a:solidFill>
                  <a:schemeClr val="bg1"/>
                </a:solidFill>
                <a:effectLst/>
                <a:latin typeface="Open Sans Extrabold" panose="020B0906030804020204" pitchFamily="34" charset="0"/>
                <a:ea typeface="Open Sans Extrabold" panose="020B0906030804020204" pitchFamily="34" charset="0"/>
                <a:cs typeface="Open Sans Extrabold" panose="020B0906030804020204" pitchFamily="34" charset="0"/>
              </a:rPr>
              <a:t>Recap: Navigating Health Care Coverage</a:t>
            </a:r>
          </a:p>
          <a:p>
            <a:pPr marL="628650" lvl="1" indent="-171450" algn="just">
              <a:buFont typeface="Arial" panose="020B0604020202020204" pitchFamily="34" charset="0"/>
              <a:buChar char="•"/>
            </a:pP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628650" lvl="1" indent="-171450">
              <a:buFont typeface="Arial" panose="020B0604020202020204" pitchFamily="34" charset="0"/>
              <a:buChar char="•"/>
            </a:pPr>
            <a:r>
              <a:rPr lang="en-US" sz="1600" dirty="0">
                <a:solidFill>
                  <a:schemeClr val="bg1"/>
                </a:solidFill>
                <a:latin typeface="Roboto" pitchFamily="2" charset="0"/>
                <a:ea typeface="Roboto" pitchFamily="2" charset="0"/>
              </a:rPr>
              <a:t>Importance of coverage, network considerations, and using preventive services</a:t>
            </a:r>
            <a:endParaRPr lang="en-ID" sz="1600" dirty="0">
              <a:solidFill>
                <a:schemeClr val="bg1"/>
              </a:solidFill>
              <a:latin typeface="Roboto" pitchFamily="2" charset="0"/>
              <a:ea typeface="Roboto" pitchFamily="2" charset="0"/>
            </a:endParaRPr>
          </a:p>
        </p:txBody>
      </p:sp>
      <p:sp>
        <p:nvSpPr>
          <p:cNvPr id="7" name="TextBox 6">
            <a:extLst>
              <a:ext uri="{FF2B5EF4-FFF2-40B4-BE49-F238E27FC236}">
                <a16:creationId xmlns:a16="http://schemas.microsoft.com/office/drawing/2014/main" id="{611BC583-A947-436C-5029-E1E733D79C33}"/>
              </a:ext>
            </a:extLst>
          </p:cNvPr>
          <p:cNvSpPr txBox="1"/>
          <p:nvPr/>
        </p:nvSpPr>
        <p:spPr>
          <a:xfrm>
            <a:off x="7146131" y="4264506"/>
            <a:ext cx="4350544" cy="1631216"/>
          </a:xfrm>
          <a:prstGeom prst="rect">
            <a:avLst/>
          </a:prstGeom>
          <a:noFill/>
        </p:spPr>
        <p:txBody>
          <a:bodyPr wrap="square" rtlCol="0">
            <a:spAutoFit/>
          </a:bodyPr>
          <a:lstStyle/>
          <a:p>
            <a:r>
              <a:rPr lang="en-US" sz="2000" i="0" dirty="0">
                <a:solidFill>
                  <a:schemeClr val="bg1"/>
                </a:solidFill>
                <a:effectLst/>
                <a:latin typeface="Open Sans Extrabold" panose="020B0906030804020204" pitchFamily="34" charset="0"/>
                <a:ea typeface="Open Sans Extrabold" panose="020B0906030804020204" pitchFamily="34" charset="0"/>
                <a:cs typeface="Open Sans Extrabold" panose="020B0906030804020204" pitchFamily="34" charset="0"/>
              </a:rPr>
              <a:t>Valuable Resources and </a:t>
            </a:r>
          </a:p>
          <a:p>
            <a:r>
              <a:rPr lang="en-US" sz="2000" i="0" dirty="0">
                <a:solidFill>
                  <a:schemeClr val="bg1"/>
                </a:solidFill>
                <a:effectLst/>
                <a:latin typeface="Open Sans Extrabold" panose="020B0906030804020204" pitchFamily="34" charset="0"/>
                <a:ea typeface="Open Sans Extrabold" panose="020B0906030804020204" pitchFamily="34" charset="0"/>
                <a:cs typeface="Open Sans Extrabold" panose="020B0906030804020204" pitchFamily="34" charset="0"/>
              </a:rPr>
              <a:t>Next Steps</a:t>
            </a:r>
          </a:p>
          <a:p>
            <a:pPr marL="628650" lvl="1" indent="-171450" algn="just">
              <a:buFont typeface="Arial" panose="020B0604020202020204" pitchFamily="34" charset="0"/>
              <a:buChar char="•"/>
            </a:pP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628650" lvl="1" indent="-171450">
              <a:buFont typeface="Arial" panose="020B0604020202020204" pitchFamily="34" charset="0"/>
              <a:buChar char="•"/>
            </a:pPr>
            <a:r>
              <a:rPr lang="en-US" sz="1600" dirty="0">
                <a:solidFill>
                  <a:schemeClr val="bg1"/>
                </a:solidFill>
                <a:latin typeface="Roboto" pitchFamily="2" charset="0"/>
                <a:ea typeface="Roboto" pitchFamily="2" charset="0"/>
              </a:rPr>
              <a:t>Where to find more information </a:t>
            </a:r>
          </a:p>
          <a:p>
            <a:pPr lvl="1"/>
            <a:r>
              <a:rPr lang="en-US" sz="1600" dirty="0">
                <a:solidFill>
                  <a:schemeClr val="bg1"/>
                </a:solidFill>
                <a:latin typeface="Roboto" pitchFamily="2" charset="0"/>
                <a:ea typeface="Roboto" pitchFamily="2" charset="0"/>
              </a:rPr>
              <a:t>    and assistance with health </a:t>
            </a:r>
          </a:p>
          <a:p>
            <a:pPr lvl="1"/>
            <a:r>
              <a:rPr lang="en-US" sz="1600" dirty="0">
                <a:solidFill>
                  <a:schemeClr val="bg1"/>
                </a:solidFill>
                <a:latin typeface="Roboto" pitchFamily="2" charset="0"/>
                <a:ea typeface="Roboto" pitchFamily="2" charset="0"/>
              </a:rPr>
              <a:t>    care decisions</a:t>
            </a:r>
            <a:endParaRPr lang="en-ID" sz="1600" dirty="0">
              <a:solidFill>
                <a:schemeClr val="bg1"/>
              </a:solidFill>
              <a:latin typeface="Roboto" pitchFamily="2" charset="0"/>
              <a:ea typeface="Roboto" pitchFamily="2" charset="0"/>
            </a:endParaRPr>
          </a:p>
        </p:txBody>
      </p:sp>
      <p:sp>
        <p:nvSpPr>
          <p:cNvPr id="13" name="TextBox 12">
            <a:extLst>
              <a:ext uri="{FF2B5EF4-FFF2-40B4-BE49-F238E27FC236}">
                <a16:creationId xmlns:a16="http://schemas.microsoft.com/office/drawing/2014/main" id="{22139B79-B002-B6AA-D092-5CBEBEDB3BA6}"/>
              </a:ext>
            </a:extLst>
          </p:cNvPr>
          <p:cNvSpPr txBox="1"/>
          <p:nvPr/>
        </p:nvSpPr>
        <p:spPr>
          <a:xfrm>
            <a:off x="273882" y="5532901"/>
            <a:ext cx="4529796" cy="400110"/>
          </a:xfrm>
          <a:prstGeom prst="rect">
            <a:avLst/>
          </a:prstGeom>
          <a:noFill/>
        </p:spPr>
        <p:txBody>
          <a:bodyPr wrap="square" rtlCol="0">
            <a:spAutoFit/>
          </a:bodyPr>
          <a:lstStyle/>
          <a:p>
            <a:r>
              <a:rPr lang="en-US" sz="2000" b="1" dirty="0">
                <a:latin typeface="Roboto" panose="02000000000000000000" pitchFamily="2" charset="0"/>
                <a:ea typeface="Roboto" panose="02000000000000000000" pitchFamily="2" charset="0"/>
                <a:cs typeface="Roboto" panose="02000000000000000000" pitchFamily="2" charset="0"/>
              </a:rPr>
              <a:t>Sponsored by:</a:t>
            </a:r>
          </a:p>
        </p:txBody>
      </p:sp>
      <p:pic>
        <p:nvPicPr>
          <p:cNvPr id="14" name="Picture 13">
            <a:extLst>
              <a:ext uri="{FF2B5EF4-FFF2-40B4-BE49-F238E27FC236}">
                <a16:creationId xmlns:a16="http://schemas.microsoft.com/office/drawing/2014/main" id="{5E929F38-7625-65CA-6690-3D1953DA76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901" y="6005443"/>
            <a:ext cx="1628091" cy="459936"/>
          </a:xfrm>
          <a:prstGeom prst="rect">
            <a:avLst/>
          </a:prstGeom>
        </p:spPr>
      </p:pic>
      <p:pic>
        <p:nvPicPr>
          <p:cNvPr id="15" name="Picture 14">
            <a:extLst>
              <a:ext uri="{FF2B5EF4-FFF2-40B4-BE49-F238E27FC236}">
                <a16:creationId xmlns:a16="http://schemas.microsoft.com/office/drawing/2014/main" id="{E539A325-830B-99CF-7996-21D4B53BA9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9631" y="5799606"/>
            <a:ext cx="1555594" cy="950641"/>
          </a:xfrm>
          <a:prstGeom prst="rect">
            <a:avLst/>
          </a:prstGeom>
        </p:spPr>
      </p:pic>
      <p:pic>
        <p:nvPicPr>
          <p:cNvPr id="17" name="Picture 16">
            <a:extLst>
              <a:ext uri="{FF2B5EF4-FFF2-40B4-BE49-F238E27FC236}">
                <a16:creationId xmlns:a16="http://schemas.microsoft.com/office/drawing/2014/main" id="{715B18E0-F290-EC00-FA09-329D6ACD79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6186" y="5681279"/>
            <a:ext cx="1770389" cy="1108264"/>
          </a:xfrm>
          <a:prstGeom prst="rect">
            <a:avLst/>
          </a:prstGeom>
        </p:spPr>
      </p:pic>
    </p:spTree>
    <p:extLst>
      <p:ext uri="{BB962C8B-B14F-4D97-AF65-F5344CB8AC3E}">
        <p14:creationId xmlns:p14="http://schemas.microsoft.com/office/powerpoint/2010/main" val="11548773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A8088DD-556C-4D49-A573-1AEB8001AF65}"/>
              </a:ext>
            </a:extLst>
          </p:cNvPr>
          <p:cNvSpPr txBox="1"/>
          <p:nvPr/>
        </p:nvSpPr>
        <p:spPr>
          <a:xfrm>
            <a:off x="1488762" y="1905506"/>
            <a:ext cx="9214476" cy="3046988"/>
          </a:xfrm>
          <a:prstGeom prst="rect">
            <a:avLst/>
          </a:prstGeom>
          <a:noFill/>
        </p:spPr>
        <p:txBody>
          <a:bodyPr wrap="square" rtlCol="0">
            <a:spAutoFit/>
          </a:bodyPr>
          <a:lstStyle/>
          <a:p>
            <a:pPr algn="ctr"/>
            <a:r>
              <a:rPr lang="en-US" sz="9600" b="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THANK</a:t>
            </a:r>
          </a:p>
          <a:p>
            <a:pPr algn="ctr"/>
            <a:r>
              <a:rPr lang="en-US" sz="9600" b="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YOU</a:t>
            </a:r>
          </a:p>
        </p:txBody>
      </p:sp>
    </p:spTree>
    <p:extLst>
      <p:ext uri="{BB962C8B-B14F-4D97-AF65-F5344CB8AC3E}">
        <p14:creationId xmlns:p14="http://schemas.microsoft.com/office/powerpoint/2010/main" val="1020499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7F3E9F5-458B-4694-A2F7-B4E67CAD801C}"/>
              </a:ext>
            </a:extLst>
          </p:cNvPr>
          <p:cNvSpPr/>
          <p:nvPr/>
        </p:nvSpPr>
        <p:spPr>
          <a:xfrm>
            <a:off x="6096000" y="0"/>
            <a:ext cx="6096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8" name="Group 7">
            <a:extLst>
              <a:ext uri="{FF2B5EF4-FFF2-40B4-BE49-F238E27FC236}">
                <a16:creationId xmlns:a16="http://schemas.microsoft.com/office/drawing/2014/main" id="{E9DFE107-3D08-4AC3-9278-267F43F93400}"/>
              </a:ext>
            </a:extLst>
          </p:cNvPr>
          <p:cNvGrpSpPr/>
          <p:nvPr/>
        </p:nvGrpSpPr>
        <p:grpSpPr>
          <a:xfrm>
            <a:off x="571185" y="655132"/>
            <a:ext cx="5190249" cy="2511633"/>
            <a:chOff x="236620" y="192843"/>
            <a:chExt cx="5190249" cy="2511633"/>
          </a:xfrm>
        </p:grpSpPr>
        <p:sp>
          <p:nvSpPr>
            <p:cNvPr id="4" name="TextBox 3">
              <a:extLst>
                <a:ext uri="{FF2B5EF4-FFF2-40B4-BE49-F238E27FC236}">
                  <a16:creationId xmlns:a16="http://schemas.microsoft.com/office/drawing/2014/main" id="{BA707C9E-F996-4050-960C-D9D83C3FBE97}"/>
                </a:ext>
              </a:extLst>
            </p:cNvPr>
            <p:cNvSpPr txBox="1"/>
            <p:nvPr/>
          </p:nvSpPr>
          <p:spPr>
            <a:xfrm>
              <a:off x="236620" y="1627258"/>
              <a:ext cx="5190249" cy="1077218"/>
            </a:xfrm>
            <a:prstGeom prst="rect">
              <a:avLst/>
            </a:prstGeom>
            <a:noFill/>
          </p:spPr>
          <p:txBody>
            <a:bodyPr wrap="square" rtlCol="0">
              <a:spAutoFit/>
            </a:bodyPr>
            <a:lstStyle/>
            <a:p>
              <a:r>
                <a:rPr lang="en-US" sz="2000" i="0" dirty="0">
                  <a:solidFill>
                    <a:srgbClr val="22201C"/>
                  </a:solidFill>
                  <a:effectLst/>
                  <a:latin typeface="Open Sans Extrabold" panose="020B0906030804020204" pitchFamily="34" charset="0"/>
                  <a:ea typeface="Open Sans Extrabold" panose="020B0906030804020204" pitchFamily="34" charset="0"/>
                  <a:cs typeface="Open Sans Extrabold" panose="020B0906030804020204" pitchFamily="34" charset="0"/>
                </a:rPr>
                <a:t>Importance of Health Care Coverage</a:t>
              </a:r>
            </a:p>
            <a:p>
              <a:pPr marL="628650" lvl="1" indent="-171450" algn="just">
                <a:buFont typeface="Arial" panose="020B0604020202020204" pitchFamily="34" charset="0"/>
                <a:buChar char="•"/>
              </a:pPr>
              <a:endParaRPr lang="en-US" sz="1200" dirty="0">
                <a:solidFill>
                  <a:srgbClr val="22201C"/>
                </a:solidFill>
                <a:latin typeface="Roboto" pitchFamily="2" charset="0"/>
                <a:ea typeface="Roboto" pitchFamily="2" charset="0"/>
              </a:endParaRPr>
            </a:p>
            <a:p>
              <a:pPr marL="628650" lvl="1" indent="-171450">
                <a:buFont typeface="Arial" panose="020B0604020202020204" pitchFamily="34" charset="0"/>
                <a:buChar char="•"/>
              </a:pPr>
              <a:r>
                <a:rPr lang="en-US" sz="1600" dirty="0">
                  <a:solidFill>
                    <a:srgbClr val="22201C"/>
                  </a:solidFill>
                  <a:latin typeface="Roboto" pitchFamily="2" charset="0"/>
                  <a:ea typeface="Roboto" pitchFamily="2" charset="0"/>
                </a:rPr>
                <a:t>Essential for managing health costs and accessing necessary medical services</a:t>
              </a:r>
              <a:endParaRPr lang="en-ID" sz="1600" dirty="0">
                <a:solidFill>
                  <a:srgbClr val="22201C"/>
                </a:solidFill>
                <a:latin typeface="Roboto" pitchFamily="2" charset="0"/>
                <a:ea typeface="Roboto" pitchFamily="2" charset="0"/>
              </a:endParaRPr>
            </a:p>
          </p:txBody>
        </p:sp>
        <p:sp>
          <p:nvSpPr>
            <p:cNvPr id="5" name="TextBox 4">
              <a:extLst>
                <a:ext uri="{FF2B5EF4-FFF2-40B4-BE49-F238E27FC236}">
                  <a16:creationId xmlns:a16="http://schemas.microsoft.com/office/drawing/2014/main" id="{A7220A0D-96FE-411B-ACE0-3691F20382B8}"/>
                </a:ext>
              </a:extLst>
            </p:cNvPr>
            <p:cNvSpPr txBox="1"/>
            <p:nvPr/>
          </p:nvSpPr>
          <p:spPr>
            <a:xfrm>
              <a:off x="236620" y="192843"/>
              <a:ext cx="4350544" cy="646331"/>
            </a:xfrm>
            <a:prstGeom prst="rect">
              <a:avLst/>
            </a:prstGeom>
            <a:noFill/>
          </p:spPr>
          <p:txBody>
            <a:bodyPr wrap="square" rtlCol="0">
              <a:spAutoFit/>
            </a:bodyPr>
            <a:lstStyle/>
            <a:p>
              <a:r>
                <a:rPr lang="en-US" sz="3600" b="1" dirty="0">
                  <a:latin typeface="Open Sans ExtraBold" panose="020B0906030804020204" pitchFamily="34" charset="0"/>
                  <a:ea typeface="Open Sans ExtraBold" panose="020B0906030804020204" pitchFamily="34" charset="0"/>
                  <a:cs typeface="Open Sans ExtraBold" panose="020B0906030804020204" pitchFamily="34" charset="0"/>
                </a:rPr>
                <a:t>Introduction to</a:t>
              </a:r>
            </a:p>
          </p:txBody>
        </p:sp>
      </p:grpSp>
      <p:pic>
        <p:nvPicPr>
          <p:cNvPr id="13" name="Picture Placeholder 12">
            <a:extLst>
              <a:ext uri="{FF2B5EF4-FFF2-40B4-BE49-F238E27FC236}">
                <a16:creationId xmlns:a16="http://schemas.microsoft.com/office/drawing/2014/main" id="{8E97EC55-418D-3322-DAEE-01E6B6CD94E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435" b="2435"/>
          <a:stretch>
            <a:fillRect/>
          </a:stretch>
        </p:blipFill>
        <p:spPr/>
      </p:pic>
      <p:pic>
        <p:nvPicPr>
          <p:cNvPr id="10" name="Picture Placeholder 9">
            <a:extLst>
              <a:ext uri="{FF2B5EF4-FFF2-40B4-BE49-F238E27FC236}">
                <a16:creationId xmlns:a16="http://schemas.microsoft.com/office/drawing/2014/main" id="{C3B6DE44-F1AF-AB97-3408-8B3F26866EF2}"/>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2670" b="2670"/>
          <a:stretch>
            <a:fillRect/>
          </a:stretch>
        </p:blipFill>
        <p:spPr/>
      </p:pic>
      <p:sp>
        <p:nvSpPr>
          <p:cNvPr id="2" name="TextBox 1">
            <a:extLst>
              <a:ext uri="{FF2B5EF4-FFF2-40B4-BE49-F238E27FC236}">
                <a16:creationId xmlns:a16="http://schemas.microsoft.com/office/drawing/2014/main" id="{81084708-A57C-2315-0CAF-983AD8B29221}"/>
              </a:ext>
            </a:extLst>
          </p:cNvPr>
          <p:cNvSpPr txBox="1"/>
          <p:nvPr/>
        </p:nvSpPr>
        <p:spPr>
          <a:xfrm>
            <a:off x="571185" y="1209442"/>
            <a:ext cx="5357532" cy="646331"/>
          </a:xfrm>
          <a:prstGeom prst="rect">
            <a:avLst/>
          </a:prstGeom>
          <a:noFill/>
        </p:spPr>
        <p:txBody>
          <a:bodyPr wrap="square" rtlCol="0">
            <a:spAutoFit/>
          </a:bodyPr>
          <a:lstStyle/>
          <a:p>
            <a:r>
              <a:rPr lang="en-US" sz="3600" b="1" dirty="0">
                <a:latin typeface="Open Sans ExtraBold" panose="020B0906030804020204" pitchFamily="34" charset="0"/>
                <a:ea typeface="Open Sans ExtraBold" panose="020B0906030804020204" pitchFamily="34" charset="0"/>
                <a:cs typeface="Open Sans ExtraBold" panose="020B0906030804020204" pitchFamily="34" charset="0"/>
              </a:rPr>
              <a:t>Health Care Coverage</a:t>
            </a:r>
          </a:p>
        </p:txBody>
      </p:sp>
      <p:sp>
        <p:nvSpPr>
          <p:cNvPr id="3" name="TextBox 2">
            <a:extLst>
              <a:ext uri="{FF2B5EF4-FFF2-40B4-BE49-F238E27FC236}">
                <a16:creationId xmlns:a16="http://schemas.microsoft.com/office/drawing/2014/main" id="{B9EA1D7A-E341-C4DA-C706-77C2C6CC60CE}"/>
              </a:ext>
            </a:extLst>
          </p:cNvPr>
          <p:cNvSpPr txBox="1"/>
          <p:nvPr/>
        </p:nvSpPr>
        <p:spPr>
          <a:xfrm>
            <a:off x="6677025" y="3540049"/>
            <a:ext cx="4350544" cy="1323439"/>
          </a:xfrm>
          <a:prstGeom prst="rect">
            <a:avLst/>
          </a:prstGeom>
          <a:noFill/>
        </p:spPr>
        <p:txBody>
          <a:bodyPr wrap="square" rtlCol="0">
            <a:spAutoFit/>
          </a:bodyPr>
          <a:lstStyle/>
          <a:p>
            <a:pPr algn="just"/>
            <a:r>
              <a:rPr lang="en-US" sz="2000" i="0" dirty="0">
                <a:solidFill>
                  <a:schemeClr val="bg1"/>
                </a:solidFill>
                <a:effectLst/>
                <a:latin typeface="Open Sans Extrabold" panose="020B0906030804020204" pitchFamily="34" charset="0"/>
                <a:ea typeface="Open Sans Extrabold" panose="020B0906030804020204" pitchFamily="34" charset="0"/>
                <a:cs typeface="Open Sans Extrabold" panose="020B0906030804020204" pitchFamily="34" charset="0"/>
              </a:rPr>
              <a:t>The Affordable Care Act (ACA)</a:t>
            </a:r>
          </a:p>
          <a:p>
            <a:pPr marL="628650" lvl="1" indent="-171450" algn="just">
              <a:buFont typeface="Arial" panose="020B0604020202020204" pitchFamily="34" charset="0"/>
              <a:buChar char="•"/>
            </a:pPr>
            <a:endParaRPr lang="en-US" sz="12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a:p>
            <a:pPr marL="628650" lvl="1" indent="-171450">
              <a:buFont typeface="Arial" panose="020B0604020202020204" pitchFamily="34" charset="0"/>
              <a:buChar char="•"/>
            </a:pPr>
            <a:r>
              <a:rPr lang="en-US" sz="1600" dirty="0">
                <a:solidFill>
                  <a:schemeClr val="bg1"/>
                </a:solidFill>
                <a:latin typeface="Roboto" pitchFamily="2" charset="0"/>
                <a:ea typeface="Roboto" pitchFamily="2" charset="0"/>
              </a:rPr>
              <a:t>Expanded coverage options </a:t>
            </a:r>
          </a:p>
          <a:p>
            <a:pPr lvl="1"/>
            <a:endParaRPr lang="en-US" sz="1600" dirty="0">
              <a:solidFill>
                <a:schemeClr val="bg1"/>
              </a:solidFill>
              <a:latin typeface="Roboto" pitchFamily="2" charset="0"/>
              <a:ea typeface="Roboto" pitchFamily="2" charset="0"/>
            </a:endParaRPr>
          </a:p>
          <a:p>
            <a:pPr marL="628650" lvl="1" indent="-171450">
              <a:buFont typeface="Arial" panose="020B0604020202020204" pitchFamily="34" charset="0"/>
              <a:buChar char="•"/>
            </a:pPr>
            <a:r>
              <a:rPr lang="en-US" sz="1600" dirty="0">
                <a:solidFill>
                  <a:schemeClr val="bg1"/>
                </a:solidFill>
                <a:latin typeface="Roboto" pitchFamily="2" charset="0"/>
                <a:ea typeface="Roboto" pitchFamily="2" charset="0"/>
              </a:rPr>
              <a:t>Protections for young adults</a:t>
            </a:r>
            <a:endParaRPr lang="en-ID" sz="1600" dirty="0">
              <a:solidFill>
                <a:schemeClr val="bg1"/>
              </a:solidFill>
              <a:latin typeface="Roboto" pitchFamily="2" charset="0"/>
              <a:ea typeface="Roboto" pitchFamily="2" charset="0"/>
            </a:endParaRPr>
          </a:p>
        </p:txBody>
      </p:sp>
    </p:spTree>
    <p:extLst>
      <p:ext uri="{BB962C8B-B14F-4D97-AF65-F5344CB8AC3E}">
        <p14:creationId xmlns:p14="http://schemas.microsoft.com/office/powerpoint/2010/main" val="1360825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C3CC79F-2E69-4AD9-84C4-0D18D1C86D10}"/>
              </a:ext>
            </a:extLst>
          </p:cNvPr>
          <p:cNvSpPr/>
          <p:nvPr/>
        </p:nvSpPr>
        <p:spPr>
          <a:xfrm>
            <a:off x="8753475" y="0"/>
            <a:ext cx="3438525" cy="6857999"/>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3" name="TextBox 22">
            <a:extLst>
              <a:ext uri="{FF2B5EF4-FFF2-40B4-BE49-F238E27FC236}">
                <a16:creationId xmlns:a16="http://schemas.microsoft.com/office/drawing/2014/main" id="{771C5BBA-56BC-42FE-8D92-2D235CAFD9CF}"/>
              </a:ext>
            </a:extLst>
          </p:cNvPr>
          <p:cNvSpPr txBox="1"/>
          <p:nvPr/>
        </p:nvSpPr>
        <p:spPr>
          <a:xfrm>
            <a:off x="914400" y="730666"/>
            <a:ext cx="4514293" cy="1200329"/>
          </a:xfrm>
          <a:prstGeom prst="rect">
            <a:avLst/>
          </a:prstGeom>
          <a:noFill/>
        </p:spPr>
        <p:txBody>
          <a:bodyPr wrap="square" rtlCol="0">
            <a:spAutoFit/>
          </a:bodyPr>
          <a:lstStyle/>
          <a:p>
            <a:r>
              <a:rPr lang="en-US" sz="3600" b="1" dirty="0">
                <a:latin typeface="Open Sans ExtraBold" panose="020B0906030804020204" pitchFamily="34" charset="0"/>
                <a:ea typeface="Open Sans ExtraBold" panose="020B0906030804020204" pitchFamily="34" charset="0"/>
                <a:cs typeface="Open Sans ExtraBold" panose="020B0906030804020204" pitchFamily="34" charset="0"/>
              </a:rPr>
              <a:t>Health Coverage Choices Before 30</a:t>
            </a:r>
          </a:p>
        </p:txBody>
      </p:sp>
      <p:pic>
        <p:nvPicPr>
          <p:cNvPr id="9" name="Picture Placeholder 8">
            <a:extLst>
              <a:ext uri="{FF2B5EF4-FFF2-40B4-BE49-F238E27FC236}">
                <a16:creationId xmlns:a16="http://schemas.microsoft.com/office/drawing/2014/main" id="{DFCB2C89-0E0C-6449-F9FB-4A79054B349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4909" t="-54" r="15139" b="54"/>
          <a:stretch/>
        </p:blipFill>
        <p:spPr>
          <a:xfrm>
            <a:off x="6178261" y="1078482"/>
            <a:ext cx="5150428" cy="4908571"/>
          </a:xfrm>
        </p:spPr>
      </p:pic>
      <p:sp>
        <p:nvSpPr>
          <p:cNvPr id="6" name="TextBox 5">
            <a:extLst>
              <a:ext uri="{FF2B5EF4-FFF2-40B4-BE49-F238E27FC236}">
                <a16:creationId xmlns:a16="http://schemas.microsoft.com/office/drawing/2014/main" id="{B98A0A38-5A61-38F9-B7D6-EA2F57D0C5F0}"/>
              </a:ext>
            </a:extLst>
          </p:cNvPr>
          <p:cNvSpPr txBox="1"/>
          <p:nvPr/>
        </p:nvSpPr>
        <p:spPr>
          <a:xfrm>
            <a:off x="914400" y="2332439"/>
            <a:ext cx="4350544" cy="1077218"/>
          </a:xfrm>
          <a:prstGeom prst="rect">
            <a:avLst/>
          </a:prstGeom>
          <a:noFill/>
        </p:spPr>
        <p:txBody>
          <a:bodyPr wrap="square" rtlCol="0">
            <a:spAutoFit/>
          </a:bodyPr>
          <a:lstStyle/>
          <a:p>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Staying on a Parent’s Plan</a:t>
            </a:r>
          </a:p>
          <a:p>
            <a:pPr marL="628650" lvl="1" indent="-171450" algn="just">
              <a:buFont typeface="Arial" panose="020B0604020202020204" pitchFamily="34" charset="0"/>
              <a:buChar char="•"/>
            </a:pPr>
            <a:endParaRPr lang="en-US" sz="1200" dirty="0">
              <a:latin typeface="Roboto" panose="02000000000000000000" pitchFamily="2" charset="0"/>
              <a:ea typeface="Roboto" panose="02000000000000000000" pitchFamily="2" charset="0"/>
              <a:cs typeface="Roboto" panose="02000000000000000000" pitchFamily="2" charset="0"/>
            </a:endParaRPr>
          </a:p>
          <a:p>
            <a:pPr marL="628650" lvl="1" indent="-171450">
              <a:buFont typeface="Arial" panose="020B0604020202020204" pitchFamily="34" charset="0"/>
              <a:buChar char="•"/>
            </a:pPr>
            <a:r>
              <a:rPr lang="en-US" sz="1600" dirty="0">
                <a:latin typeface="Roboto" pitchFamily="2" charset="0"/>
                <a:ea typeface="Roboto" pitchFamily="2" charset="0"/>
              </a:rPr>
              <a:t>Remain covered under a parent’s health insurance until age 26</a:t>
            </a:r>
            <a:endParaRPr lang="en-ID" sz="1600" dirty="0">
              <a:latin typeface="Roboto" pitchFamily="2" charset="0"/>
              <a:ea typeface="Roboto" pitchFamily="2" charset="0"/>
            </a:endParaRPr>
          </a:p>
        </p:txBody>
      </p:sp>
      <p:sp>
        <p:nvSpPr>
          <p:cNvPr id="7" name="TextBox 6">
            <a:extLst>
              <a:ext uri="{FF2B5EF4-FFF2-40B4-BE49-F238E27FC236}">
                <a16:creationId xmlns:a16="http://schemas.microsoft.com/office/drawing/2014/main" id="{FC6D2A14-1790-A058-1678-669121E4CF26}"/>
              </a:ext>
            </a:extLst>
          </p:cNvPr>
          <p:cNvSpPr txBox="1"/>
          <p:nvPr/>
        </p:nvSpPr>
        <p:spPr>
          <a:xfrm>
            <a:off x="914400" y="3934212"/>
            <a:ext cx="4350544" cy="1631216"/>
          </a:xfrm>
          <a:prstGeom prst="rect">
            <a:avLst/>
          </a:prstGeom>
          <a:noFill/>
        </p:spPr>
        <p:txBody>
          <a:bodyPr wrap="square" rtlCol="0">
            <a:spAutoFit/>
          </a:bodyPr>
          <a:lstStyle/>
          <a:p>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Exploring Individual Insurance Options</a:t>
            </a:r>
          </a:p>
          <a:p>
            <a:pPr marL="628650" lvl="1" indent="-171450" algn="just">
              <a:buFont typeface="Arial" panose="020B0604020202020204" pitchFamily="34" charset="0"/>
              <a:buChar char="•"/>
            </a:pPr>
            <a:endParaRPr lang="en-US" sz="1200" dirty="0">
              <a:latin typeface="Roboto" panose="02000000000000000000" pitchFamily="2" charset="0"/>
              <a:ea typeface="Roboto" panose="02000000000000000000" pitchFamily="2" charset="0"/>
              <a:cs typeface="Roboto" panose="02000000000000000000" pitchFamily="2" charset="0"/>
            </a:endParaRPr>
          </a:p>
          <a:p>
            <a:pPr marL="628650" lvl="1" indent="-171450">
              <a:buFont typeface="Arial" panose="020B0604020202020204" pitchFamily="34" charset="0"/>
              <a:buChar char="•"/>
            </a:pPr>
            <a:r>
              <a:rPr lang="en-US" sz="1600" dirty="0">
                <a:latin typeface="Roboto" pitchFamily="2" charset="0"/>
                <a:ea typeface="Roboto" pitchFamily="2" charset="0"/>
              </a:rPr>
              <a:t>Options include Marketplace plans and Catastrophic health plans designed for under-30’s</a:t>
            </a:r>
            <a:endParaRPr lang="en-ID" sz="1600" dirty="0">
              <a:latin typeface="Roboto" pitchFamily="2" charset="0"/>
              <a:ea typeface="Roboto" pitchFamily="2" charset="0"/>
            </a:endParaRPr>
          </a:p>
        </p:txBody>
      </p:sp>
    </p:spTree>
    <p:extLst>
      <p:ext uri="{BB962C8B-B14F-4D97-AF65-F5344CB8AC3E}">
        <p14:creationId xmlns:p14="http://schemas.microsoft.com/office/powerpoint/2010/main" val="4079938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95A2E5-3D4E-4C83-9018-E0722CE017C3}"/>
              </a:ext>
            </a:extLst>
          </p:cNvPr>
          <p:cNvSpPr/>
          <p:nvPr/>
        </p:nvSpPr>
        <p:spPr>
          <a:xfrm>
            <a:off x="1459703" y="0"/>
            <a:ext cx="3922714"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7" name="Group 6">
            <a:extLst>
              <a:ext uri="{FF2B5EF4-FFF2-40B4-BE49-F238E27FC236}">
                <a16:creationId xmlns:a16="http://schemas.microsoft.com/office/drawing/2014/main" id="{CE12C1E2-8C94-4C5A-9C54-3C434AFD5A9E}"/>
              </a:ext>
            </a:extLst>
          </p:cNvPr>
          <p:cNvGrpSpPr/>
          <p:nvPr/>
        </p:nvGrpSpPr>
        <p:grpSpPr>
          <a:xfrm>
            <a:off x="7001685" y="648184"/>
            <a:ext cx="4788533" cy="3229347"/>
            <a:chOff x="361372" y="1859444"/>
            <a:chExt cx="4582500" cy="3229347"/>
          </a:xfrm>
        </p:grpSpPr>
        <p:sp>
          <p:nvSpPr>
            <p:cNvPr id="8" name="TextBox 7">
              <a:extLst>
                <a:ext uri="{FF2B5EF4-FFF2-40B4-BE49-F238E27FC236}">
                  <a16:creationId xmlns:a16="http://schemas.microsoft.com/office/drawing/2014/main" id="{41DA67AC-3DCC-4A26-8F43-6DBB192B49A2}"/>
                </a:ext>
              </a:extLst>
            </p:cNvPr>
            <p:cNvSpPr txBox="1"/>
            <p:nvPr/>
          </p:nvSpPr>
          <p:spPr>
            <a:xfrm>
              <a:off x="1054100" y="3457575"/>
              <a:ext cx="3889772" cy="1631216"/>
            </a:xfrm>
            <a:prstGeom prst="rect">
              <a:avLst/>
            </a:prstGeom>
            <a:noFill/>
          </p:spPr>
          <p:txBody>
            <a:bodyPr wrap="square" rtlCol="0">
              <a:spAutoFit/>
            </a:bodyPr>
            <a:lstStyle/>
            <a:p>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Employer-sponsored Insurance Explained</a:t>
              </a:r>
            </a:p>
            <a:p>
              <a:pPr marL="628650" lvl="1" indent="-171450" algn="just">
                <a:buFont typeface="Arial" panose="020B0604020202020204" pitchFamily="34" charset="0"/>
                <a:buChar char="•"/>
              </a:pPr>
              <a:endParaRPr lang="en-US" sz="1200" dirty="0">
                <a:latin typeface="Roboto" panose="02000000000000000000" pitchFamily="2" charset="0"/>
                <a:ea typeface="Roboto" panose="02000000000000000000" pitchFamily="2" charset="0"/>
                <a:cs typeface="Roboto" panose="02000000000000000000" pitchFamily="2" charset="0"/>
              </a:endParaRPr>
            </a:p>
            <a:p>
              <a:pPr marL="628650" lvl="1" indent="-171450">
                <a:buFont typeface="Arial" panose="020B0604020202020204" pitchFamily="34" charset="0"/>
                <a:buChar char="•"/>
              </a:pPr>
              <a:r>
                <a:rPr lang="en-US" sz="1600" b="0" i="0" dirty="0">
                  <a:solidFill>
                    <a:srgbClr val="0D0D0D"/>
                  </a:solidFill>
                  <a:effectLst/>
                  <a:latin typeface="Roboto" panose="02000000000000000000" pitchFamily="2" charset="0"/>
                  <a:ea typeface="Roboto" panose="02000000000000000000" pitchFamily="2" charset="0"/>
                  <a:cs typeface="Roboto" panose="02000000000000000000" pitchFamily="2" charset="0"/>
                </a:rPr>
                <a:t>Coverage provided by your job, often sharing costs between employer and employee</a:t>
              </a:r>
              <a:endParaRPr lang="en-ID" sz="1600" dirty="0">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50A52086-1726-4E79-BEA5-C755BAF2AED6}"/>
                </a:ext>
              </a:extLst>
            </p:cNvPr>
            <p:cNvSpPr txBox="1"/>
            <p:nvPr/>
          </p:nvSpPr>
          <p:spPr>
            <a:xfrm>
              <a:off x="361372" y="1859444"/>
              <a:ext cx="4286249" cy="1508105"/>
            </a:xfrm>
            <a:prstGeom prst="rect">
              <a:avLst/>
            </a:prstGeom>
            <a:noFill/>
          </p:spPr>
          <p:txBody>
            <a:bodyPr wrap="square" rtlCol="0">
              <a:spAutoFit/>
            </a:bodyPr>
            <a:lstStyle/>
            <a:p>
              <a:r>
                <a:rPr lang="en-US" sz="2000" b="1" dirty="0">
                  <a:latin typeface="Open Sans ExtraBold" panose="020B0906030804020204" pitchFamily="34" charset="0"/>
                  <a:ea typeface="Open Sans ExtraBold" panose="020B0906030804020204" pitchFamily="34" charset="0"/>
                  <a:cs typeface="Open Sans ExtraBold" panose="020B0906030804020204" pitchFamily="34" charset="0"/>
                </a:rPr>
                <a:t>Navigating Insurance:</a:t>
              </a:r>
            </a:p>
            <a:p>
              <a:r>
                <a:rPr lang="en-US" sz="3600" b="1" dirty="0">
                  <a:latin typeface="Open Sans ExtraBold" panose="020B0906030804020204" pitchFamily="34" charset="0"/>
                  <a:ea typeface="Open Sans ExtraBold" panose="020B0906030804020204" pitchFamily="34" charset="0"/>
                  <a:cs typeface="Open Sans ExtraBold" panose="020B0906030804020204" pitchFamily="34" charset="0"/>
                </a:rPr>
                <a:t>Employer-based and Private</a:t>
              </a:r>
            </a:p>
          </p:txBody>
        </p:sp>
      </p:grpSp>
      <p:sp>
        <p:nvSpPr>
          <p:cNvPr id="10" name="TextBox 9">
            <a:extLst>
              <a:ext uri="{FF2B5EF4-FFF2-40B4-BE49-F238E27FC236}">
                <a16:creationId xmlns:a16="http://schemas.microsoft.com/office/drawing/2014/main" id="{D20FAAF9-5BF4-4F8E-A308-412326900B12}"/>
              </a:ext>
            </a:extLst>
          </p:cNvPr>
          <p:cNvSpPr txBox="1"/>
          <p:nvPr/>
        </p:nvSpPr>
        <p:spPr>
          <a:xfrm>
            <a:off x="7725559" y="4307622"/>
            <a:ext cx="3889772" cy="1631216"/>
          </a:xfrm>
          <a:prstGeom prst="rect">
            <a:avLst/>
          </a:prstGeom>
          <a:noFill/>
        </p:spPr>
        <p:txBody>
          <a:bodyPr wrap="square" rtlCol="0">
            <a:spAutoFit/>
          </a:bodyPr>
          <a:lstStyle/>
          <a:p>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Private Insurance: </a:t>
            </a:r>
          </a:p>
          <a:p>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Beyond Employment</a:t>
            </a:r>
          </a:p>
          <a:p>
            <a:pPr marL="628650" lvl="1" indent="-171450" algn="just">
              <a:buFont typeface="Arial" panose="020B0604020202020204" pitchFamily="34" charset="0"/>
              <a:buChar char="•"/>
            </a:pPr>
            <a:endParaRPr lang="en-US" sz="1200" dirty="0">
              <a:latin typeface="Roboto" panose="02000000000000000000" pitchFamily="2" charset="0"/>
              <a:ea typeface="Roboto" panose="02000000000000000000" pitchFamily="2" charset="0"/>
              <a:cs typeface="Roboto" panose="02000000000000000000" pitchFamily="2" charset="0"/>
            </a:endParaRPr>
          </a:p>
          <a:p>
            <a:pPr marL="628650" lvl="1" indent="-171450">
              <a:buFont typeface="Arial" panose="020B0604020202020204" pitchFamily="34" charset="0"/>
              <a:buChar char="•"/>
            </a:pPr>
            <a:r>
              <a:rPr lang="en-US" sz="1600" b="0" i="0" dirty="0">
                <a:solidFill>
                  <a:srgbClr val="0D0D0D"/>
                </a:solidFill>
                <a:effectLst/>
                <a:latin typeface="Roboto" panose="02000000000000000000" pitchFamily="2" charset="0"/>
                <a:ea typeface="Roboto" panose="02000000000000000000" pitchFamily="2" charset="0"/>
                <a:cs typeface="Roboto" panose="02000000000000000000" pitchFamily="2" charset="0"/>
              </a:rPr>
              <a:t>Insurance plans purchased independently, offering flexibility outside of workplace coverage</a:t>
            </a:r>
            <a:endParaRPr lang="en-ID" sz="1600" dirty="0">
              <a:latin typeface="Roboto" panose="02000000000000000000" pitchFamily="2" charset="0"/>
              <a:ea typeface="Roboto" panose="02000000000000000000" pitchFamily="2" charset="0"/>
              <a:cs typeface="Roboto" panose="02000000000000000000" pitchFamily="2" charset="0"/>
            </a:endParaRPr>
          </a:p>
        </p:txBody>
      </p:sp>
      <p:pic>
        <p:nvPicPr>
          <p:cNvPr id="3" name="Picture Placeholder 2">
            <a:extLst>
              <a:ext uri="{FF2B5EF4-FFF2-40B4-BE49-F238E27FC236}">
                <a16:creationId xmlns:a16="http://schemas.microsoft.com/office/drawing/2014/main" id="{B26E36CB-5E86-997F-6C79-DF76BED066E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7979" r="17979"/>
          <a:stretch/>
        </p:blipFill>
        <p:spPr>
          <a:xfrm>
            <a:off x="2252663" y="919163"/>
            <a:ext cx="4286250" cy="5019675"/>
          </a:xfrm>
        </p:spPr>
      </p:pic>
    </p:spTree>
    <p:extLst>
      <p:ext uri="{BB962C8B-B14F-4D97-AF65-F5344CB8AC3E}">
        <p14:creationId xmlns:p14="http://schemas.microsoft.com/office/powerpoint/2010/main" val="1167263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1D644003-4CD4-D834-552B-5887E775AB6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5023" b="5023"/>
          <a:stretch/>
        </p:blipFill>
        <p:spPr>
          <a:xfrm>
            <a:off x="528640" y="3428206"/>
            <a:ext cx="5957887" cy="2679700"/>
          </a:xfrm>
        </p:spPr>
      </p:pic>
      <p:sp>
        <p:nvSpPr>
          <p:cNvPr id="17" name="Rectangle 16">
            <a:extLst>
              <a:ext uri="{FF2B5EF4-FFF2-40B4-BE49-F238E27FC236}">
                <a16:creationId xmlns:a16="http://schemas.microsoft.com/office/drawing/2014/main" id="{50E01A11-E486-4061-8004-2D56F877C9A1}"/>
              </a:ext>
            </a:extLst>
          </p:cNvPr>
          <p:cNvSpPr/>
          <p:nvPr/>
        </p:nvSpPr>
        <p:spPr>
          <a:xfrm>
            <a:off x="6486527" y="1477457"/>
            <a:ext cx="5705473" cy="4630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8650" lvl="1" indent="-171450">
              <a:buFont typeface="Arial" panose="020B0604020202020204" pitchFamily="34" charset="0"/>
              <a:buChar char="•"/>
            </a:pPr>
            <a:endParaRPr lang="en-US" sz="1800" b="0" i="0" dirty="0">
              <a:solidFill>
                <a:srgbClr val="0D0D0D"/>
              </a:solidFill>
              <a:effectLst/>
              <a:latin typeface="Roboto" panose="02000000000000000000" pitchFamily="2" charset="0"/>
              <a:ea typeface="Roboto" panose="02000000000000000000" pitchFamily="2" charset="0"/>
              <a:cs typeface="Roboto" panose="02000000000000000000" pitchFamily="2" charset="0"/>
            </a:endParaRPr>
          </a:p>
          <a:p>
            <a:pPr marL="628650" lvl="1" indent="-171450">
              <a:buFont typeface="Arial" panose="020B0604020202020204" pitchFamily="34" charset="0"/>
              <a:buChar char="•"/>
            </a:pPr>
            <a:endParaRPr lang="en-US" dirty="0">
              <a:solidFill>
                <a:srgbClr val="0D0D0D"/>
              </a:solidFill>
              <a:latin typeface="Roboto" panose="02000000000000000000" pitchFamily="2" charset="0"/>
              <a:ea typeface="Roboto" panose="02000000000000000000" pitchFamily="2" charset="0"/>
              <a:cs typeface="Roboto" panose="02000000000000000000" pitchFamily="2" charset="0"/>
            </a:endParaRPr>
          </a:p>
          <a:p>
            <a:pPr marL="628650" lvl="1" indent="-171450">
              <a:buFont typeface="Arial" panose="020B0604020202020204" pitchFamily="34" charset="0"/>
              <a:buChar char="•"/>
            </a:pPr>
            <a:endParaRPr lang="en-US" sz="1800" b="0" i="0" dirty="0">
              <a:solidFill>
                <a:srgbClr val="0D0D0D"/>
              </a:solidFill>
              <a:effectLst/>
              <a:latin typeface="Roboto" panose="02000000000000000000" pitchFamily="2" charset="0"/>
              <a:ea typeface="Roboto" panose="02000000000000000000" pitchFamily="2" charset="0"/>
              <a:cs typeface="Roboto" panose="02000000000000000000" pitchFamily="2" charset="0"/>
            </a:endParaRPr>
          </a:p>
          <a:p>
            <a:pPr marL="628650" lvl="1" indent="-171450">
              <a:buFont typeface="Arial" panose="020B0604020202020204" pitchFamily="34" charset="0"/>
              <a:buChar char="•"/>
            </a:pPr>
            <a:endParaRPr lang="en-US" dirty="0">
              <a:solidFill>
                <a:srgbClr val="0D0D0D"/>
              </a:solidFill>
              <a:latin typeface="Roboto" panose="02000000000000000000" pitchFamily="2" charset="0"/>
              <a:ea typeface="Roboto" panose="02000000000000000000" pitchFamily="2" charset="0"/>
              <a:cs typeface="Roboto" panose="02000000000000000000" pitchFamily="2" charset="0"/>
            </a:endParaRPr>
          </a:p>
          <a:p>
            <a:pPr marL="628650" lvl="1" indent="-171450">
              <a:buFont typeface="Arial" panose="020B0604020202020204" pitchFamily="34" charset="0"/>
              <a:buChar char="•"/>
            </a:pPr>
            <a:endParaRPr lang="en-US" sz="1800" b="0" i="0" dirty="0">
              <a:solidFill>
                <a:srgbClr val="0D0D0D"/>
              </a:solidFill>
              <a:effectLst/>
              <a:latin typeface="Roboto" panose="02000000000000000000" pitchFamily="2" charset="0"/>
              <a:ea typeface="Roboto" panose="02000000000000000000" pitchFamily="2" charset="0"/>
              <a:cs typeface="Roboto" panose="02000000000000000000" pitchFamily="2" charset="0"/>
            </a:endParaRPr>
          </a:p>
          <a:p>
            <a:pPr marL="1085850" lvl="2" indent="-171450">
              <a:buFont typeface="Arial" panose="020B0604020202020204" pitchFamily="34" charset="0"/>
              <a:buChar char="•"/>
            </a:pPr>
            <a:r>
              <a:rPr lang="en-US" sz="1600" b="0" i="0" dirty="0">
                <a:solidFill>
                  <a:srgbClr val="0D0D0D"/>
                </a:solidFill>
                <a:effectLst/>
                <a:latin typeface="Roboto" panose="02000000000000000000" pitchFamily="2" charset="0"/>
                <a:ea typeface="Roboto" panose="02000000000000000000" pitchFamily="2" charset="0"/>
                <a:cs typeface="Roboto" panose="02000000000000000000" pitchFamily="2" charset="0"/>
              </a:rPr>
              <a:t>The 4 Metal Categories:</a:t>
            </a:r>
            <a:endParaRPr lang="en-ID" sz="1600" b="0" i="0" dirty="0">
              <a:solidFill>
                <a:srgbClr val="0D0D0D"/>
              </a:solidFill>
              <a:effectLst/>
              <a:latin typeface="Roboto" panose="02000000000000000000" pitchFamily="2" charset="0"/>
              <a:ea typeface="Roboto" panose="02000000000000000000" pitchFamily="2" charset="0"/>
              <a:cs typeface="Roboto" panose="02000000000000000000" pitchFamily="2" charset="0"/>
            </a:endParaRPr>
          </a:p>
          <a:p>
            <a:pPr marL="1543050" lvl="3" indent="-171450">
              <a:buFont typeface="Arial" panose="020B0604020202020204" pitchFamily="34" charset="0"/>
              <a:buChar char="•"/>
            </a:pPr>
            <a:r>
              <a:rPr lang="en-ID" sz="1600" dirty="0">
                <a:solidFill>
                  <a:srgbClr val="0D0D0D"/>
                </a:solidFill>
                <a:latin typeface="Roboto" panose="02000000000000000000" pitchFamily="2" charset="0"/>
                <a:ea typeface="Roboto" panose="02000000000000000000" pitchFamily="2" charset="0"/>
                <a:cs typeface="Roboto" panose="02000000000000000000" pitchFamily="2" charset="0"/>
              </a:rPr>
              <a:t>Bronze</a:t>
            </a:r>
          </a:p>
          <a:p>
            <a:pPr marL="1543050" lvl="3" indent="-171450">
              <a:buFont typeface="Arial" panose="020B0604020202020204" pitchFamily="34" charset="0"/>
              <a:buChar char="•"/>
            </a:pPr>
            <a:r>
              <a:rPr lang="en-ID" sz="1600" b="0" i="0" dirty="0">
                <a:solidFill>
                  <a:srgbClr val="0D0D0D"/>
                </a:solidFill>
                <a:effectLst/>
                <a:latin typeface="Roboto" panose="02000000000000000000" pitchFamily="2" charset="0"/>
                <a:ea typeface="Roboto" panose="02000000000000000000" pitchFamily="2" charset="0"/>
                <a:cs typeface="Roboto" panose="02000000000000000000" pitchFamily="2" charset="0"/>
              </a:rPr>
              <a:t>Silver</a:t>
            </a:r>
          </a:p>
          <a:p>
            <a:pPr marL="1543050" lvl="3" indent="-171450">
              <a:buFont typeface="Arial" panose="020B0604020202020204" pitchFamily="34" charset="0"/>
              <a:buChar char="•"/>
            </a:pPr>
            <a:r>
              <a:rPr lang="en-ID" sz="1600" dirty="0">
                <a:solidFill>
                  <a:srgbClr val="0D0D0D"/>
                </a:solidFill>
                <a:latin typeface="Roboto" panose="02000000000000000000" pitchFamily="2" charset="0"/>
                <a:ea typeface="Roboto" panose="02000000000000000000" pitchFamily="2" charset="0"/>
                <a:cs typeface="Roboto" panose="02000000000000000000" pitchFamily="2" charset="0"/>
              </a:rPr>
              <a:t>Gold </a:t>
            </a:r>
          </a:p>
          <a:p>
            <a:pPr marL="1543050" lvl="3" indent="-171450">
              <a:buFont typeface="Arial" panose="020B0604020202020204" pitchFamily="34" charset="0"/>
              <a:buChar char="•"/>
            </a:pPr>
            <a:r>
              <a:rPr lang="en-ID" sz="1600" b="0" i="0" dirty="0">
                <a:solidFill>
                  <a:srgbClr val="0D0D0D"/>
                </a:solidFill>
                <a:effectLst/>
                <a:latin typeface="Roboto" panose="02000000000000000000" pitchFamily="2" charset="0"/>
                <a:ea typeface="Roboto" panose="02000000000000000000" pitchFamily="2" charset="0"/>
                <a:cs typeface="Roboto" panose="02000000000000000000" pitchFamily="2" charset="0"/>
              </a:rPr>
              <a:t>Platinum</a:t>
            </a:r>
          </a:p>
          <a:p>
            <a:pPr marL="1085850" lvl="2" indent="-171450">
              <a:buFont typeface="Arial" panose="020B0604020202020204" pitchFamily="34" charset="0"/>
              <a:buChar char="•"/>
            </a:pPr>
            <a:endParaRPr lang="en-ID" sz="1200" dirty="0">
              <a:solidFill>
                <a:srgbClr val="0D0D0D"/>
              </a:solidFill>
              <a:latin typeface="Roboto" panose="02000000000000000000" pitchFamily="2" charset="0"/>
              <a:ea typeface="Roboto" panose="02000000000000000000" pitchFamily="2" charset="0"/>
              <a:cs typeface="Roboto" panose="02000000000000000000" pitchFamily="2" charset="0"/>
            </a:endParaRPr>
          </a:p>
          <a:p>
            <a:pPr marL="1085850" lvl="2" indent="-171450">
              <a:buFont typeface="Arial" panose="020B0604020202020204" pitchFamily="34" charset="0"/>
              <a:buChar char="•"/>
            </a:pPr>
            <a:r>
              <a:rPr lang="en-US" sz="1600" b="0" i="0" dirty="0">
                <a:solidFill>
                  <a:srgbClr val="0D0D0D"/>
                </a:solidFill>
                <a:effectLst/>
                <a:latin typeface="Roboto" panose="02000000000000000000" pitchFamily="2" charset="0"/>
                <a:ea typeface="Roboto" panose="02000000000000000000" pitchFamily="2" charset="0"/>
                <a:cs typeface="Roboto" panose="02000000000000000000" pitchFamily="2" charset="0"/>
              </a:rPr>
              <a:t>Choosing Right Based on Needs</a:t>
            </a:r>
            <a:endParaRPr lang="en-ID" sz="1600" b="0" i="0" dirty="0">
              <a:solidFill>
                <a:srgbClr val="0D0D0D"/>
              </a:solidFill>
              <a:effectLst/>
              <a:latin typeface="Roboto" panose="02000000000000000000" pitchFamily="2" charset="0"/>
              <a:ea typeface="Roboto" panose="02000000000000000000" pitchFamily="2" charset="0"/>
              <a:cs typeface="Roboto" panose="02000000000000000000" pitchFamily="2" charset="0"/>
            </a:endParaRPr>
          </a:p>
          <a:p>
            <a:pPr marL="1543050" lvl="3" indent="-171450">
              <a:buFont typeface="Arial" panose="020B0604020202020204" pitchFamily="34" charset="0"/>
              <a:buChar char="•"/>
            </a:pPr>
            <a:r>
              <a:rPr lang="en-US" sz="1600" dirty="0">
                <a:solidFill>
                  <a:srgbClr val="0D0D0D"/>
                </a:solidFill>
                <a:latin typeface="Roboto" panose="02000000000000000000" pitchFamily="2" charset="0"/>
                <a:ea typeface="Roboto" panose="02000000000000000000" pitchFamily="2" charset="0"/>
                <a:cs typeface="Roboto" panose="02000000000000000000" pitchFamily="2" charset="0"/>
              </a:rPr>
              <a:t>Matching health needs and financial situation to the right category</a:t>
            </a:r>
            <a:endParaRPr lang="en-US" sz="1600" b="0" i="0" dirty="0">
              <a:solidFill>
                <a:srgbClr val="0D0D0D"/>
              </a:solidFill>
              <a:effectLst/>
              <a:latin typeface="Roboto" panose="02000000000000000000" pitchFamily="2" charset="0"/>
              <a:ea typeface="Roboto" panose="02000000000000000000" pitchFamily="2" charset="0"/>
              <a:cs typeface="Roboto" panose="02000000000000000000" pitchFamily="2" charset="0"/>
            </a:endParaRPr>
          </a:p>
          <a:p>
            <a:pPr marL="1085850" lvl="2" indent="-171450">
              <a:buFont typeface="Arial" panose="020B0604020202020204" pitchFamily="34" charset="0"/>
              <a:buChar char="•"/>
            </a:pPr>
            <a:endParaRPr lang="en-ID" b="0" i="0" dirty="0">
              <a:solidFill>
                <a:srgbClr val="0D0D0D"/>
              </a:solidFill>
              <a:effectLst/>
              <a:latin typeface="Roboto" panose="02000000000000000000" pitchFamily="2" charset="0"/>
              <a:ea typeface="Roboto" panose="02000000000000000000" pitchFamily="2" charset="0"/>
              <a:cs typeface="Roboto" panose="02000000000000000000" pitchFamily="2" charset="0"/>
            </a:endParaRPr>
          </a:p>
        </p:txBody>
      </p:sp>
      <p:sp>
        <p:nvSpPr>
          <p:cNvPr id="6" name="TextBox 5">
            <a:extLst>
              <a:ext uri="{FF2B5EF4-FFF2-40B4-BE49-F238E27FC236}">
                <a16:creationId xmlns:a16="http://schemas.microsoft.com/office/drawing/2014/main" id="{5970F768-37D2-4C0C-881C-8289A7C855CA}"/>
              </a:ext>
            </a:extLst>
          </p:cNvPr>
          <p:cNvSpPr txBox="1"/>
          <p:nvPr/>
        </p:nvSpPr>
        <p:spPr>
          <a:xfrm>
            <a:off x="1981198" y="750094"/>
            <a:ext cx="4238626" cy="2308324"/>
          </a:xfrm>
          <a:prstGeom prst="rect">
            <a:avLst/>
          </a:prstGeom>
          <a:noFill/>
        </p:spPr>
        <p:txBody>
          <a:bodyPr wrap="square" rtlCol="0">
            <a:spAutoFit/>
          </a:bodyPr>
          <a:lstStyle/>
          <a:p>
            <a:r>
              <a:rPr lang="en-US" sz="36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Things to Know</a:t>
            </a:r>
          </a:p>
          <a:p>
            <a:r>
              <a:rPr lang="en-US" sz="36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Before You Pick</a:t>
            </a:r>
          </a:p>
          <a:p>
            <a:r>
              <a:rPr lang="en-US" sz="36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a Health </a:t>
            </a:r>
          </a:p>
          <a:p>
            <a:r>
              <a:rPr lang="en-US" sz="36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Insurance Plan</a:t>
            </a:r>
          </a:p>
        </p:txBody>
      </p:sp>
      <p:sp>
        <p:nvSpPr>
          <p:cNvPr id="10" name="TextBox 9">
            <a:extLst>
              <a:ext uri="{FF2B5EF4-FFF2-40B4-BE49-F238E27FC236}">
                <a16:creationId xmlns:a16="http://schemas.microsoft.com/office/drawing/2014/main" id="{9E13659F-7211-4CB3-BC7D-17A95ABB16A0}"/>
              </a:ext>
            </a:extLst>
          </p:cNvPr>
          <p:cNvSpPr txBox="1"/>
          <p:nvPr/>
        </p:nvSpPr>
        <p:spPr>
          <a:xfrm>
            <a:off x="7245927" y="1845400"/>
            <a:ext cx="4724400" cy="1015664"/>
          </a:xfrm>
          <a:prstGeom prst="rect">
            <a:avLst/>
          </a:prstGeom>
          <a:noFill/>
        </p:spPr>
        <p:txBody>
          <a:bodyPr wrap="square" rtlCol="0">
            <a:spAutoFit/>
          </a:bodyPr>
          <a:lstStyle/>
          <a:p>
            <a:r>
              <a:rPr lang="en-US" sz="2000" b="1" dirty="0">
                <a:latin typeface="Open Sans ExtraBold" panose="020B0906030804020204" pitchFamily="34" charset="0"/>
                <a:ea typeface="Open Sans ExtraBold" panose="020B0906030804020204" pitchFamily="34" charset="0"/>
                <a:cs typeface="Open Sans ExtraBold" panose="020B0906030804020204" pitchFamily="34" charset="0"/>
              </a:rPr>
              <a:t>1. Understanding </a:t>
            </a:r>
          </a:p>
          <a:p>
            <a:r>
              <a:rPr lang="en-US" sz="2000" b="1" dirty="0">
                <a:latin typeface="Open Sans ExtraBold" panose="020B0906030804020204" pitchFamily="34" charset="0"/>
                <a:ea typeface="Open Sans ExtraBold" panose="020B0906030804020204" pitchFamily="34" charset="0"/>
                <a:cs typeface="Open Sans ExtraBold" panose="020B0906030804020204" pitchFamily="34" charset="0"/>
              </a:rPr>
              <a:t>Metal Categories </a:t>
            </a:r>
          </a:p>
          <a:p>
            <a:r>
              <a:rPr lang="en-US" sz="2000" b="1" dirty="0">
                <a:latin typeface="Open Sans ExtraBold" panose="020B0906030804020204" pitchFamily="34" charset="0"/>
                <a:ea typeface="Open Sans ExtraBold" panose="020B0906030804020204" pitchFamily="34" charset="0"/>
                <a:cs typeface="Open Sans ExtraBold" panose="020B0906030804020204" pitchFamily="34" charset="0"/>
              </a:rPr>
              <a:t>in Health Insurance</a:t>
            </a:r>
          </a:p>
        </p:txBody>
      </p:sp>
      <p:sp>
        <p:nvSpPr>
          <p:cNvPr id="2" name="TextBox 1">
            <a:extLst>
              <a:ext uri="{FF2B5EF4-FFF2-40B4-BE49-F238E27FC236}">
                <a16:creationId xmlns:a16="http://schemas.microsoft.com/office/drawing/2014/main" id="{CD6172AC-2B62-7D3F-839F-114894DC68FA}"/>
              </a:ext>
            </a:extLst>
          </p:cNvPr>
          <p:cNvSpPr txBox="1"/>
          <p:nvPr/>
        </p:nvSpPr>
        <p:spPr>
          <a:xfrm>
            <a:off x="344088" y="165318"/>
            <a:ext cx="1637110" cy="3477875"/>
          </a:xfrm>
          <a:prstGeom prst="rect">
            <a:avLst/>
          </a:prstGeom>
          <a:noFill/>
        </p:spPr>
        <p:txBody>
          <a:bodyPr wrap="square" rtlCol="0">
            <a:spAutoFit/>
          </a:bodyPr>
          <a:lstStyle/>
          <a:p>
            <a:r>
              <a:rPr lang="en-US" sz="220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3</a:t>
            </a:r>
          </a:p>
        </p:txBody>
      </p:sp>
    </p:spTree>
    <p:extLst>
      <p:ext uri="{BB962C8B-B14F-4D97-AF65-F5344CB8AC3E}">
        <p14:creationId xmlns:p14="http://schemas.microsoft.com/office/powerpoint/2010/main" val="832314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a:extLst>
            <a:ext uri="{FF2B5EF4-FFF2-40B4-BE49-F238E27FC236}">
              <a16:creationId xmlns:a16="http://schemas.microsoft.com/office/drawing/2014/main" id="{53E1E9F7-287A-AE0B-C674-84CAD6ECFB56}"/>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41078A7-9B00-B078-E6A7-1DC2DA98730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5023" b="5023"/>
          <a:stretch/>
        </p:blipFill>
        <p:spPr>
          <a:xfrm>
            <a:off x="554038" y="3428568"/>
            <a:ext cx="5957887" cy="2679700"/>
          </a:xfrm>
        </p:spPr>
      </p:pic>
      <p:sp>
        <p:nvSpPr>
          <p:cNvPr id="17" name="Rectangle 16">
            <a:extLst>
              <a:ext uri="{FF2B5EF4-FFF2-40B4-BE49-F238E27FC236}">
                <a16:creationId xmlns:a16="http://schemas.microsoft.com/office/drawing/2014/main" id="{3C0FACF5-CE00-FB3F-F203-E8D0E5563A4E}"/>
              </a:ext>
            </a:extLst>
          </p:cNvPr>
          <p:cNvSpPr/>
          <p:nvPr/>
        </p:nvSpPr>
        <p:spPr>
          <a:xfrm>
            <a:off x="6486527" y="1477457"/>
            <a:ext cx="5705473" cy="4630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8650" lvl="1" indent="-171450">
              <a:buFont typeface="Arial" panose="020B0604020202020204" pitchFamily="34" charset="0"/>
              <a:buChar char="•"/>
            </a:pPr>
            <a:endParaRPr lang="en-US" sz="1800" b="0" i="0" dirty="0">
              <a:solidFill>
                <a:srgbClr val="0D0D0D"/>
              </a:solidFill>
              <a:effectLst/>
              <a:latin typeface="Roboto" panose="02000000000000000000" pitchFamily="2" charset="0"/>
              <a:ea typeface="Roboto" panose="02000000000000000000" pitchFamily="2" charset="0"/>
              <a:cs typeface="Roboto" panose="02000000000000000000" pitchFamily="2" charset="0"/>
            </a:endParaRPr>
          </a:p>
          <a:p>
            <a:pPr lvl="1"/>
            <a:endParaRPr lang="en-US" sz="1800" b="0" i="0" dirty="0">
              <a:solidFill>
                <a:srgbClr val="0D0D0D"/>
              </a:solidFill>
              <a:effectLst/>
              <a:latin typeface="Roboto" panose="02000000000000000000" pitchFamily="2" charset="0"/>
              <a:ea typeface="Roboto" panose="02000000000000000000" pitchFamily="2" charset="0"/>
              <a:cs typeface="Roboto" panose="02000000000000000000" pitchFamily="2" charset="0"/>
            </a:endParaRPr>
          </a:p>
          <a:p>
            <a:pPr marL="1085850" lvl="2" indent="-171450">
              <a:buFont typeface="Arial" panose="020B0604020202020204" pitchFamily="34" charset="0"/>
              <a:buChar char="•"/>
            </a:pPr>
            <a:r>
              <a:rPr lang="en-US" sz="1600" b="0" i="0" dirty="0">
                <a:solidFill>
                  <a:srgbClr val="0D0D0D"/>
                </a:solidFill>
                <a:effectLst/>
                <a:latin typeface="Roboto" panose="02000000000000000000" pitchFamily="2" charset="0"/>
                <a:ea typeface="Roboto" panose="02000000000000000000" pitchFamily="2" charset="0"/>
                <a:cs typeface="Roboto" panose="02000000000000000000" pitchFamily="2" charset="0"/>
              </a:rPr>
              <a:t>Monthly Premiums vs. Out-of</a:t>
            </a:r>
            <a:r>
              <a:rPr lang="en-US" sz="1600" dirty="0">
                <a:solidFill>
                  <a:srgbClr val="0D0D0D"/>
                </a:solidFill>
                <a:latin typeface="Roboto" panose="02000000000000000000" pitchFamily="2" charset="0"/>
                <a:ea typeface="Roboto" panose="02000000000000000000" pitchFamily="2" charset="0"/>
                <a:cs typeface="Roboto" panose="02000000000000000000" pitchFamily="2" charset="0"/>
              </a:rPr>
              <a:t>-Pocket Costs</a:t>
            </a:r>
            <a:endParaRPr lang="en-ID" sz="1600" b="0" i="0" dirty="0">
              <a:solidFill>
                <a:srgbClr val="0D0D0D"/>
              </a:solidFill>
              <a:effectLst/>
              <a:latin typeface="Roboto" panose="02000000000000000000" pitchFamily="2" charset="0"/>
              <a:ea typeface="Roboto" panose="02000000000000000000" pitchFamily="2" charset="0"/>
              <a:cs typeface="Roboto" panose="02000000000000000000" pitchFamily="2" charset="0"/>
            </a:endParaRPr>
          </a:p>
          <a:p>
            <a:pPr marL="1543050" lvl="3" indent="-171450">
              <a:buFont typeface="Arial" panose="020B0604020202020204" pitchFamily="34" charset="0"/>
              <a:buChar char="•"/>
            </a:pPr>
            <a:r>
              <a:rPr lang="en-ID" sz="1600" dirty="0">
                <a:solidFill>
                  <a:srgbClr val="0D0D0D"/>
                </a:solidFill>
                <a:latin typeface="Roboto" panose="02000000000000000000" pitchFamily="2" charset="0"/>
                <a:ea typeface="Roboto" panose="02000000000000000000" pitchFamily="2" charset="0"/>
                <a:cs typeface="Roboto" panose="02000000000000000000" pitchFamily="2" charset="0"/>
              </a:rPr>
              <a:t>Balancing upfront costs with potential healthcare expenses</a:t>
            </a:r>
            <a:endParaRPr lang="en-ID" sz="1600" b="0" i="0" dirty="0">
              <a:solidFill>
                <a:srgbClr val="0D0D0D"/>
              </a:solidFill>
              <a:effectLst/>
              <a:latin typeface="Roboto" panose="02000000000000000000" pitchFamily="2" charset="0"/>
              <a:ea typeface="Roboto" panose="02000000000000000000" pitchFamily="2" charset="0"/>
              <a:cs typeface="Roboto" panose="02000000000000000000" pitchFamily="2" charset="0"/>
            </a:endParaRPr>
          </a:p>
          <a:p>
            <a:pPr marL="1085850" lvl="2" indent="-171450">
              <a:buFont typeface="Arial" panose="020B0604020202020204" pitchFamily="34" charset="0"/>
              <a:buChar char="•"/>
            </a:pPr>
            <a:endParaRPr lang="en-ID" sz="1600" dirty="0">
              <a:solidFill>
                <a:srgbClr val="0D0D0D"/>
              </a:solidFill>
              <a:latin typeface="Roboto" panose="02000000000000000000" pitchFamily="2" charset="0"/>
              <a:ea typeface="Roboto" panose="02000000000000000000" pitchFamily="2" charset="0"/>
              <a:cs typeface="Roboto" panose="02000000000000000000" pitchFamily="2" charset="0"/>
            </a:endParaRPr>
          </a:p>
          <a:p>
            <a:pPr marL="1085850" lvl="2" indent="-171450">
              <a:buFont typeface="Arial" panose="020B0604020202020204" pitchFamily="34" charset="0"/>
              <a:buChar char="•"/>
            </a:pPr>
            <a:r>
              <a:rPr lang="en-US" sz="1600" b="0" i="0" dirty="0">
                <a:solidFill>
                  <a:srgbClr val="0D0D0D"/>
                </a:solidFill>
                <a:effectLst/>
                <a:latin typeface="Roboto" panose="02000000000000000000" pitchFamily="2" charset="0"/>
                <a:ea typeface="Roboto" panose="02000000000000000000" pitchFamily="2" charset="0"/>
                <a:cs typeface="Roboto" panose="02000000000000000000" pitchFamily="2" charset="0"/>
              </a:rPr>
              <a:t>Considering All Expenses</a:t>
            </a:r>
            <a:endParaRPr lang="en-ID" sz="1600" b="0" i="0" dirty="0">
              <a:solidFill>
                <a:srgbClr val="0D0D0D"/>
              </a:solidFill>
              <a:effectLst/>
              <a:latin typeface="Roboto" panose="02000000000000000000" pitchFamily="2" charset="0"/>
              <a:ea typeface="Roboto" panose="02000000000000000000" pitchFamily="2" charset="0"/>
              <a:cs typeface="Roboto" panose="02000000000000000000" pitchFamily="2" charset="0"/>
            </a:endParaRPr>
          </a:p>
          <a:p>
            <a:pPr marL="1543050" lvl="3" indent="-171450">
              <a:buFont typeface="Arial" panose="020B0604020202020204" pitchFamily="34" charset="0"/>
              <a:buChar char="•"/>
            </a:pPr>
            <a:r>
              <a:rPr lang="en-US" sz="1600" dirty="0">
                <a:solidFill>
                  <a:srgbClr val="0D0D0D"/>
                </a:solidFill>
                <a:latin typeface="Roboto" panose="02000000000000000000" pitchFamily="2" charset="0"/>
                <a:ea typeface="Roboto" panose="02000000000000000000" pitchFamily="2" charset="0"/>
                <a:cs typeface="Roboto" panose="02000000000000000000" pitchFamily="2" charset="0"/>
              </a:rPr>
              <a:t>How deductibles, copays, and coinsurance affect your budget</a:t>
            </a:r>
            <a:endParaRPr lang="en-US" sz="1600" b="0" i="0" dirty="0">
              <a:solidFill>
                <a:srgbClr val="0D0D0D"/>
              </a:solidFill>
              <a:effectLst/>
              <a:latin typeface="Roboto" panose="02000000000000000000" pitchFamily="2" charset="0"/>
              <a:ea typeface="Roboto" panose="02000000000000000000" pitchFamily="2" charset="0"/>
              <a:cs typeface="Roboto" panose="02000000000000000000" pitchFamily="2" charset="0"/>
            </a:endParaRPr>
          </a:p>
          <a:p>
            <a:pPr marL="1085850" lvl="2" indent="-171450">
              <a:buFont typeface="Arial" panose="020B0604020202020204" pitchFamily="34" charset="0"/>
              <a:buChar char="•"/>
            </a:pPr>
            <a:endParaRPr lang="en-ID" b="0" i="0" dirty="0">
              <a:solidFill>
                <a:srgbClr val="0D0D0D"/>
              </a:solidFill>
              <a:effectLst/>
              <a:latin typeface="Roboto" panose="02000000000000000000" pitchFamily="2" charset="0"/>
              <a:ea typeface="Roboto" panose="02000000000000000000" pitchFamily="2" charset="0"/>
              <a:cs typeface="Roboto" panose="02000000000000000000" pitchFamily="2" charset="0"/>
            </a:endParaRPr>
          </a:p>
        </p:txBody>
      </p:sp>
      <p:sp>
        <p:nvSpPr>
          <p:cNvPr id="6" name="TextBox 5">
            <a:extLst>
              <a:ext uri="{FF2B5EF4-FFF2-40B4-BE49-F238E27FC236}">
                <a16:creationId xmlns:a16="http://schemas.microsoft.com/office/drawing/2014/main" id="{68A564E4-0719-35D2-9FCA-A1D0B0083B2A}"/>
              </a:ext>
            </a:extLst>
          </p:cNvPr>
          <p:cNvSpPr txBox="1"/>
          <p:nvPr/>
        </p:nvSpPr>
        <p:spPr>
          <a:xfrm>
            <a:off x="1981198" y="750094"/>
            <a:ext cx="4238626" cy="2308324"/>
          </a:xfrm>
          <a:prstGeom prst="rect">
            <a:avLst/>
          </a:prstGeom>
          <a:noFill/>
        </p:spPr>
        <p:txBody>
          <a:bodyPr wrap="square" rtlCol="0">
            <a:spAutoFit/>
          </a:bodyPr>
          <a:lstStyle/>
          <a:p>
            <a:r>
              <a:rPr lang="en-US" sz="36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Things to Know</a:t>
            </a:r>
          </a:p>
          <a:p>
            <a:r>
              <a:rPr lang="en-US" sz="36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Before You Pick</a:t>
            </a:r>
          </a:p>
          <a:p>
            <a:r>
              <a:rPr lang="en-US" sz="36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a Health </a:t>
            </a:r>
          </a:p>
          <a:p>
            <a:r>
              <a:rPr lang="en-US" sz="36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Insurance Plan</a:t>
            </a:r>
          </a:p>
        </p:txBody>
      </p:sp>
      <p:sp>
        <p:nvSpPr>
          <p:cNvPr id="10" name="TextBox 9">
            <a:extLst>
              <a:ext uri="{FF2B5EF4-FFF2-40B4-BE49-F238E27FC236}">
                <a16:creationId xmlns:a16="http://schemas.microsoft.com/office/drawing/2014/main" id="{A5053223-D255-B252-B410-A9AB9E65BD91}"/>
              </a:ext>
            </a:extLst>
          </p:cNvPr>
          <p:cNvSpPr txBox="1"/>
          <p:nvPr/>
        </p:nvSpPr>
        <p:spPr>
          <a:xfrm>
            <a:off x="7245927" y="1845400"/>
            <a:ext cx="4724400" cy="707886"/>
          </a:xfrm>
          <a:prstGeom prst="rect">
            <a:avLst/>
          </a:prstGeom>
          <a:noFill/>
        </p:spPr>
        <p:txBody>
          <a:bodyPr wrap="square" rtlCol="0">
            <a:spAutoFit/>
          </a:bodyPr>
          <a:lstStyle/>
          <a:p>
            <a:r>
              <a:rPr lang="en-US" sz="2000" b="1" dirty="0">
                <a:latin typeface="Open Sans ExtraBold" panose="020B0906030804020204" pitchFamily="34" charset="0"/>
                <a:ea typeface="Open Sans ExtraBold" panose="020B0906030804020204" pitchFamily="34" charset="0"/>
                <a:cs typeface="Open Sans ExtraBold" panose="020B0906030804020204" pitchFamily="34" charset="0"/>
              </a:rPr>
              <a:t>2. Evaluating Your </a:t>
            </a:r>
          </a:p>
          <a:p>
            <a:r>
              <a:rPr lang="en-US" sz="2000" b="1" dirty="0">
                <a:latin typeface="Open Sans ExtraBold" panose="020B0906030804020204" pitchFamily="34" charset="0"/>
                <a:ea typeface="Open Sans ExtraBold" panose="020B0906030804020204" pitchFamily="34" charset="0"/>
                <a:cs typeface="Open Sans ExtraBold" panose="020B0906030804020204" pitchFamily="34" charset="0"/>
              </a:rPr>
              <a:t>Health Care Costs</a:t>
            </a:r>
          </a:p>
        </p:txBody>
      </p:sp>
      <p:sp>
        <p:nvSpPr>
          <p:cNvPr id="2" name="TextBox 1">
            <a:extLst>
              <a:ext uri="{FF2B5EF4-FFF2-40B4-BE49-F238E27FC236}">
                <a16:creationId xmlns:a16="http://schemas.microsoft.com/office/drawing/2014/main" id="{B0AF5AB2-2702-0774-D9AE-D7D27660D87E}"/>
              </a:ext>
            </a:extLst>
          </p:cNvPr>
          <p:cNvSpPr txBox="1"/>
          <p:nvPr/>
        </p:nvSpPr>
        <p:spPr>
          <a:xfrm>
            <a:off x="344088" y="165318"/>
            <a:ext cx="1637110" cy="3477875"/>
          </a:xfrm>
          <a:prstGeom prst="rect">
            <a:avLst/>
          </a:prstGeom>
          <a:noFill/>
        </p:spPr>
        <p:txBody>
          <a:bodyPr wrap="square" rtlCol="0">
            <a:spAutoFit/>
          </a:bodyPr>
          <a:lstStyle/>
          <a:p>
            <a:r>
              <a:rPr lang="en-US" sz="220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3</a:t>
            </a:r>
          </a:p>
        </p:txBody>
      </p:sp>
    </p:spTree>
    <p:extLst>
      <p:ext uri="{BB962C8B-B14F-4D97-AF65-F5344CB8AC3E}">
        <p14:creationId xmlns:p14="http://schemas.microsoft.com/office/powerpoint/2010/main" val="1222325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a:extLst>
            <a:ext uri="{FF2B5EF4-FFF2-40B4-BE49-F238E27FC236}">
              <a16:creationId xmlns:a16="http://schemas.microsoft.com/office/drawing/2014/main" id="{54C7639C-EB8F-BD5C-EE0E-FEDBABA7AAD9}"/>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8942355-CEE8-67D9-F1B9-5161411288B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5023" b="5023"/>
          <a:stretch/>
        </p:blipFill>
        <p:spPr>
          <a:xfrm>
            <a:off x="554038" y="3428568"/>
            <a:ext cx="5957887" cy="2679700"/>
          </a:xfrm>
        </p:spPr>
      </p:pic>
      <p:sp>
        <p:nvSpPr>
          <p:cNvPr id="17" name="Rectangle 16">
            <a:extLst>
              <a:ext uri="{FF2B5EF4-FFF2-40B4-BE49-F238E27FC236}">
                <a16:creationId xmlns:a16="http://schemas.microsoft.com/office/drawing/2014/main" id="{7721EA53-D5A9-E213-E8EC-34B11FF5AE9D}"/>
              </a:ext>
            </a:extLst>
          </p:cNvPr>
          <p:cNvSpPr/>
          <p:nvPr/>
        </p:nvSpPr>
        <p:spPr>
          <a:xfrm>
            <a:off x="6486527" y="1477457"/>
            <a:ext cx="5705473" cy="4630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8650" lvl="1" indent="-171450">
              <a:buFont typeface="Arial" panose="020B0604020202020204" pitchFamily="34" charset="0"/>
              <a:buChar char="•"/>
            </a:pPr>
            <a:endParaRPr lang="en-US" sz="1800" b="0" i="0" dirty="0">
              <a:solidFill>
                <a:srgbClr val="0D0D0D"/>
              </a:solidFill>
              <a:effectLst/>
              <a:latin typeface="Roboto" panose="02000000000000000000" pitchFamily="2" charset="0"/>
              <a:ea typeface="Roboto" panose="02000000000000000000" pitchFamily="2" charset="0"/>
              <a:cs typeface="Roboto" panose="02000000000000000000" pitchFamily="2" charset="0"/>
            </a:endParaRPr>
          </a:p>
          <a:p>
            <a:pPr marL="628650" lvl="1" indent="-171450">
              <a:buFont typeface="Arial" panose="020B0604020202020204" pitchFamily="34" charset="0"/>
              <a:buChar char="•"/>
            </a:pPr>
            <a:endParaRPr lang="en-US" dirty="0">
              <a:solidFill>
                <a:srgbClr val="0D0D0D"/>
              </a:solidFill>
              <a:latin typeface="Roboto" panose="02000000000000000000" pitchFamily="2" charset="0"/>
              <a:ea typeface="Roboto" panose="02000000000000000000" pitchFamily="2" charset="0"/>
              <a:cs typeface="Roboto" panose="02000000000000000000" pitchFamily="2" charset="0"/>
            </a:endParaRPr>
          </a:p>
          <a:p>
            <a:pPr lvl="1"/>
            <a:endParaRPr lang="en-US" dirty="0">
              <a:solidFill>
                <a:srgbClr val="0D0D0D"/>
              </a:solidFill>
              <a:latin typeface="Roboto" panose="02000000000000000000" pitchFamily="2" charset="0"/>
              <a:ea typeface="Roboto" panose="02000000000000000000" pitchFamily="2" charset="0"/>
              <a:cs typeface="Roboto" panose="02000000000000000000" pitchFamily="2" charset="0"/>
            </a:endParaRPr>
          </a:p>
          <a:p>
            <a:pPr lvl="1"/>
            <a:endParaRPr lang="en-US" sz="1800" b="0" i="0" dirty="0">
              <a:solidFill>
                <a:srgbClr val="0D0D0D"/>
              </a:solidFill>
              <a:effectLst/>
              <a:latin typeface="Roboto" panose="02000000000000000000" pitchFamily="2" charset="0"/>
              <a:ea typeface="Roboto" panose="02000000000000000000" pitchFamily="2" charset="0"/>
              <a:cs typeface="Roboto" panose="02000000000000000000" pitchFamily="2" charset="0"/>
            </a:endParaRPr>
          </a:p>
          <a:p>
            <a:pPr marL="1085850" lvl="2" indent="-171450">
              <a:buFont typeface="Arial" panose="020B0604020202020204" pitchFamily="34" charset="0"/>
              <a:buChar char="•"/>
            </a:pPr>
            <a:r>
              <a:rPr lang="en-US" sz="1600" dirty="0">
                <a:solidFill>
                  <a:srgbClr val="0D0D0D"/>
                </a:solidFill>
                <a:latin typeface="Roboto" panose="02000000000000000000" pitchFamily="2" charset="0"/>
                <a:ea typeface="Roboto" panose="02000000000000000000" pitchFamily="2" charset="0"/>
                <a:cs typeface="Roboto" panose="02000000000000000000" pitchFamily="2" charset="0"/>
              </a:rPr>
              <a:t>How Each Plan Type Affects Access to </a:t>
            </a:r>
          </a:p>
          <a:p>
            <a:pPr lvl="2"/>
            <a:r>
              <a:rPr lang="en-US" sz="1600" dirty="0">
                <a:solidFill>
                  <a:srgbClr val="0D0D0D"/>
                </a:solidFill>
                <a:latin typeface="Roboto" panose="02000000000000000000" pitchFamily="2" charset="0"/>
                <a:ea typeface="Roboto" panose="02000000000000000000" pitchFamily="2" charset="0"/>
                <a:cs typeface="Roboto" panose="02000000000000000000" pitchFamily="2" charset="0"/>
              </a:rPr>
              <a:t>   Care and Costs</a:t>
            </a:r>
            <a:endParaRPr lang="en-ID" sz="1600" b="0" i="0" dirty="0">
              <a:solidFill>
                <a:srgbClr val="0D0D0D"/>
              </a:solidFill>
              <a:effectLst/>
              <a:latin typeface="Roboto" panose="02000000000000000000" pitchFamily="2" charset="0"/>
              <a:ea typeface="Roboto" panose="02000000000000000000" pitchFamily="2" charset="0"/>
              <a:cs typeface="Roboto" panose="02000000000000000000" pitchFamily="2" charset="0"/>
            </a:endParaRPr>
          </a:p>
          <a:p>
            <a:pPr marL="1543050" lvl="3" indent="-171450">
              <a:buFont typeface="Arial" panose="020B0604020202020204" pitchFamily="34" charset="0"/>
              <a:buChar char="•"/>
            </a:pPr>
            <a:r>
              <a:rPr lang="en-ID" sz="1600" dirty="0">
                <a:solidFill>
                  <a:srgbClr val="0D0D0D"/>
                </a:solidFill>
                <a:latin typeface="Roboto" panose="02000000000000000000" pitchFamily="2" charset="0"/>
                <a:ea typeface="Roboto" panose="02000000000000000000" pitchFamily="2" charset="0"/>
                <a:cs typeface="Roboto" panose="02000000000000000000" pitchFamily="2" charset="0"/>
              </a:rPr>
              <a:t>HMO – lower cost, fewer choices</a:t>
            </a:r>
          </a:p>
          <a:p>
            <a:pPr marL="1543050" lvl="3" indent="-171450">
              <a:buFont typeface="Arial" panose="020B0604020202020204" pitchFamily="34" charset="0"/>
              <a:buChar char="•"/>
            </a:pPr>
            <a:r>
              <a:rPr lang="en-ID" sz="1600" b="0" i="0" dirty="0">
                <a:solidFill>
                  <a:srgbClr val="0D0D0D"/>
                </a:solidFill>
                <a:effectLst/>
                <a:latin typeface="Roboto" panose="02000000000000000000" pitchFamily="2" charset="0"/>
                <a:ea typeface="Roboto" panose="02000000000000000000" pitchFamily="2" charset="0"/>
                <a:cs typeface="Roboto" panose="02000000000000000000" pitchFamily="2" charset="0"/>
              </a:rPr>
              <a:t>PPO – higher cost, more choices</a:t>
            </a:r>
          </a:p>
          <a:p>
            <a:pPr marL="1543050" lvl="3" indent="-171450">
              <a:buFont typeface="Arial" panose="020B0604020202020204" pitchFamily="34" charset="0"/>
              <a:buChar char="•"/>
            </a:pPr>
            <a:r>
              <a:rPr lang="en-ID" sz="1600" dirty="0">
                <a:solidFill>
                  <a:srgbClr val="0D0D0D"/>
                </a:solidFill>
                <a:latin typeface="Roboto" panose="02000000000000000000" pitchFamily="2" charset="0"/>
                <a:ea typeface="Roboto" panose="02000000000000000000" pitchFamily="2" charset="0"/>
                <a:cs typeface="Roboto" panose="02000000000000000000" pitchFamily="2" charset="0"/>
              </a:rPr>
              <a:t>POS – provider flexibility, referral required</a:t>
            </a:r>
          </a:p>
          <a:p>
            <a:pPr marL="1543050" lvl="3" indent="-171450">
              <a:buFont typeface="Arial" panose="020B0604020202020204" pitchFamily="34" charset="0"/>
              <a:buChar char="•"/>
            </a:pPr>
            <a:r>
              <a:rPr lang="en-ID" sz="1600" b="0" i="0" dirty="0">
                <a:solidFill>
                  <a:srgbClr val="0D0D0D"/>
                </a:solidFill>
                <a:effectLst/>
                <a:latin typeface="Roboto" panose="02000000000000000000" pitchFamily="2" charset="0"/>
                <a:ea typeface="Roboto" panose="02000000000000000000" pitchFamily="2" charset="0"/>
                <a:cs typeface="Roboto" panose="02000000000000000000" pitchFamily="2" charset="0"/>
              </a:rPr>
              <a:t>EPO – in-network only coverage, no     </a:t>
            </a:r>
          </a:p>
          <a:p>
            <a:pPr lvl="3"/>
            <a:r>
              <a:rPr lang="en-ID" sz="1600" dirty="0">
                <a:solidFill>
                  <a:srgbClr val="0D0D0D"/>
                </a:solidFill>
                <a:latin typeface="Roboto" panose="02000000000000000000" pitchFamily="2" charset="0"/>
                <a:ea typeface="Roboto" panose="02000000000000000000" pitchFamily="2" charset="0"/>
                <a:cs typeface="Roboto" panose="02000000000000000000" pitchFamily="2" charset="0"/>
              </a:rPr>
              <a:t>               </a:t>
            </a:r>
            <a:r>
              <a:rPr lang="en-ID" sz="1600" b="0" i="0" dirty="0">
                <a:solidFill>
                  <a:srgbClr val="0D0D0D"/>
                </a:solidFill>
                <a:effectLst/>
                <a:latin typeface="Roboto" panose="02000000000000000000" pitchFamily="2" charset="0"/>
                <a:ea typeface="Roboto" panose="02000000000000000000" pitchFamily="2" charset="0"/>
                <a:cs typeface="Roboto" panose="02000000000000000000" pitchFamily="2" charset="0"/>
              </a:rPr>
              <a:t>referrals required</a:t>
            </a:r>
          </a:p>
          <a:p>
            <a:pPr marL="1085850" lvl="2" indent="-171450">
              <a:buFont typeface="Arial" panose="020B0604020202020204" pitchFamily="34" charset="0"/>
              <a:buChar char="•"/>
            </a:pPr>
            <a:endParaRPr lang="en-ID" sz="1600" dirty="0">
              <a:solidFill>
                <a:srgbClr val="0D0D0D"/>
              </a:solidFill>
              <a:latin typeface="Roboto" panose="02000000000000000000" pitchFamily="2" charset="0"/>
              <a:ea typeface="Roboto" panose="02000000000000000000" pitchFamily="2" charset="0"/>
              <a:cs typeface="Roboto" panose="02000000000000000000" pitchFamily="2" charset="0"/>
            </a:endParaRPr>
          </a:p>
          <a:p>
            <a:pPr marL="1085850" lvl="2" indent="-171450">
              <a:buFont typeface="Arial" panose="020B0604020202020204" pitchFamily="34" charset="0"/>
              <a:buChar char="•"/>
            </a:pPr>
            <a:r>
              <a:rPr lang="en-US" sz="1600" b="0" i="0" dirty="0">
                <a:solidFill>
                  <a:srgbClr val="0D0D0D"/>
                </a:solidFill>
                <a:effectLst/>
                <a:latin typeface="Roboto" panose="02000000000000000000" pitchFamily="2" charset="0"/>
                <a:ea typeface="Roboto" panose="02000000000000000000" pitchFamily="2" charset="0"/>
                <a:cs typeface="Roboto" panose="02000000000000000000" pitchFamily="2" charset="0"/>
              </a:rPr>
              <a:t>Network Types Explained</a:t>
            </a:r>
            <a:endParaRPr lang="en-ID" sz="1600" b="0" i="0" dirty="0">
              <a:solidFill>
                <a:srgbClr val="0D0D0D"/>
              </a:solidFill>
              <a:effectLst/>
              <a:latin typeface="Roboto" panose="02000000000000000000" pitchFamily="2" charset="0"/>
              <a:ea typeface="Roboto" panose="02000000000000000000" pitchFamily="2" charset="0"/>
              <a:cs typeface="Roboto" panose="02000000000000000000" pitchFamily="2" charset="0"/>
            </a:endParaRPr>
          </a:p>
          <a:p>
            <a:pPr marL="1543050" lvl="3" indent="-171450">
              <a:buFont typeface="Arial" panose="020B0604020202020204" pitchFamily="34" charset="0"/>
              <a:buChar char="•"/>
            </a:pPr>
            <a:r>
              <a:rPr lang="en-US" sz="1600" dirty="0">
                <a:solidFill>
                  <a:srgbClr val="0D0D0D"/>
                </a:solidFill>
                <a:latin typeface="Roboto" panose="02000000000000000000" pitchFamily="2" charset="0"/>
                <a:ea typeface="Roboto" panose="02000000000000000000" pitchFamily="2" charset="0"/>
                <a:cs typeface="Roboto" panose="02000000000000000000" pitchFamily="2" charset="0"/>
              </a:rPr>
              <a:t>The importance of in-network vs. </a:t>
            </a:r>
          </a:p>
          <a:p>
            <a:pPr lvl="3"/>
            <a:r>
              <a:rPr lang="en-US" sz="1600" dirty="0">
                <a:solidFill>
                  <a:srgbClr val="0D0D0D"/>
                </a:solidFill>
                <a:latin typeface="Roboto" panose="02000000000000000000" pitchFamily="2" charset="0"/>
                <a:ea typeface="Roboto" panose="02000000000000000000" pitchFamily="2" charset="0"/>
                <a:cs typeface="Roboto" panose="02000000000000000000" pitchFamily="2" charset="0"/>
              </a:rPr>
              <a:t>    out-of-network providers</a:t>
            </a:r>
            <a:endParaRPr lang="en-US" sz="1600" b="0" i="0" dirty="0">
              <a:solidFill>
                <a:srgbClr val="0D0D0D"/>
              </a:solidFill>
              <a:effectLst/>
              <a:latin typeface="Roboto" panose="02000000000000000000" pitchFamily="2" charset="0"/>
              <a:ea typeface="Roboto" panose="02000000000000000000" pitchFamily="2" charset="0"/>
              <a:cs typeface="Roboto" panose="02000000000000000000" pitchFamily="2" charset="0"/>
            </a:endParaRPr>
          </a:p>
          <a:p>
            <a:pPr marL="1085850" lvl="2" indent="-171450">
              <a:buFont typeface="Arial" panose="020B0604020202020204" pitchFamily="34" charset="0"/>
              <a:buChar char="•"/>
            </a:pPr>
            <a:endParaRPr lang="en-ID" b="0" i="0" dirty="0">
              <a:solidFill>
                <a:srgbClr val="0D0D0D"/>
              </a:solidFill>
              <a:effectLst/>
              <a:latin typeface="Roboto" panose="02000000000000000000" pitchFamily="2" charset="0"/>
              <a:ea typeface="Roboto" panose="02000000000000000000" pitchFamily="2" charset="0"/>
              <a:cs typeface="Roboto" panose="02000000000000000000" pitchFamily="2" charset="0"/>
            </a:endParaRPr>
          </a:p>
        </p:txBody>
      </p:sp>
      <p:sp>
        <p:nvSpPr>
          <p:cNvPr id="6" name="TextBox 5">
            <a:extLst>
              <a:ext uri="{FF2B5EF4-FFF2-40B4-BE49-F238E27FC236}">
                <a16:creationId xmlns:a16="http://schemas.microsoft.com/office/drawing/2014/main" id="{643DF1D6-10C7-BB2B-A81C-16E5B22B3A4A}"/>
              </a:ext>
            </a:extLst>
          </p:cNvPr>
          <p:cNvSpPr txBox="1"/>
          <p:nvPr/>
        </p:nvSpPr>
        <p:spPr>
          <a:xfrm>
            <a:off x="1981198" y="750094"/>
            <a:ext cx="4238626" cy="2308324"/>
          </a:xfrm>
          <a:prstGeom prst="rect">
            <a:avLst/>
          </a:prstGeom>
          <a:noFill/>
        </p:spPr>
        <p:txBody>
          <a:bodyPr wrap="square" rtlCol="0">
            <a:spAutoFit/>
          </a:bodyPr>
          <a:lstStyle/>
          <a:p>
            <a:r>
              <a:rPr lang="en-US" sz="36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Things to Know</a:t>
            </a:r>
          </a:p>
          <a:p>
            <a:r>
              <a:rPr lang="en-US" sz="36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Before You Pick</a:t>
            </a:r>
          </a:p>
          <a:p>
            <a:r>
              <a:rPr lang="en-US" sz="36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a Health </a:t>
            </a:r>
          </a:p>
          <a:p>
            <a:r>
              <a:rPr lang="en-US" sz="36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Insurance Plan</a:t>
            </a:r>
          </a:p>
        </p:txBody>
      </p:sp>
      <p:sp>
        <p:nvSpPr>
          <p:cNvPr id="10" name="TextBox 9">
            <a:extLst>
              <a:ext uri="{FF2B5EF4-FFF2-40B4-BE49-F238E27FC236}">
                <a16:creationId xmlns:a16="http://schemas.microsoft.com/office/drawing/2014/main" id="{1B095C50-02B4-5989-2F91-9ACF12E3E32A}"/>
              </a:ext>
            </a:extLst>
          </p:cNvPr>
          <p:cNvSpPr txBox="1"/>
          <p:nvPr/>
        </p:nvSpPr>
        <p:spPr>
          <a:xfrm>
            <a:off x="7245927" y="1845400"/>
            <a:ext cx="4724400" cy="707886"/>
          </a:xfrm>
          <a:prstGeom prst="rect">
            <a:avLst/>
          </a:prstGeom>
          <a:noFill/>
        </p:spPr>
        <p:txBody>
          <a:bodyPr wrap="square" rtlCol="0">
            <a:spAutoFit/>
          </a:bodyPr>
          <a:lstStyle/>
          <a:p>
            <a:r>
              <a:rPr lang="en-US" sz="2000" b="1" dirty="0">
                <a:latin typeface="Open Sans ExtraBold" panose="020B0906030804020204" pitchFamily="34" charset="0"/>
                <a:ea typeface="Open Sans ExtraBold" panose="020B0906030804020204" pitchFamily="34" charset="0"/>
                <a:cs typeface="Open Sans ExtraBold" panose="020B0906030804020204" pitchFamily="34" charset="0"/>
              </a:rPr>
              <a:t>3. Plan and Network Types:</a:t>
            </a:r>
          </a:p>
          <a:p>
            <a:r>
              <a:rPr lang="en-US" sz="2000" b="1" dirty="0">
                <a:latin typeface="Open Sans ExtraBold" panose="020B0906030804020204" pitchFamily="34" charset="0"/>
                <a:ea typeface="Open Sans ExtraBold" panose="020B0906030804020204" pitchFamily="34" charset="0"/>
                <a:cs typeface="Open Sans ExtraBold" panose="020B0906030804020204" pitchFamily="34" charset="0"/>
              </a:rPr>
              <a:t>What They Mean for You</a:t>
            </a:r>
          </a:p>
        </p:txBody>
      </p:sp>
      <p:sp>
        <p:nvSpPr>
          <p:cNvPr id="2" name="TextBox 1">
            <a:extLst>
              <a:ext uri="{FF2B5EF4-FFF2-40B4-BE49-F238E27FC236}">
                <a16:creationId xmlns:a16="http://schemas.microsoft.com/office/drawing/2014/main" id="{4C5792A7-E9BC-1D52-B11B-56B719FBCE18}"/>
              </a:ext>
            </a:extLst>
          </p:cNvPr>
          <p:cNvSpPr txBox="1"/>
          <p:nvPr/>
        </p:nvSpPr>
        <p:spPr>
          <a:xfrm>
            <a:off x="344088" y="165318"/>
            <a:ext cx="1637110" cy="3477875"/>
          </a:xfrm>
          <a:prstGeom prst="rect">
            <a:avLst/>
          </a:prstGeom>
          <a:noFill/>
        </p:spPr>
        <p:txBody>
          <a:bodyPr wrap="square" rtlCol="0">
            <a:spAutoFit/>
          </a:bodyPr>
          <a:lstStyle/>
          <a:p>
            <a:r>
              <a:rPr lang="en-US" sz="220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3</a:t>
            </a:r>
          </a:p>
        </p:txBody>
      </p:sp>
    </p:spTree>
    <p:extLst>
      <p:ext uri="{BB962C8B-B14F-4D97-AF65-F5344CB8AC3E}">
        <p14:creationId xmlns:p14="http://schemas.microsoft.com/office/powerpoint/2010/main" val="969381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3D87BC0-5691-4C33-A262-A33A8553950E}"/>
              </a:ext>
            </a:extLst>
          </p:cNvPr>
          <p:cNvSpPr/>
          <p:nvPr/>
        </p:nvSpPr>
        <p:spPr>
          <a:xfrm>
            <a:off x="7924800" y="0"/>
            <a:ext cx="42672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TextBox 9">
            <a:extLst>
              <a:ext uri="{FF2B5EF4-FFF2-40B4-BE49-F238E27FC236}">
                <a16:creationId xmlns:a16="http://schemas.microsoft.com/office/drawing/2014/main" id="{CF52ED22-3A03-4B67-B734-82F343F7DD68}"/>
              </a:ext>
            </a:extLst>
          </p:cNvPr>
          <p:cNvSpPr txBox="1"/>
          <p:nvPr/>
        </p:nvSpPr>
        <p:spPr>
          <a:xfrm>
            <a:off x="581349" y="527774"/>
            <a:ext cx="4350544" cy="1754326"/>
          </a:xfrm>
          <a:prstGeom prst="rect">
            <a:avLst/>
          </a:prstGeom>
          <a:noFill/>
        </p:spPr>
        <p:txBody>
          <a:bodyPr wrap="square" rtlCol="0">
            <a:spAutoFit/>
          </a:bodyPr>
          <a:lstStyle/>
          <a:p>
            <a:r>
              <a:rPr lang="en-US" sz="3600" b="1" dirty="0">
                <a:latin typeface="Open Sans ExtraBold" panose="020B0906030804020204" pitchFamily="34" charset="0"/>
                <a:ea typeface="Open Sans ExtraBold" panose="020B0906030804020204" pitchFamily="34" charset="0"/>
                <a:cs typeface="Open Sans ExtraBold" panose="020B0906030804020204" pitchFamily="34" charset="0"/>
              </a:rPr>
              <a:t>Navigating the Health Insurance</a:t>
            </a:r>
          </a:p>
          <a:p>
            <a:r>
              <a:rPr lang="en-US" sz="3600" b="1" dirty="0">
                <a:latin typeface="Open Sans ExtraBold" panose="020B0906030804020204" pitchFamily="34" charset="0"/>
                <a:ea typeface="Open Sans ExtraBold" panose="020B0906030804020204" pitchFamily="34" charset="0"/>
                <a:cs typeface="Open Sans ExtraBold" panose="020B0906030804020204" pitchFamily="34" charset="0"/>
              </a:rPr>
              <a:t>Marketplace</a:t>
            </a:r>
          </a:p>
        </p:txBody>
      </p:sp>
      <p:pic>
        <p:nvPicPr>
          <p:cNvPr id="6" name="Picture Placeholder 5">
            <a:extLst>
              <a:ext uri="{FF2B5EF4-FFF2-40B4-BE49-F238E27FC236}">
                <a16:creationId xmlns:a16="http://schemas.microsoft.com/office/drawing/2014/main" id="{5E3F8E6B-61F6-D632-E55B-366CA3321AA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8442" r="14696"/>
          <a:stretch/>
        </p:blipFill>
        <p:spPr>
          <a:xfrm>
            <a:off x="6096000" y="1404938"/>
            <a:ext cx="4667250" cy="4048125"/>
          </a:xfrm>
        </p:spPr>
      </p:pic>
      <p:sp>
        <p:nvSpPr>
          <p:cNvPr id="2" name="TextBox 1">
            <a:extLst>
              <a:ext uri="{FF2B5EF4-FFF2-40B4-BE49-F238E27FC236}">
                <a16:creationId xmlns:a16="http://schemas.microsoft.com/office/drawing/2014/main" id="{9B7E5286-2628-5A8B-4DE3-45F58B32A3E1}"/>
              </a:ext>
            </a:extLst>
          </p:cNvPr>
          <p:cNvSpPr txBox="1"/>
          <p:nvPr/>
        </p:nvSpPr>
        <p:spPr>
          <a:xfrm>
            <a:off x="581348" y="2890391"/>
            <a:ext cx="4667249" cy="1077218"/>
          </a:xfrm>
          <a:prstGeom prst="rect">
            <a:avLst/>
          </a:prstGeom>
          <a:noFill/>
        </p:spPr>
        <p:txBody>
          <a:bodyPr wrap="square" rtlCol="0">
            <a:spAutoFit/>
          </a:bodyPr>
          <a:lstStyle/>
          <a:p>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Using the Marketplace Effectively</a:t>
            </a:r>
          </a:p>
          <a:p>
            <a:pPr marL="628650" lvl="1" indent="-171450" algn="just">
              <a:buFont typeface="Arial" panose="020B0604020202020204" pitchFamily="34" charset="0"/>
              <a:buChar char="•"/>
            </a:pPr>
            <a:endParaRPr lang="en-US" sz="1200" dirty="0">
              <a:latin typeface="Roboto" panose="02000000000000000000" pitchFamily="2" charset="0"/>
              <a:ea typeface="Roboto" panose="02000000000000000000" pitchFamily="2" charset="0"/>
              <a:cs typeface="Roboto" panose="02000000000000000000" pitchFamily="2" charset="0"/>
            </a:endParaRPr>
          </a:p>
          <a:p>
            <a:pPr marL="628650" lvl="1" indent="-171450">
              <a:buFont typeface="Arial" panose="020B0604020202020204" pitchFamily="34" charset="0"/>
              <a:buChar char="•"/>
            </a:pPr>
            <a:r>
              <a:rPr lang="en-US" sz="1600" dirty="0">
                <a:latin typeface="Roboto" pitchFamily="2" charset="0"/>
                <a:ea typeface="Roboto" pitchFamily="2" charset="0"/>
              </a:rPr>
              <a:t>Learn to find and compare plans tailored to your needs</a:t>
            </a:r>
            <a:endParaRPr lang="en-ID" sz="1600" dirty="0">
              <a:latin typeface="Roboto" pitchFamily="2" charset="0"/>
              <a:ea typeface="Roboto" pitchFamily="2" charset="0"/>
            </a:endParaRPr>
          </a:p>
        </p:txBody>
      </p:sp>
      <p:sp>
        <p:nvSpPr>
          <p:cNvPr id="4" name="TextBox 3">
            <a:extLst>
              <a:ext uri="{FF2B5EF4-FFF2-40B4-BE49-F238E27FC236}">
                <a16:creationId xmlns:a16="http://schemas.microsoft.com/office/drawing/2014/main" id="{7BFF65EC-0CF3-69B9-4554-0F475AF4FA73}"/>
              </a:ext>
            </a:extLst>
          </p:cNvPr>
          <p:cNvSpPr txBox="1"/>
          <p:nvPr/>
        </p:nvSpPr>
        <p:spPr>
          <a:xfrm>
            <a:off x="581348" y="4375844"/>
            <a:ext cx="5002033" cy="1077218"/>
          </a:xfrm>
          <a:prstGeom prst="rect">
            <a:avLst/>
          </a:prstGeom>
          <a:noFill/>
        </p:spPr>
        <p:txBody>
          <a:bodyPr wrap="square" rtlCol="0">
            <a:spAutoFit/>
          </a:bodyPr>
          <a:lstStyle/>
          <a:p>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Income-Based Savings and Coverage</a:t>
            </a:r>
          </a:p>
          <a:p>
            <a:pPr marL="628650" lvl="1" indent="-171450" algn="just">
              <a:buFont typeface="Arial" panose="020B0604020202020204" pitchFamily="34" charset="0"/>
              <a:buChar char="•"/>
            </a:pPr>
            <a:endParaRPr lang="en-US" sz="1200" dirty="0">
              <a:latin typeface="Roboto" panose="02000000000000000000" pitchFamily="2" charset="0"/>
              <a:ea typeface="Roboto" panose="02000000000000000000" pitchFamily="2" charset="0"/>
              <a:cs typeface="Roboto" panose="02000000000000000000" pitchFamily="2" charset="0"/>
            </a:endParaRPr>
          </a:p>
          <a:p>
            <a:pPr marL="628650" lvl="1" indent="-171450">
              <a:buFont typeface="Arial" panose="020B0604020202020204" pitchFamily="34" charset="0"/>
              <a:buChar char="•"/>
            </a:pPr>
            <a:r>
              <a:rPr lang="en-US" sz="1600" dirty="0">
                <a:latin typeface="Roboto" pitchFamily="2" charset="0"/>
                <a:ea typeface="Roboto" pitchFamily="2" charset="0"/>
              </a:rPr>
              <a:t>Understand savings options and when to consider Catastrophic coverage</a:t>
            </a:r>
            <a:endParaRPr lang="en-ID" sz="1600" dirty="0">
              <a:latin typeface="Roboto" pitchFamily="2" charset="0"/>
              <a:ea typeface="Roboto" pitchFamily="2" charset="0"/>
            </a:endParaRPr>
          </a:p>
        </p:txBody>
      </p:sp>
    </p:spTree>
    <p:extLst>
      <p:ext uri="{BB962C8B-B14F-4D97-AF65-F5344CB8AC3E}">
        <p14:creationId xmlns:p14="http://schemas.microsoft.com/office/powerpoint/2010/main" val="3689832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BFBCE-5E9E-A557-8583-E4AEA1728A4C}"/>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50329AF4-1420-1FF6-E502-D2907FA01ABC}"/>
              </a:ext>
            </a:extLst>
          </p:cNvPr>
          <p:cNvSpPr/>
          <p:nvPr/>
        </p:nvSpPr>
        <p:spPr>
          <a:xfrm>
            <a:off x="1459703" y="0"/>
            <a:ext cx="3922714"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7" name="Group 6">
            <a:extLst>
              <a:ext uri="{FF2B5EF4-FFF2-40B4-BE49-F238E27FC236}">
                <a16:creationId xmlns:a16="http://schemas.microsoft.com/office/drawing/2014/main" id="{31EE38E0-78C1-2423-6FB8-24CC494DFAAB}"/>
              </a:ext>
            </a:extLst>
          </p:cNvPr>
          <p:cNvGrpSpPr/>
          <p:nvPr/>
        </p:nvGrpSpPr>
        <p:grpSpPr>
          <a:xfrm>
            <a:off x="6987831" y="850679"/>
            <a:ext cx="4871660" cy="2924151"/>
            <a:chOff x="348114" y="2061939"/>
            <a:chExt cx="4662050" cy="2924151"/>
          </a:xfrm>
        </p:grpSpPr>
        <p:sp>
          <p:nvSpPr>
            <p:cNvPr id="8" name="TextBox 7">
              <a:extLst>
                <a:ext uri="{FF2B5EF4-FFF2-40B4-BE49-F238E27FC236}">
                  <a16:creationId xmlns:a16="http://schemas.microsoft.com/office/drawing/2014/main" id="{1625B9B5-EB1E-814B-5B7D-23E1B0716161}"/>
                </a:ext>
              </a:extLst>
            </p:cNvPr>
            <p:cNvSpPr txBox="1"/>
            <p:nvPr/>
          </p:nvSpPr>
          <p:spPr>
            <a:xfrm>
              <a:off x="1054100" y="3908872"/>
              <a:ext cx="3956064" cy="1077218"/>
            </a:xfrm>
            <a:prstGeom prst="rect">
              <a:avLst/>
            </a:prstGeom>
            <a:noFill/>
          </p:spPr>
          <p:txBody>
            <a:bodyPr wrap="square" rtlCol="0">
              <a:spAutoFit/>
            </a:bodyPr>
            <a:lstStyle/>
            <a:p>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Navigating Medicaid and CHIP</a:t>
              </a:r>
            </a:p>
            <a:p>
              <a:pPr marL="628650" lvl="1" indent="-171450" algn="just">
                <a:buFont typeface="Arial" panose="020B0604020202020204" pitchFamily="34" charset="0"/>
                <a:buChar char="•"/>
              </a:pPr>
              <a:endParaRPr lang="en-US" sz="1200" dirty="0">
                <a:latin typeface="Roboto" panose="02000000000000000000" pitchFamily="2" charset="0"/>
                <a:ea typeface="Roboto" panose="02000000000000000000" pitchFamily="2" charset="0"/>
                <a:cs typeface="Roboto" panose="02000000000000000000" pitchFamily="2" charset="0"/>
              </a:endParaRPr>
            </a:p>
            <a:p>
              <a:pPr marL="628650" lvl="1" indent="-171450">
                <a:buFont typeface="Arial" panose="020B0604020202020204" pitchFamily="34" charset="0"/>
                <a:buChar char="•"/>
              </a:pPr>
              <a:r>
                <a:rPr lang="en-US" sz="1600" b="0" i="0" dirty="0">
                  <a:solidFill>
                    <a:srgbClr val="0D0D0D"/>
                  </a:solidFill>
                  <a:effectLst/>
                  <a:latin typeface="Roboto" panose="02000000000000000000" pitchFamily="2" charset="0"/>
                  <a:ea typeface="Roboto" panose="02000000000000000000" pitchFamily="2" charset="0"/>
                  <a:cs typeface="Roboto" panose="02000000000000000000" pitchFamily="2" charset="0"/>
                </a:rPr>
                <a:t>Determine eligibility for free or </a:t>
              </a:r>
            </a:p>
            <a:p>
              <a:pPr lvl="1"/>
              <a:r>
                <a:rPr lang="en-US" sz="1600" dirty="0">
                  <a:solidFill>
                    <a:srgbClr val="0D0D0D"/>
                  </a:solidFill>
                  <a:latin typeface="Roboto" panose="02000000000000000000" pitchFamily="2" charset="0"/>
                  <a:ea typeface="Roboto" panose="02000000000000000000" pitchFamily="2" charset="0"/>
                  <a:cs typeface="Roboto" panose="02000000000000000000" pitchFamily="2" charset="0"/>
                </a:rPr>
                <a:t>    </a:t>
              </a:r>
              <a:r>
                <a:rPr lang="en-US" sz="1600" b="0" i="0" dirty="0">
                  <a:solidFill>
                    <a:srgbClr val="0D0D0D"/>
                  </a:solidFill>
                  <a:effectLst/>
                  <a:latin typeface="Roboto" panose="02000000000000000000" pitchFamily="2" charset="0"/>
                  <a:ea typeface="Roboto" panose="02000000000000000000" pitchFamily="2" charset="0"/>
                  <a:cs typeface="Roboto" panose="02000000000000000000" pitchFamily="2" charset="0"/>
                </a:rPr>
                <a:t>low-cost coverage</a:t>
              </a:r>
              <a:endParaRPr lang="en-ID" sz="1600" dirty="0">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B5EA9FBA-8FE4-BD11-2D4B-485A9F396345}"/>
                </a:ext>
              </a:extLst>
            </p:cNvPr>
            <p:cNvSpPr txBox="1"/>
            <p:nvPr/>
          </p:nvSpPr>
          <p:spPr>
            <a:xfrm>
              <a:off x="348114" y="2061939"/>
              <a:ext cx="4286249" cy="1508105"/>
            </a:xfrm>
            <a:prstGeom prst="rect">
              <a:avLst/>
            </a:prstGeom>
            <a:noFill/>
          </p:spPr>
          <p:txBody>
            <a:bodyPr wrap="square" rtlCol="0">
              <a:spAutoFit/>
            </a:bodyPr>
            <a:lstStyle/>
            <a:p>
              <a:r>
                <a:rPr lang="en-US" sz="2000" b="1" dirty="0">
                  <a:latin typeface="Open Sans ExtraBold" panose="020B0906030804020204" pitchFamily="34" charset="0"/>
                  <a:ea typeface="Open Sans ExtraBold" panose="020B0906030804020204" pitchFamily="34" charset="0"/>
                  <a:cs typeface="Open Sans ExtraBold" panose="020B0906030804020204" pitchFamily="34" charset="0"/>
                </a:rPr>
                <a:t>Exploring Affordable Coverage:</a:t>
              </a:r>
            </a:p>
            <a:p>
              <a:r>
                <a:rPr lang="en-US" sz="3600" b="1" dirty="0">
                  <a:latin typeface="Open Sans ExtraBold" panose="020B0906030804020204" pitchFamily="34" charset="0"/>
                  <a:ea typeface="Open Sans ExtraBold" panose="020B0906030804020204" pitchFamily="34" charset="0"/>
                  <a:cs typeface="Open Sans ExtraBold" panose="020B0906030804020204" pitchFamily="34" charset="0"/>
                </a:rPr>
                <a:t>Medicaid, CHIP, and More</a:t>
              </a:r>
            </a:p>
          </p:txBody>
        </p:sp>
      </p:grpSp>
      <p:sp>
        <p:nvSpPr>
          <p:cNvPr id="10" name="TextBox 9">
            <a:extLst>
              <a:ext uri="{FF2B5EF4-FFF2-40B4-BE49-F238E27FC236}">
                <a16:creationId xmlns:a16="http://schemas.microsoft.com/office/drawing/2014/main" id="{AD2C580A-E50C-8215-C411-27F0BF149190}"/>
              </a:ext>
            </a:extLst>
          </p:cNvPr>
          <p:cNvSpPr txBox="1"/>
          <p:nvPr/>
        </p:nvSpPr>
        <p:spPr>
          <a:xfrm>
            <a:off x="7725559" y="4113658"/>
            <a:ext cx="3889772" cy="1631216"/>
          </a:xfrm>
          <a:prstGeom prst="rect">
            <a:avLst/>
          </a:prstGeom>
          <a:noFill/>
        </p:spPr>
        <p:txBody>
          <a:bodyPr wrap="square" rtlCol="0">
            <a:spAutoFit/>
          </a:bodyPr>
          <a:lstStyle/>
          <a:p>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Student Health Plans: </a:t>
            </a:r>
          </a:p>
          <a:p>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A Viable Option</a:t>
            </a:r>
          </a:p>
          <a:p>
            <a:pPr marL="628650" lvl="1" indent="-171450" algn="just">
              <a:buFont typeface="Arial" panose="020B0604020202020204" pitchFamily="34" charset="0"/>
              <a:buChar char="•"/>
            </a:pPr>
            <a:endParaRPr lang="en-US" sz="1200" dirty="0">
              <a:latin typeface="Roboto" panose="02000000000000000000" pitchFamily="2" charset="0"/>
              <a:ea typeface="Roboto" panose="02000000000000000000" pitchFamily="2" charset="0"/>
              <a:cs typeface="Roboto" panose="02000000000000000000" pitchFamily="2" charset="0"/>
            </a:endParaRPr>
          </a:p>
          <a:p>
            <a:pPr marL="628650" lvl="1" indent="-171450">
              <a:buFont typeface="Arial" panose="020B0604020202020204" pitchFamily="34" charset="0"/>
              <a:buChar char="•"/>
            </a:pPr>
            <a:r>
              <a:rPr lang="en-US" sz="1600" b="0" i="0" dirty="0">
                <a:solidFill>
                  <a:srgbClr val="0D0D0D"/>
                </a:solidFill>
                <a:effectLst/>
                <a:latin typeface="Roboto" panose="02000000000000000000" pitchFamily="2" charset="0"/>
                <a:ea typeface="Roboto" panose="02000000000000000000" pitchFamily="2" charset="0"/>
                <a:cs typeface="Roboto" panose="02000000000000000000" pitchFamily="2" charset="0"/>
              </a:rPr>
              <a:t>Assessing the value of </a:t>
            </a:r>
          </a:p>
          <a:p>
            <a:pPr lvl="1"/>
            <a:r>
              <a:rPr lang="en-US" sz="1600" dirty="0">
                <a:solidFill>
                  <a:srgbClr val="0D0D0D"/>
                </a:solidFill>
                <a:latin typeface="Roboto" panose="02000000000000000000" pitchFamily="2" charset="0"/>
                <a:ea typeface="Roboto" panose="02000000000000000000" pitchFamily="2" charset="0"/>
                <a:cs typeface="Roboto" panose="02000000000000000000" pitchFamily="2" charset="0"/>
              </a:rPr>
              <a:t>    </a:t>
            </a:r>
            <a:r>
              <a:rPr lang="en-US" sz="1600" b="0" i="0" dirty="0">
                <a:solidFill>
                  <a:srgbClr val="0D0D0D"/>
                </a:solidFill>
                <a:effectLst/>
                <a:latin typeface="Roboto" panose="02000000000000000000" pitchFamily="2" charset="0"/>
                <a:ea typeface="Roboto" panose="02000000000000000000" pitchFamily="2" charset="0"/>
                <a:cs typeface="Roboto" panose="02000000000000000000" pitchFamily="2" charset="0"/>
              </a:rPr>
              <a:t>university-provided health     </a:t>
            </a:r>
          </a:p>
          <a:p>
            <a:pPr lvl="1"/>
            <a:r>
              <a:rPr lang="en-US" sz="1600" dirty="0">
                <a:solidFill>
                  <a:srgbClr val="0D0D0D"/>
                </a:solidFill>
                <a:latin typeface="Roboto" panose="02000000000000000000" pitchFamily="2" charset="0"/>
                <a:ea typeface="Roboto" panose="02000000000000000000" pitchFamily="2" charset="0"/>
                <a:cs typeface="Roboto" panose="02000000000000000000" pitchFamily="2" charset="0"/>
              </a:rPr>
              <a:t>    </a:t>
            </a:r>
            <a:r>
              <a:rPr lang="en-US" sz="1600" b="0" i="0" dirty="0">
                <a:solidFill>
                  <a:srgbClr val="0D0D0D"/>
                </a:solidFill>
                <a:effectLst/>
                <a:latin typeface="Roboto" panose="02000000000000000000" pitchFamily="2" charset="0"/>
                <a:ea typeface="Roboto" panose="02000000000000000000" pitchFamily="2" charset="0"/>
                <a:cs typeface="Roboto" panose="02000000000000000000" pitchFamily="2" charset="0"/>
              </a:rPr>
              <a:t>insurance</a:t>
            </a:r>
            <a:endParaRPr lang="en-ID" sz="1600" dirty="0">
              <a:latin typeface="Roboto" panose="02000000000000000000" pitchFamily="2" charset="0"/>
              <a:ea typeface="Roboto" panose="02000000000000000000" pitchFamily="2" charset="0"/>
              <a:cs typeface="Roboto" panose="02000000000000000000" pitchFamily="2" charset="0"/>
            </a:endParaRPr>
          </a:p>
        </p:txBody>
      </p:sp>
      <p:pic>
        <p:nvPicPr>
          <p:cNvPr id="3" name="Picture Placeholder 2">
            <a:extLst>
              <a:ext uri="{FF2B5EF4-FFF2-40B4-BE49-F238E27FC236}">
                <a16:creationId xmlns:a16="http://schemas.microsoft.com/office/drawing/2014/main" id="{8ED49A1D-4F2F-C903-5C6D-26BD6055A85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3745" r="19329"/>
          <a:stretch/>
        </p:blipFill>
        <p:spPr>
          <a:xfrm>
            <a:off x="2252663" y="919163"/>
            <a:ext cx="4286250" cy="5019675"/>
          </a:xfrm>
        </p:spPr>
      </p:pic>
    </p:spTree>
    <p:extLst>
      <p:ext uri="{BB962C8B-B14F-4D97-AF65-F5344CB8AC3E}">
        <p14:creationId xmlns:p14="http://schemas.microsoft.com/office/powerpoint/2010/main" val="19187539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7670</TotalTime>
  <Words>2161</Words>
  <Application>Microsoft Office PowerPoint</Application>
  <PresentationFormat>Widescreen</PresentationFormat>
  <Paragraphs>195</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Open Sans Extrabold</vt:lpstr>
      <vt:lpstr>Open Sans Extrabold</vt:lpstr>
      <vt:lpstr>Roboto</vt:lpstr>
      <vt:lpstr>Söhne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GD Design</dc:creator>
  <cp:lastModifiedBy>Ryan Barhoush</cp:lastModifiedBy>
  <cp:revision>1536</cp:revision>
  <dcterms:created xsi:type="dcterms:W3CDTF">2020-10-27T13:35:18Z</dcterms:created>
  <dcterms:modified xsi:type="dcterms:W3CDTF">2024-07-30T14:29:51Z</dcterms:modified>
</cp:coreProperties>
</file>