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91" r:id="rId5"/>
    <p:sldId id="292" r:id="rId6"/>
    <p:sldId id="293" r:id="rId7"/>
    <p:sldId id="294" r:id="rId8"/>
    <p:sldId id="295" r:id="rId9"/>
    <p:sldId id="296" r:id="rId10"/>
    <p:sldId id="297" r:id="rId11"/>
    <p:sldId id="298" r:id="rId12"/>
    <p:sldId id="299" r:id="rId13"/>
    <p:sldId id="300" r:id="rId14"/>
    <p:sldId id="261" r:id="rId15"/>
    <p:sldId id="263" r:id="rId16"/>
    <p:sldId id="301" r:id="rId17"/>
    <p:sldId id="302" r:id="rId18"/>
    <p:sldId id="286" r:id="rId19"/>
    <p:sldId id="30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12DCD3-CF19-D61C-7B71-E6E117AB4147}" v="63" dt="2021-12-02T19:58:29.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94660"/>
  </p:normalViewPr>
  <p:slideViewPr>
    <p:cSldViewPr snapToGrid="0" showGuides="1">
      <p:cViewPr varScale="1">
        <p:scale>
          <a:sx n="105" d="100"/>
          <a:sy n="105" d="100"/>
        </p:scale>
        <p:origin x="63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EBB1C-D0C2-4BBB-9969-6695270E2E47}" type="datetimeFigureOut">
              <a:rPr lang="en-US" smtClean="0"/>
              <a:t>3/12/2024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1CF48-8F8C-4C4A-8B4E-8A334615E3C9}" type="slidenum">
              <a:rPr lang="en-US" smtClean="0"/>
              <a:t>‹#›</a:t>
            </a:fld>
            <a:endParaRPr lang="en-US" dirty="0"/>
          </a:p>
        </p:txBody>
      </p:sp>
    </p:spTree>
    <p:extLst>
      <p:ext uri="{BB962C8B-B14F-4D97-AF65-F5344CB8AC3E}">
        <p14:creationId xmlns:p14="http://schemas.microsoft.com/office/powerpoint/2010/main" val="2749767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1</a:t>
            </a:fld>
            <a:endParaRPr lang="en-US" dirty="0"/>
          </a:p>
        </p:txBody>
      </p:sp>
    </p:spTree>
    <p:extLst>
      <p:ext uri="{BB962C8B-B14F-4D97-AF65-F5344CB8AC3E}">
        <p14:creationId xmlns:p14="http://schemas.microsoft.com/office/powerpoint/2010/main" val="45916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subsidized loans help students with financial need</a:t>
            </a:r>
          </a:p>
          <a:p>
            <a:endParaRPr lang="en-US" dirty="0" smtClean="0"/>
          </a:p>
          <a:p>
            <a:r>
              <a:rPr lang="en-US" dirty="0" smtClean="0"/>
              <a:t>The school determines how much a student can borrow</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10</a:t>
            </a:fld>
            <a:endParaRPr lang="en-US" dirty="0"/>
          </a:p>
        </p:txBody>
      </p:sp>
    </p:spTree>
    <p:extLst>
      <p:ext uri="{BB962C8B-B14F-4D97-AF65-F5344CB8AC3E}">
        <p14:creationId xmlns:p14="http://schemas.microsoft.com/office/powerpoint/2010/main" val="671114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school determines how much you can borrow based on the cost of attendance</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11</a:t>
            </a:fld>
            <a:endParaRPr lang="en-US" dirty="0"/>
          </a:p>
        </p:txBody>
      </p:sp>
    </p:spTree>
    <p:extLst>
      <p:ext uri="{BB962C8B-B14F-4D97-AF65-F5344CB8AC3E}">
        <p14:creationId xmlns:p14="http://schemas.microsoft.com/office/powerpoint/2010/main" val="3211308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Plus Loans help pay for education expenses not covered by other financial aid</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12</a:t>
            </a:fld>
            <a:endParaRPr lang="en-US" dirty="0"/>
          </a:p>
        </p:txBody>
      </p:sp>
    </p:spTree>
    <p:extLst>
      <p:ext uri="{BB962C8B-B14F-4D97-AF65-F5344CB8AC3E}">
        <p14:creationId xmlns:p14="http://schemas.microsoft.com/office/powerpoint/2010/main" val="624723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smtClean="0">
                <a:solidFill>
                  <a:srgbClr val="293033"/>
                </a:solidFill>
                <a:effectLst/>
                <a:latin typeface="MetaWebPro Normal"/>
              </a:rPr>
              <a:t>When evaluating all student loan options, carefully consider:</a:t>
            </a:r>
          </a:p>
          <a:p>
            <a:pPr algn="l">
              <a:buFont typeface="Arial" panose="020B0604020202020204" pitchFamily="34" charset="0"/>
              <a:buChar char="•"/>
            </a:pPr>
            <a:r>
              <a:rPr lang="en-US" b="0" i="0" dirty="0" smtClean="0">
                <a:solidFill>
                  <a:srgbClr val="293033"/>
                </a:solidFill>
                <a:effectLst/>
                <a:latin typeface="MetaWebPro Normal"/>
              </a:rPr>
              <a:t>Fees</a:t>
            </a:r>
          </a:p>
          <a:p>
            <a:pPr algn="l">
              <a:buFont typeface="Arial" panose="020B0604020202020204" pitchFamily="34" charset="0"/>
              <a:buChar char="•"/>
            </a:pPr>
            <a:r>
              <a:rPr lang="en-US" b="0" i="0" dirty="0" smtClean="0">
                <a:solidFill>
                  <a:srgbClr val="293033"/>
                </a:solidFill>
                <a:effectLst/>
                <a:latin typeface="MetaWebPro Normal"/>
              </a:rPr>
              <a:t>Interest rates</a:t>
            </a:r>
          </a:p>
          <a:p>
            <a:pPr algn="l">
              <a:buFont typeface="Arial" panose="020B0604020202020204" pitchFamily="34" charset="0"/>
              <a:buChar char="•"/>
            </a:pPr>
            <a:r>
              <a:rPr lang="en-US" b="0" i="0" dirty="0" smtClean="0">
                <a:solidFill>
                  <a:srgbClr val="293033"/>
                </a:solidFill>
                <a:effectLst/>
                <a:latin typeface="MetaWebPro Normal"/>
              </a:rPr>
              <a:t>Monthly payment</a:t>
            </a:r>
          </a:p>
          <a:p>
            <a:pPr algn="l">
              <a:buFont typeface="Arial" panose="020B0604020202020204" pitchFamily="34" charset="0"/>
              <a:buChar char="•"/>
            </a:pPr>
            <a:r>
              <a:rPr lang="en-US" b="0" i="0" dirty="0" smtClean="0">
                <a:solidFill>
                  <a:srgbClr val="293033"/>
                </a:solidFill>
                <a:effectLst/>
                <a:latin typeface="MetaWebPro Normal"/>
              </a:rPr>
              <a:t>Total loan cost</a:t>
            </a:r>
            <a:endParaRPr lang="en-US" b="0" i="0" dirty="0">
              <a:solidFill>
                <a:srgbClr val="293033"/>
              </a:solidFill>
              <a:effectLst/>
              <a:latin typeface="MetaWebPro Normal"/>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13</a:t>
            </a:fld>
            <a:endParaRPr lang="en-US" dirty="0"/>
          </a:p>
        </p:txBody>
      </p:sp>
    </p:spTree>
    <p:extLst>
      <p:ext uri="{BB962C8B-B14F-4D97-AF65-F5344CB8AC3E}">
        <p14:creationId xmlns:p14="http://schemas.microsoft.com/office/powerpoint/2010/main" val="901947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14</a:t>
            </a:fld>
            <a:endParaRPr lang="en-US" dirty="0"/>
          </a:p>
        </p:txBody>
      </p:sp>
    </p:spTree>
    <p:extLst>
      <p:ext uri="{BB962C8B-B14F-4D97-AF65-F5344CB8AC3E}">
        <p14:creationId xmlns:p14="http://schemas.microsoft.com/office/powerpoint/2010/main" val="403970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15</a:t>
            </a:fld>
            <a:endParaRPr lang="en-US" dirty="0"/>
          </a:p>
        </p:txBody>
      </p:sp>
    </p:spTree>
    <p:extLst>
      <p:ext uri="{BB962C8B-B14F-4D97-AF65-F5344CB8AC3E}">
        <p14:creationId xmlns:p14="http://schemas.microsoft.com/office/powerpoint/2010/main" val="3810146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solidFill>
                  <a:srgbClr val="212529"/>
                </a:solidFill>
                <a:effectLst/>
                <a:latin typeface="Noto Serif" panose="02020600060500020200" pitchFamily="18" charset="0"/>
              </a:rPr>
              <a:t>Research starting salaries in your field to get an idea of how much you are likely to earn after you graduate</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16</a:t>
            </a:fld>
            <a:endParaRPr lang="en-US" dirty="0"/>
          </a:p>
        </p:txBody>
      </p:sp>
    </p:spTree>
    <p:extLst>
      <p:ext uri="{BB962C8B-B14F-4D97-AF65-F5344CB8AC3E}">
        <p14:creationId xmlns:p14="http://schemas.microsoft.com/office/powerpoint/2010/main" val="4291284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find out what you should do if you have trouble making payments</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17</a:t>
            </a:fld>
            <a:endParaRPr lang="en-US" dirty="0"/>
          </a:p>
        </p:txBody>
      </p:sp>
    </p:spTree>
    <p:extLst>
      <p:ext uri="{BB962C8B-B14F-4D97-AF65-F5344CB8AC3E}">
        <p14:creationId xmlns:p14="http://schemas.microsoft.com/office/powerpoint/2010/main" val="46073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LifeSmarts is</a:t>
            </a:r>
            <a:r>
              <a:rPr lang="en-US" baseline="0" dirty="0"/>
              <a:t> a comprehensive consumer education program that is free to middle school and high school students and educators. The main goal of the program is to create consumer savvy young people who will be better equipped for adult life in today’s complex, global marketplace. </a:t>
            </a:r>
          </a:p>
          <a:p>
            <a:endParaRPr lang="en-US" baseline="0" dirty="0"/>
          </a:p>
          <a:p>
            <a:r>
              <a:rPr lang="en-US" baseline="0" dirty="0"/>
              <a:t>LifeSmarts focuses on:</a:t>
            </a:r>
          </a:p>
          <a:p>
            <a:pPr marL="628650" lvl="1" indent="-171450">
              <a:buFont typeface="Arial" panose="020B0604020202020204" pitchFamily="34" charset="0"/>
              <a:buChar char="•"/>
            </a:pPr>
            <a:r>
              <a:rPr lang="en-US" baseline="0" dirty="0"/>
              <a:t>Personal Finance</a:t>
            </a:r>
          </a:p>
          <a:p>
            <a:pPr marL="628650" lvl="1" indent="-171450">
              <a:buFont typeface="Arial" panose="020B0604020202020204" pitchFamily="34" charset="0"/>
              <a:buChar char="•"/>
            </a:pPr>
            <a:r>
              <a:rPr lang="en-US" baseline="0" dirty="0"/>
              <a:t>Consumer Rights </a:t>
            </a:r>
            <a:r>
              <a:rPr lang="en-US" baseline="0" dirty="0" smtClean="0"/>
              <a:t>&amp; Responsibilities</a:t>
            </a:r>
            <a:endParaRPr lang="en-US" baseline="0" dirty="0"/>
          </a:p>
          <a:p>
            <a:pPr marL="628650" lvl="1" indent="-171450">
              <a:buFont typeface="Arial" panose="020B0604020202020204" pitchFamily="34" charset="0"/>
              <a:buChar char="•"/>
            </a:pPr>
            <a:r>
              <a:rPr lang="en-US" baseline="0" dirty="0"/>
              <a:t>Health </a:t>
            </a:r>
            <a:r>
              <a:rPr lang="en-US" baseline="0" dirty="0" smtClean="0"/>
              <a:t>&amp; </a:t>
            </a:r>
            <a:r>
              <a:rPr lang="en-US" baseline="0" dirty="0"/>
              <a:t>Safety</a:t>
            </a:r>
          </a:p>
          <a:p>
            <a:pPr marL="628650" lvl="1" indent="-171450">
              <a:buFont typeface="Arial" panose="020B0604020202020204" pitchFamily="34" charset="0"/>
              <a:buChar char="•"/>
            </a:pPr>
            <a:r>
              <a:rPr lang="en-US" baseline="0" dirty="0" smtClean="0"/>
              <a:t>Technology &amp; Workforce Preparation</a:t>
            </a:r>
            <a:endParaRPr lang="en-US" baseline="0" dirty="0"/>
          </a:p>
          <a:p>
            <a:pPr marL="628650" lvl="1" indent="-171450">
              <a:buFont typeface="Arial" panose="020B0604020202020204" pitchFamily="34" charset="0"/>
              <a:buChar char="•"/>
            </a:pPr>
            <a:r>
              <a:rPr lang="en-US" baseline="0" dirty="0"/>
              <a:t>The Environment</a:t>
            </a:r>
          </a:p>
        </p:txBody>
      </p:sp>
      <p:sp>
        <p:nvSpPr>
          <p:cNvPr id="4" name="Slide Number Placeholder 3"/>
          <p:cNvSpPr>
            <a:spLocks noGrp="1"/>
          </p:cNvSpPr>
          <p:nvPr>
            <p:ph type="sldNum" sz="quarter" idx="5"/>
          </p:nvPr>
        </p:nvSpPr>
        <p:spPr/>
        <p:txBody>
          <a:bodyPr/>
          <a:lstStyle/>
          <a:p>
            <a:fld id="{217F1DD5-E67C-DA4F-89A9-EFB84F428BC1}" type="slidenum">
              <a:rPr lang="en-US" smtClean="0"/>
              <a:t>18</a:t>
            </a:fld>
            <a:endParaRPr lang="en-US" dirty="0"/>
          </a:p>
        </p:txBody>
      </p:sp>
    </p:spTree>
    <p:extLst>
      <p:ext uri="{BB962C8B-B14F-4D97-AF65-F5344CB8AC3E}">
        <p14:creationId xmlns:p14="http://schemas.microsoft.com/office/powerpoint/2010/main" val="1977486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19</a:t>
            </a:fld>
            <a:endParaRPr lang="en-US" dirty="0"/>
          </a:p>
        </p:txBody>
      </p:sp>
    </p:spTree>
    <p:extLst>
      <p:ext uri="{BB962C8B-B14F-4D97-AF65-F5344CB8AC3E}">
        <p14:creationId xmlns:p14="http://schemas.microsoft.com/office/powerpoint/2010/main" val="3647523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program of the National Consumers League, the goal of LifeSmarts is to create financially literate youth who are empowered consumers, workers, and citizens.</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2</a:t>
            </a:fld>
            <a:endParaRPr lang="en-US" dirty="0"/>
          </a:p>
        </p:txBody>
      </p:sp>
    </p:spTree>
    <p:extLst>
      <p:ext uri="{BB962C8B-B14F-4D97-AF65-F5344CB8AC3E}">
        <p14:creationId xmlns:p14="http://schemas.microsoft.com/office/powerpoint/2010/main" val="742988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solidFill>
                  <a:srgbClr val="293033"/>
                </a:solidFill>
                <a:effectLst/>
                <a:latin typeface="MetaWebPro Normal"/>
              </a:rPr>
              <a:t>You can learn about scholarships in several ways:</a:t>
            </a:r>
          </a:p>
          <a:p>
            <a:pPr marL="171450" indent="-171450">
              <a:buFont typeface="Arial" panose="020B0604020202020204" pitchFamily="34" charset="0"/>
              <a:buChar char="•"/>
            </a:pPr>
            <a:r>
              <a:rPr lang="en-US" b="0" i="0" dirty="0" smtClean="0">
                <a:solidFill>
                  <a:srgbClr val="293033"/>
                </a:solidFill>
                <a:effectLst/>
                <a:latin typeface="MetaWebPro Normal"/>
              </a:rPr>
              <a:t>Your high school counselor</a:t>
            </a:r>
          </a:p>
          <a:p>
            <a:pPr marL="171450" indent="-171450">
              <a:buFont typeface="Arial" panose="020B0604020202020204" pitchFamily="34" charset="0"/>
              <a:buChar char="•"/>
            </a:pPr>
            <a:r>
              <a:rPr lang="en-US" b="0" i="0" dirty="0" smtClean="0">
                <a:solidFill>
                  <a:srgbClr val="293033"/>
                </a:solidFill>
                <a:effectLst/>
                <a:latin typeface="MetaWebPro Normal"/>
              </a:rPr>
              <a:t>Your state department of education</a:t>
            </a:r>
          </a:p>
          <a:p>
            <a:pPr marL="171450" indent="-171450">
              <a:buFont typeface="Arial" panose="020B0604020202020204" pitchFamily="34" charset="0"/>
              <a:buChar char="•"/>
            </a:pPr>
            <a:r>
              <a:rPr lang="en-US" b="0" i="0" dirty="0" smtClean="0">
                <a:solidFill>
                  <a:srgbClr val="293033"/>
                </a:solidFill>
                <a:effectLst/>
                <a:latin typeface="MetaWebPro Normal"/>
              </a:rPr>
              <a:t>The financial aid office at the school you plan to attend</a:t>
            </a:r>
          </a:p>
          <a:p>
            <a:pPr marL="171450" indent="-171450">
              <a:buFont typeface="Arial" panose="020B0604020202020204" pitchFamily="34" charset="0"/>
              <a:buChar char="•"/>
            </a:pPr>
            <a:r>
              <a:rPr lang="en-US" b="0" i="0" dirty="0" smtClean="0">
                <a:solidFill>
                  <a:srgbClr val="293033"/>
                </a:solidFill>
                <a:effectLst/>
                <a:latin typeface="MetaWebPro Normal"/>
              </a:rPr>
              <a:t>A scholarship clearing house</a:t>
            </a:r>
          </a:p>
          <a:p>
            <a:endParaRPr lang="en-US" b="0" i="0" dirty="0" smtClean="0">
              <a:solidFill>
                <a:srgbClr val="293033"/>
              </a:solidFill>
              <a:effectLst/>
              <a:latin typeface="MetaWebPro Norm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solidFill>
                  <a:srgbClr val="293033"/>
                </a:solidFill>
                <a:effectLst/>
                <a:latin typeface="MetaWebPro Normal"/>
              </a:rPr>
              <a:t>Make sure you use a</a:t>
            </a:r>
            <a:r>
              <a:rPr lang="en-US" b="0" i="1" dirty="0" smtClean="0">
                <a:solidFill>
                  <a:srgbClr val="293033"/>
                </a:solidFill>
                <a:effectLst/>
                <a:latin typeface="MetaWebPro Normal"/>
              </a:rPr>
              <a:t> free </a:t>
            </a:r>
            <a:r>
              <a:rPr lang="en-US" b="0" i="0" dirty="0" smtClean="0">
                <a:solidFill>
                  <a:srgbClr val="293033"/>
                </a:solidFill>
                <a:effectLst/>
                <a:latin typeface="MetaWebPro Normal"/>
              </a:rPr>
              <a:t>scholarship search service—you should never pay a scholarship service for information or scholarships</a:t>
            </a:r>
          </a:p>
          <a:p>
            <a:pPr marL="457200" lvl="1"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3</a:t>
            </a:fld>
            <a:endParaRPr lang="en-US" dirty="0"/>
          </a:p>
        </p:txBody>
      </p:sp>
    </p:spTree>
    <p:extLst>
      <p:ext uri="{BB962C8B-B14F-4D97-AF65-F5344CB8AC3E}">
        <p14:creationId xmlns:p14="http://schemas.microsoft.com/office/powerpoint/2010/main" val="1018569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also visit StudentAid.gov to find and apply for federal grants</a:t>
            </a:r>
            <a:endParaRPr lang="en-US" b="0" i="0" dirty="0" smtClean="0">
              <a:solidFill>
                <a:srgbClr val="212529"/>
              </a:solidFill>
              <a:effectLst/>
              <a:latin typeface="Noto Serif" panose="02020600060500020200" pitchFamily="18" charset="0"/>
            </a:endParaRPr>
          </a:p>
          <a:p>
            <a:endParaRPr lang="en-US" b="0" i="0" dirty="0" smtClean="0">
              <a:solidFill>
                <a:srgbClr val="212529"/>
              </a:solidFill>
              <a:effectLst/>
              <a:latin typeface="Noto Serif" panose="02020600060500020200" pitchFamily="18" charset="0"/>
            </a:endParaRPr>
          </a:p>
          <a:p>
            <a:r>
              <a:rPr lang="en-US" b="0" i="0" dirty="0" smtClean="0">
                <a:solidFill>
                  <a:srgbClr val="212529"/>
                </a:solidFill>
                <a:effectLst/>
                <a:latin typeface="Noto Serif" panose="02020600060500020200" pitchFamily="18" charset="0"/>
              </a:rPr>
              <a:t>If you withdraw from school for some reason, you could owe the school a refund on your grant </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4</a:t>
            </a:fld>
            <a:endParaRPr lang="en-US" dirty="0"/>
          </a:p>
        </p:txBody>
      </p:sp>
    </p:spTree>
    <p:extLst>
      <p:ext uri="{BB962C8B-B14F-4D97-AF65-F5344CB8AC3E}">
        <p14:creationId xmlns:p14="http://schemas.microsoft.com/office/powerpoint/2010/main" val="2082005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5</a:t>
            </a:fld>
            <a:endParaRPr lang="en-US" dirty="0"/>
          </a:p>
        </p:txBody>
      </p:sp>
    </p:spTree>
    <p:extLst>
      <p:ext uri="{BB962C8B-B14F-4D97-AF65-F5344CB8AC3E}">
        <p14:creationId xmlns:p14="http://schemas.microsoft.com/office/powerpoint/2010/main" val="562304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Federal Supplemental Educational Opportunity</a:t>
            </a:r>
            <a:r>
              <a:rPr lang="en-US" sz="1200" baseline="0" dirty="0" smtClean="0"/>
              <a:t> Grant (FSEOG)</a:t>
            </a:r>
          </a:p>
          <a:p>
            <a:endParaRPr lang="en-US" sz="1200" baseline="0" dirty="0" smtClean="0"/>
          </a:p>
          <a:p>
            <a:r>
              <a:rPr lang="en-US" sz="1200" dirty="0" smtClean="0"/>
              <a:t>Submit the FAFSA and apply to your schools early </a:t>
            </a:r>
          </a:p>
          <a:p>
            <a:endParaRPr lang="en-US" sz="1200" dirty="0" smtClean="0"/>
          </a:p>
          <a:p>
            <a:r>
              <a:rPr lang="en-US" sz="1200" dirty="0" smtClean="0"/>
              <a:t>Each participating school receives a certain amount of money from the U.S Department of Education Office of Financial Aid</a:t>
            </a:r>
          </a:p>
          <a:p>
            <a:endParaRPr lang="en-US" sz="1200" dirty="0" smtClean="0"/>
          </a:p>
          <a:p>
            <a:r>
              <a:rPr lang="en-US" sz="1200" dirty="0" smtClean="0"/>
              <a:t>Once the money has been awarded, grants are closed until the following year</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6</a:t>
            </a:fld>
            <a:endParaRPr lang="en-US" dirty="0"/>
          </a:p>
        </p:txBody>
      </p:sp>
    </p:spTree>
    <p:extLst>
      <p:ext uri="{BB962C8B-B14F-4D97-AF65-F5344CB8AC3E}">
        <p14:creationId xmlns:p14="http://schemas.microsoft.com/office/powerpoint/2010/main" val="253444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solidFill>
                  <a:srgbClr val="212529"/>
                </a:solidFill>
                <a:effectLst/>
                <a:latin typeface="Noto Serif" panose="02020600060500020200" pitchFamily="18" charset="0"/>
              </a:rPr>
              <a:t>Teacher Education</a:t>
            </a:r>
            <a:r>
              <a:rPr lang="en-US" b="0" i="0" baseline="0" dirty="0" smtClean="0">
                <a:solidFill>
                  <a:srgbClr val="212529"/>
                </a:solidFill>
                <a:effectLst/>
                <a:latin typeface="Noto Serif" panose="02020600060500020200" pitchFamily="18" charset="0"/>
              </a:rPr>
              <a:t> Assistance for College and Higher Education (TEACH Grant)</a:t>
            </a:r>
          </a:p>
          <a:p>
            <a:endParaRPr lang="en-US" b="0" i="0" baseline="0" dirty="0" smtClean="0">
              <a:solidFill>
                <a:srgbClr val="212529"/>
              </a:solidFill>
              <a:effectLst/>
              <a:latin typeface="Noto Serif" panose="02020600060500020200" pitchFamily="18" charset="0"/>
            </a:endParaRPr>
          </a:p>
          <a:p>
            <a:r>
              <a:rPr lang="en-US" b="0" i="0" dirty="0" smtClean="0">
                <a:solidFill>
                  <a:srgbClr val="212529"/>
                </a:solidFill>
                <a:effectLst/>
                <a:latin typeface="Noto Serif" panose="02020600060500020200" pitchFamily="18" charset="0"/>
              </a:rPr>
              <a:t>For specific information about the academic requirements, talk to the </a:t>
            </a:r>
            <a:r>
              <a:rPr lang="en-US" b="0" i="0" dirty="0" smtClean="0">
                <a:solidFill>
                  <a:srgbClr val="277F60"/>
                </a:solidFill>
                <a:effectLst/>
                <a:latin typeface="Noto Serif" panose="02020600060500020200" pitchFamily="18" charset="0"/>
              </a:rPr>
              <a:t>financial aid office</a:t>
            </a:r>
            <a:r>
              <a:rPr lang="en-US" b="0" i="0" dirty="0" smtClean="0">
                <a:solidFill>
                  <a:srgbClr val="212529"/>
                </a:solidFill>
                <a:effectLst/>
                <a:latin typeface="Noto Serif" panose="02020600060500020200" pitchFamily="18" charset="0"/>
              </a:rPr>
              <a:t> at your post-secondary institution</a:t>
            </a:r>
          </a:p>
          <a:p>
            <a:endParaRPr lang="en-US" b="0" i="0" dirty="0" smtClean="0">
              <a:solidFill>
                <a:srgbClr val="212529"/>
              </a:solidFill>
              <a:effectLst/>
              <a:latin typeface="Noto Serif" panose="02020600060500020200" pitchFamily="18" charset="0"/>
            </a:endParaRPr>
          </a:p>
          <a:p>
            <a:r>
              <a:rPr lang="en-US" b="0" i="0" dirty="0" smtClean="0">
                <a:solidFill>
                  <a:srgbClr val="212529"/>
                </a:solidFill>
                <a:effectLst/>
                <a:latin typeface="Noto Serif" panose="02020600060500020200" pitchFamily="18" charset="0"/>
              </a:rPr>
              <a:t>TEACH </a:t>
            </a:r>
            <a:r>
              <a:rPr lang="en-US" b="0" i="0" dirty="0" smtClean="0">
                <a:solidFill>
                  <a:srgbClr val="FF0000"/>
                </a:solidFill>
                <a:effectLst/>
                <a:latin typeface="Noto Serif" panose="02020600060500020200" pitchFamily="18" charset="0"/>
              </a:rPr>
              <a:t>grants obligate </a:t>
            </a:r>
            <a:r>
              <a:rPr lang="en-US" b="0" i="0" dirty="0" smtClean="0">
                <a:solidFill>
                  <a:srgbClr val="212529"/>
                </a:solidFill>
                <a:effectLst/>
                <a:latin typeface="Noto Serif" panose="02020600060500020200" pitchFamily="18" charset="0"/>
              </a:rPr>
              <a:t>the recipient to commit to teaching for an amount of time specified in the agreement</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7</a:t>
            </a:fld>
            <a:endParaRPr lang="en-US" dirty="0"/>
          </a:p>
        </p:txBody>
      </p:sp>
    </p:spTree>
    <p:extLst>
      <p:ext uri="{BB962C8B-B14F-4D97-AF65-F5344CB8AC3E}">
        <p14:creationId xmlns:p14="http://schemas.microsoft.com/office/powerpoint/2010/main" val="240489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solidFill>
                  <a:srgbClr val="212529"/>
                </a:solidFill>
                <a:effectLst/>
              </a:rPr>
              <a:t>Check with the school </a:t>
            </a:r>
            <a:r>
              <a:rPr lang="en-US" b="0" i="0" dirty="0" smtClean="0">
                <a:effectLst/>
              </a:rPr>
              <a:t>financial aid office </a:t>
            </a:r>
            <a:r>
              <a:rPr lang="en-US" b="0" i="0" dirty="0" smtClean="0">
                <a:solidFill>
                  <a:srgbClr val="212529"/>
                </a:solidFill>
                <a:effectLst/>
              </a:rPr>
              <a:t>to find out if it participates in this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smtClean="0">
              <a:solidFill>
                <a:srgbClr val="212529"/>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solidFill>
                  <a:srgbClr val="212529"/>
                </a:solidFill>
                <a:effectLst/>
              </a:rPr>
              <a:t>Work-study is available to both full-time or part-time students</a:t>
            </a:r>
          </a:p>
          <a:p>
            <a:endParaRPr lang="en-US" b="0" i="0" dirty="0" smtClean="0">
              <a:solidFill>
                <a:srgbClr val="212529"/>
              </a:solidFill>
              <a:effectLst/>
              <a:latin typeface="Noto Serif" panose="02020600060500020200" pitchFamily="18" charset="0"/>
            </a:endParaRPr>
          </a:p>
          <a:p>
            <a:r>
              <a:rPr lang="en-US" b="0" i="0" dirty="0" smtClean="0">
                <a:solidFill>
                  <a:srgbClr val="212529"/>
                </a:solidFill>
                <a:effectLst/>
                <a:latin typeface="Noto Serif" panose="02020600060500020200" pitchFamily="18" charset="0"/>
              </a:rPr>
              <a:t>The program encourages community service work and work related to the student’s course of study</a:t>
            </a:r>
          </a:p>
          <a:p>
            <a:endParaRPr lang="en-US" b="0" i="0" dirty="0" smtClean="0">
              <a:solidFill>
                <a:srgbClr val="212529"/>
              </a:solidFill>
              <a:effectLst/>
              <a:latin typeface="Noto Serif" panose="02020600060500020200" pitchFamily="18" charset="0"/>
            </a:endParaRPr>
          </a:p>
          <a:p>
            <a:r>
              <a:rPr lang="en-US" b="0" i="0" dirty="0" smtClean="0">
                <a:solidFill>
                  <a:srgbClr val="212529"/>
                </a:solidFill>
                <a:effectLst/>
                <a:latin typeface="Noto Serif" panose="02020600060500020200" pitchFamily="18" charset="0"/>
              </a:rPr>
              <a:t>Jobs can be on or off campus</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8</a:t>
            </a:fld>
            <a:endParaRPr lang="en-US" dirty="0"/>
          </a:p>
        </p:txBody>
      </p:sp>
    </p:spTree>
    <p:extLst>
      <p:ext uri="{BB962C8B-B14F-4D97-AF65-F5344CB8AC3E}">
        <p14:creationId xmlns:p14="http://schemas.microsoft.com/office/powerpoint/2010/main" val="1689798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interest rate on federal loans is fixed and usually lower than on private loans</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9</a:t>
            </a:fld>
            <a:endParaRPr lang="en-US" dirty="0"/>
          </a:p>
        </p:txBody>
      </p:sp>
    </p:spTree>
    <p:extLst>
      <p:ext uri="{BB962C8B-B14F-4D97-AF65-F5344CB8AC3E}">
        <p14:creationId xmlns:p14="http://schemas.microsoft.com/office/powerpoint/2010/main" val="1754449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550A7B-5979-42A5-924A-A89FAB592FA7}"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2472039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550A7B-5979-42A5-924A-A89FAB592FA7}"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35488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550A7B-5979-42A5-924A-A89FAB592FA7}"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10791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550A7B-5979-42A5-924A-A89FAB592FA7}"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629903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550A7B-5979-42A5-924A-A89FAB592FA7}"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287657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550A7B-5979-42A5-924A-A89FAB592FA7}" type="datetimeFigureOut">
              <a:rPr lang="en-US" smtClean="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1265239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550A7B-5979-42A5-924A-A89FAB592FA7}" type="datetimeFigureOut">
              <a:rPr lang="en-US" smtClean="0"/>
              <a:t>3/12/2024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202289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550A7B-5979-42A5-924A-A89FAB592FA7}" type="datetimeFigureOut">
              <a:rPr lang="en-US" smtClean="0"/>
              <a:t>3/12/2024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602412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50A7B-5979-42A5-924A-A89FAB592FA7}" type="datetimeFigureOut">
              <a:rPr lang="en-US" smtClean="0"/>
              <a:t>3/12/2024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1267358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550A7B-5979-42A5-924A-A89FAB592FA7}" type="datetimeFigureOut">
              <a:rPr lang="en-US" smtClean="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2414512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550A7B-5979-42A5-924A-A89FAB592FA7}" type="datetimeFigureOut">
              <a:rPr lang="en-US" smtClean="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549331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50A7B-5979-42A5-924A-A89FAB592FA7}" type="datetimeFigureOut">
              <a:rPr lang="en-US" smtClean="0"/>
              <a:t>3/12/2024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9BCD6-5932-44AA-8846-A0F824F5A6DD}" type="slidenum">
              <a:rPr lang="en-US" smtClean="0"/>
              <a:t>‹#›</a:t>
            </a:fld>
            <a:endParaRPr lang="en-US" dirty="0"/>
          </a:p>
        </p:txBody>
      </p:sp>
    </p:spTree>
    <p:extLst>
      <p:ext uri="{BB962C8B-B14F-4D97-AF65-F5344CB8AC3E}">
        <p14:creationId xmlns:p14="http://schemas.microsoft.com/office/powerpoint/2010/main" val="3117249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035" t="10133" r="22"/>
          <a:stretch/>
        </p:blipFill>
        <p:spPr>
          <a:xfrm>
            <a:off x="-73152" y="-156626"/>
            <a:ext cx="12265152" cy="7759354"/>
          </a:xfrm>
          <a:prstGeom prst="rect">
            <a:avLst/>
          </a:prstGeom>
        </p:spPr>
      </p:pic>
      <p:sp>
        <p:nvSpPr>
          <p:cNvPr id="11" name="Rectangle 10">
            <a:extLst>
              <a:ext uri="{FF2B5EF4-FFF2-40B4-BE49-F238E27FC236}">
                <a16:creationId xmlns:a16="http://schemas.microsoft.com/office/drawing/2014/main" id="{60DB4C0B-FEAF-A649-AF48-E1287B327F96}"/>
              </a:ext>
            </a:extLst>
          </p:cNvPr>
          <p:cNvSpPr/>
          <p:nvPr/>
        </p:nvSpPr>
        <p:spPr>
          <a:xfrm>
            <a:off x="-13577" y="0"/>
            <a:ext cx="12223391" cy="6884504"/>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658930-1822-9141-A0BF-CF07D8ED7036}"/>
              </a:ext>
            </a:extLst>
          </p:cNvPr>
          <p:cNvSpPr>
            <a:spLocks noGrp="1"/>
          </p:cNvSpPr>
          <p:nvPr>
            <p:ph type="ctrTitle"/>
          </p:nvPr>
        </p:nvSpPr>
        <p:spPr>
          <a:xfrm>
            <a:off x="2205692" y="1625600"/>
            <a:ext cx="7780615" cy="2859314"/>
          </a:xfrm>
          <a:ln w="101600">
            <a:solidFill>
              <a:schemeClr val="bg1"/>
            </a:solidFill>
            <a:miter lim="800000"/>
          </a:ln>
        </p:spPr>
        <p:txBody>
          <a:bodyPr anchor="ctr">
            <a:normAutofit/>
          </a:bodyPr>
          <a:lstStyle/>
          <a:p>
            <a:pPr>
              <a:lnSpc>
                <a:spcPct val="100000"/>
              </a:lnSpc>
              <a:spcAft>
                <a:spcPts val="600"/>
              </a:spcAft>
            </a:pPr>
            <a:r>
              <a:rPr lang="en-US" sz="7200" b="1" dirty="0" smtClean="0">
                <a:solidFill>
                  <a:schemeClr val="bg1"/>
                </a:solidFill>
                <a:latin typeface="Gill Sans MT" panose="020B0502020104020203" pitchFamily="34" charset="0"/>
              </a:rPr>
              <a:t>Financial Aid</a:t>
            </a:r>
            <a:endParaRPr lang="en-US" sz="7200" b="1" dirty="0">
              <a:solidFill>
                <a:schemeClr val="bg1"/>
              </a:solidFill>
              <a:latin typeface="Gill Sans MT" panose="020B0502020104020203" pitchFamily="34" charset="0"/>
            </a:endParaRPr>
          </a:p>
        </p:txBody>
      </p:sp>
      <p:sp>
        <p:nvSpPr>
          <p:cNvPr id="3" name="TextBox 2">
            <a:extLst>
              <a:ext uri="{FF2B5EF4-FFF2-40B4-BE49-F238E27FC236}">
                <a16:creationId xmlns:a16="http://schemas.microsoft.com/office/drawing/2014/main" id="{E2F40B8C-52CC-4F45-9610-9CAAAEA34E46}"/>
              </a:ext>
            </a:extLst>
          </p:cNvPr>
          <p:cNvSpPr txBox="1"/>
          <p:nvPr/>
        </p:nvSpPr>
        <p:spPr>
          <a:xfrm>
            <a:off x="2205692" y="4827795"/>
            <a:ext cx="7780615" cy="1261884"/>
          </a:xfrm>
          <a:prstGeom prst="rect">
            <a:avLst/>
          </a:prstGeom>
          <a:noFill/>
        </p:spPr>
        <p:txBody>
          <a:bodyPr wrap="square" rtlCol="0">
            <a:spAutoFit/>
          </a:bodyPr>
          <a:lstStyle/>
          <a:p>
            <a:pPr algn="ctr"/>
            <a:r>
              <a:rPr lang="en-US" sz="2800" dirty="0" smtClean="0">
                <a:solidFill>
                  <a:schemeClr val="bg1"/>
                </a:solidFill>
                <a:latin typeface="Gill Sans MT" panose="020B0502020104020203" pitchFamily="34" charset="0"/>
              </a:rPr>
              <a:t>Funding Post-Secondary Education</a:t>
            </a:r>
            <a:endParaRPr lang="en-US" sz="2800" dirty="0">
              <a:solidFill>
                <a:schemeClr val="bg1"/>
              </a:solidFill>
              <a:latin typeface="Gill Sans MT" panose="020B0502020104020203" pitchFamily="34" charset="0"/>
            </a:endParaRPr>
          </a:p>
          <a:p>
            <a:pPr algn="ctr"/>
            <a:endParaRPr lang="en-US" sz="2800" i="1" dirty="0">
              <a:solidFill>
                <a:schemeClr val="bg1"/>
              </a:solidFill>
              <a:latin typeface="Gill Sans MT" panose="020B0502020104020203" pitchFamily="34" charset="0"/>
            </a:endParaRPr>
          </a:p>
          <a:p>
            <a:pPr algn="ctr"/>
            <a:r>
              <a:rPr lang="en-US" sz="2000" i="1" dirty="0">
                <a:solidFill>
                  <a:schemeClr val="bg1"/>
                </a:solidFill>
                <a:latin typeface="Gill Sans MT" panose="020B0502020104020203" pitchFamily="34" charset="0"/>
              </a:rPr>
              <a:t>Presented by LifeSmarts, consumer education for teens</a:t>
            </a:r>
          </a:p>
        </p:txBody>
      </p:sp>
      <p:sp>
        <p:nvSpPr>
          <p:cNvPr id="5" name="Rectangle 4">
            <a:extLst>
              <a:ext uri="{FF2B5EF4-FFF2-40B4-BE49-F238E27FC236}">
                <a16:creationId xmlns:a16="http://schemas.microsoft.com/office/drawing/2014/main" id="{703703BD-349A-044C-BBB2-80F3727BD2A3}"/>
              </a:ext>
            </a:extLst>
          </p:cNvPr>
          <p:cNvSpPr/>
          <p:nvPr/>
        </p:nvSpPr>
        <p:spPr>
          <a:xfrm>
            <a:off x="0" y="-997526"/>
            <a:ext cx="2476361" cy="671578"/>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3D09CE0-95C2-E040-9533-C0AF7F77EEF4}"/>
              </a:ext>
            </a:extLst>
          </p:cNvPr>
          <p:cNvSpPr/>
          <p:nvPr/>
        </p:nvSpPr>
        <p:spPr>
          <a:xfrm>
            <a:off x="2466217" y="-997527"/>
            <a:ext cx="2432304" cy="671578"/>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Rectangle 6">
            <a:extLst>
              <a:ext uri="{FF2B5EF4-FFF2-40B4-BE49-F238E27FC236}">
                <a16:creationId xmlns:a16="http://schemas.microsoft.com/office/drawing/2014/main" id="{0809F3D9-94CD-7B46-BC95-4BDA1E9BF28C}"/>
              </a:ext>
            </a:extLst>
          </p:cNvPr>
          <p:cNvSpPr/>
          <p:nvPr/>
        </p:nvSpPr>
        <p:spPr>
          <a:xfrm>
            <a:off x="4896153" y="-997527"/>
            <a:ext cx="2432304" cy="671578"/>
          </a:xfrm>
          <a:prstGeom prst="rect">
            <a:avLst/>
          </a:prstGeom>
          <a:solidFill>
            <a:srgbClr val="4D6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FC6681-BA5B-E94A-83F7-57F7C83CB79C}"/>
              </a:ext>
            </a:extLst>
          </p:cNvPr>
          <p:cNvSpPr/>
          <p:nvPr/>
        </p:nvSpPr>
        <p:spPr>
          <a:xfrm>
            <a:off x="7319615" y="-997526"/>
            <a:ext cx="2432304" cy="671578"/>
          </a:xfrm>
          <a:prstGeom prst="rect">
            <a:avLst/>
          </a:prstGeom>
          <a:solidFill>
            <a:srgbClr val="3F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B9969FE-67A6-2449-A632-5ABD7D171219}"/>
              </a:ext>
            </a:extLst>
          </p:cNvPr>
          <p:cNvSpPr/>
          <p:nvPr/>
        </p:nvSpPr>
        <p:spPr>
          <a:xfrm>
            <a:off x="9751919" y="-997527"/>
            <a:ext cx="2432304" cy="671578"/>
          </a:xfrm>
          <a:prstGeom prst="rect">
            <a:avLst/>
          </a:prstGeom>
          <a:solidFill>
            <a:srgbClr val="5F5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2586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6000" b="1" dirty="0" smtClean="0">
                <a:solidFill>
                  <a:schemeClr val="bg1"/>
                </a:solidFill>
                <a:latin typeface="Gill Sans MT" panose="020B0502020104020203" pitchFamily="34" charset="0"/>
              </a:rPr>
              <a:t>Federal Direct Subsidized Loans</a:t>
            </a:r>
            <a:endParaRPr lang="en-US" sz="6000" b="1" u="sng" dirty="0">
              <a:solidFill>
                <a:schemeClr val="bg1"/>
              </a:solidFill>
              <a:latin typeface="Gill Sans MT" panose="020B0502020104020203"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212529"/>
                </a:solidFill>
              </a:rPr>
              <a:t>Made to eligible undergraduate students</a:t>
            </a:r>
          </a:p>
          <a:p>
            <a:r>
              <a:rPr lang="en-US" dirty="0">
                <a:solidFill>
                  <a:srgbClr val="212529"/>
                </a:solidFill>
              </a:rPr>
              <a:t>Based on financial need</a:t>
            </a:r>
          </a:p>
          <a:p>
            <a:r>
              <a:rPr lang="en-US" dirty="0"/>
              <a:t>The U.S. Department of Education pays the interest on a Direct Subsidized Loan</a:t>
            </a:r>
          </a:p>
          <a:p>
            <a:pPr lvl="1"/>
            <a:r>
              <a:rPr lang="en-US" dirty="0"/>
              <a:t>While you are in school at least half-time</a:t>
            </a:r>
          </a:p>
          <a:p>
            <a:pPr lvl="1"/>
            <a:r>
              <a:rPr lang="en-US" dirty="0"/>
              <a:t>For the six-month grace period after you leave school</a:t>
            </a:r>
          </a:p>
          <a:p>
            <a:pPr lvl="1"/>
            <a:r>
              <a:rPr lang="en-US" dirty="0"/>
              <a:t>If you receive a deferment</a:t>
            </a:r>
          </a:p>
        </p:txBody>
      </p:sp>
    </p:spTree>
    <p:extLst>
      <p:ext uri="{BB962C8B-B14F-4D97-AF65-F5344CB8AC3E}">
        <p14:creationId xmlns:p14="http://schemas.microsoft.com/office/powerpoint/2010/main" val="208033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5800" b="1" dirty="0" smtClean="0">
                <a:solidFill>
                  <a:schemeClr val="bg1"/>
                </a:solidFill>
                <a:latin typeface="Gill Sans MT" panose="020B0502020104020203" pitchFamily="34" charset="0"/>
              </a:rPr>
              <a:t>Federal Direct Unsubsidized Loans</a:t>
            </a:r>
            <a:endParaRPr lang="en-US" sz="5800" b="1" u="sng" dirty="0">
              <a:solidFill>
                <a:schemeClr val="bg1"/>
              </a:solidFill>
              <a:latin typeface="Gill Sans MT" panose="020B0502020104020203"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212529"/>
                </a:solidFill>
              </a:rPr>
              <a:t>Made to eligible undergraduate students</a:t>
            </a:r>
          </a:p>
          <a:p>
            <a:r>
              <a:rPr lang="en-US" i="1" dirty="0">
                <a:solidFill>
                  <a:srgbClr val="212529"/>
                </a:solidFill>
              </a:rPr>
              <a:t>Not</a:t>
            </a:r>
            <a:r>
              <a:rPr lang="en-US" dirty="0">
                <a:solidFill>
                  <a:srgbClr val="212529"/>
                </a:solidFill>
              </a:rPr>
              <a:t> based on financial need</a:t>
            </a:r>
          </a:p>
          <a:p>
            <a:r>
              <a:rPr lang="en-US" dirty="0">
                <a:solidFill>
                  <a:srgbClr val="212529"/>
                </a:solidFill>
              </a:rPr>
              <a:t>Student pays the interest during all periods</a:t>
            </a:r>
            <a:endParaRPr lang="en-US" dirty="0"/>
          </a:p>
        </p:txBody>
      </p:sp>
    </p:spTree>
    <p:extLst>
      <p:ext uri="{BB962C8B-B14F-4D97-AF65-F5344CB8AC3E}">
        <p14:creationId xmlns:p14="http://schemas.microsoft.com/office/powerpoint/2010/main" val="612646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6000" b="1" dirty="0" smtClean="0">
                <a:solidFill>
                  <a:schemeClr val="bg1"/>
                </a:solidFill>
                <a:latin typeface="Gill Sans MT" panose="020B0502020104020203" pitchFamily="34" charset="0"/>
              </a:rPr>
              <a:t>Federal Direct</a:t>
            </a:r>
          </a:p>
          <a:p>
            <a:r>
              <a:rPr lang="en-US" sz="6000" b="1" dirty="0" smtClean="0">
                <a:solidFill>
                  <a:schemeClr val="bg1"/>
                </a:solidFill>
                <a:latin typeface="Gill Sans MT" panose="020B0502020104020203" pitchFamily="34" charset="0"/>
              </a:rPr>
              <a:t>Plus Loans</a:t>
            </a:r>
            <a:endParaRPr lang="en-US" sz="6000" b="1" u="sng" dirty="0">
              <a:solidFill>
                <a:schemeClr val="bg1"/>
              </a:solidFill>
              <a:latin typeface="Gill Sans MT" panose="020B0502020104020203"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212529"/>
                </a:solidFill>
              </a:rPr>
              <a:t>Made to parents of dependent undergraduate students</a:t>
            </a:r>
          </a:p>
          <a:p>
            <a:r>
              <a:rPr lang="en-US" dirty="0">
                <a:solidFill>
                  <a:srgbClr val="212529"/>
                </a:solidFill>
              </a:rPr>
              <a:t>Not based on financial need</a:t>
            </a:r>
          </a:p>
          <a:p>
            <a:r>
              <a:rPr lang="en-US" dirty="0">
                <a:solidFill>
                  <a:srgbClr val="212529"/>
                </a:solidFill>
              </a:rPr>
              <a:t>Credit check is required</a:t>
            </a:r>
            <a:endParaRPr lang="en-US" dirty="0"/>
          </a:p>
        </p:txBody>
      </p:sp>
    </p:spTree>
    <p:extLst>
      <p:ext uri="{BB962C8B-B14F-4D97-AF65-F5344CB8AC3E}">
        <p14:creationId xmlns:p14="http://schemas.microsoft.com/office/powerpoint/2010/main" val="3689331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6000" b="1" dirty="0" smtClean="0">
                <a:solidFill>
                  <a:schemeClr val="bg1"/>
                </a:solidFill>
                <a:latin typeface="Gill Sans MT" panose="020B0502020104020203" pitchFamily="34" charset="0"/>
              </a:rPr>
              <a:t>Private Student Loans</a:t>
            </a:r>
            <a:endParaRPr lang="en-US" sz="6000" b="1" u="sng" dirty="0">
              <a:solidFill>
                <a:schemeClr val="bg1"/>
              </a:solidFill>
              <a:latin typeface="Gill Sans MT" panose="020B0502020104020203"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Loans</a:t>
            </a:r>
            <a:r>
              <a:rPr lang="en-US" i="1" dirty="0"/>
              <a:t> not </a:t>
            </a:r>
            <a:r>
              <a:rPr lang="en-US" dirty="0"/>
              <a:t>offered by the federal government, but by private financial institutions</a:t>
            </a:r>
          </a:p>
          <a:p>
            <a:r>
              <a:rPr lang="en-US" dirty="0"/>
              <a:t>Loans to students, or parents of dependent undergraduate students, to help pay for education expenses not covered by other financial aid</a:t>
            </a:r>
          </a:p>
          <a:p>
            <a:r>
              <a:rPr lang="en-US" dirty="0"/>
              <a:t>Eligibility is not based on financial need</a:t>
            </a:r>
          </a:p>
          <a:p>
            <a:r>
              <a:rPr lang="en-US" dirty="0"/>
              <a:t>A credit check is required</a:t>
            </a:r>
          </a:p>
        </p:txBody>
      </p:sp>
    </p:spTree>
    <p:extLst>
      <p:ext uri="{BB962C8B-B14F-4D97-AF65-F5344CB8AC3E}">
        <p14:creationId xmlns:p14="http://schemas.microsoft.com/office/powerpoint/2010/main" val="1505003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710532"/>
          </a:xfrm>
        </p:spPr>
        <p:txBody>
          <a:bodyPr anchor="b">
            <a:noAutofit/>
          </a:bodyPr>
          <a:lstStyle/>
          <a:p>
            <a:r>
              <a:rPr lang="en-US" sz="7000" b="1" dirty="0" smtClean="0">
                <a:solidFill>
                  <a:schemeClr val="bg1"/>
                </a:solidFill>
                <a:latin typeface="Gill Sans MT" panose="020B0502020104020203" pitchFamily="34" charset="0"/>
              </a:rPr>
              <a:t>Staying Eligible for Financial Aid</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4339487"/>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Demonstrate financial need</a:t>
            </a:r>
          </a:p>
          <a:p>
            <a:r>
              <a:rPr lang="en-US" dirty="0"/>
              <a:t>Be enrolled as a regular student in a degree or certificate program</a:t>
            </a:r>
          </a:p>
          <a:p>
            <a:r>
              <a:rPr lang="en-US" dirty="0"/>
              <a:t>Make SAP, or Satisfactory Academic Progress</a:t>
            </a:r>
          </a:p>
          <a:p>
            <a:r>
              <a:rPr lang="en-US" dirty="0"/>
              <a:t> Fill out the FAFSA® form every year</a:t>
            </a: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4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873815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CB8226-9F42-244D-87A4-27CFEDEDA3E4}"/>
              </a:ext>
            </a:extLst>
          </p:cNvPr>
          <p:cNvPicPr>
            <a:picLocks noChangeAspect="1"/>
          </p:cNvPicPr>
          <p:nvPr/>
        </p:nvPicPr>
        <p:blipFill rotWithShape="1">
          <a:blip r:embed="rId3">
            <a:alphaModFix amt="62000"/>
          </a:blip>
          <a:srcRect l="4531" t="26551" r="52" b="28841"/>
          <a:stretch/>
        </p:blipFill>
        <p:spPr>
          <a:xfrm>
            <a:off x="0" y="-186267"/>
            <a:ext cx="12202306" cy="3628519"/>
          </a:xfrm>
          <a:prstGeom prst="rect">
            <a:avLst/>
          </a:prstGeom>
          <a:ln w="127000">
            <a:solidFill>
              <a:srgbClr val="4D6BAA"/>
            </a:solidFill>
          </a:ln>
        </p:spPr>
      </p:pic>
      <p:sp>
        <p:nvSpPr>
          <p:cNvPr id="5" name="Rectangle 4">
            <a:extLst>
              <a:ext uri="{FF2B5EF4-FFF2-40B4-BE49-F238E27FC236}">
                <a16:creationId xmlns:a16="http://schemas.microsoft.com/office/drawing/2014/main" id="{04B50F60-ED48-BA40-B063-3F21265F86F1}"/>
              </a:ext>
            </a:extLst>
          </p:cNvPr>
          <p:cNvSpPr/>
          <p:nvPr/>
        </p:nvSpPr>
        <p:spPr>
          <a:xfrm>
            <a:off x="6626" y="0"/>
            <a:ext cx="12178748" cy="3442252"/>
          </a:xfrm>
          <a:prstGeom prst="rect">
            <a:avLst/>
          </a:prstGeom>
          <a:solidFill>
            <a:srgbClr val="4D6BA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C103CE-C0D9-1549-B0F2-FD1A26DEC3A4}"/>
              </a:ext>
            </a:extLst>
          </p:cNvPr>
          <p:cNvSpPr>
            <a:spLocks noGrp="1"/>
          </p:cNvSpPr>
          <p:nvPr>
            <p:ph type="title"/>
          </p:nvPr>
        </p:nvSpPr>
        <p:spPr>
          <a:xfrm>
            <a:off x="838200" y="1773936"/>
            <a:ext cx="10515600" cy="1647187"/>
          </a:xfrm>
        </p:spPr>
        <p:txBody>
          <a:bodyPr>
            <a:noAutofit/>
          </a:bodyPr>
          <a:lstStyle/>
          <a:p>
            <a:pPr algn="ctr"/>
            <a:r>
              <a:rPr lang="en-US" altLang="en-US" sz="5400" b="1" dirty="0" smtClean="0">
                <a:solidFill>
                  <a:schemeClr val="bg1"/>
                </a:solidFill>
                <a:latin typeface="Gill Sans MT" panose="020B0502020104020203" pitchFamily="34" charset="0"/>
              </a:rPr>
              <a:t>Student Loan Servicer</a:t>
            </a:r>
            <a:endParaRPr lang="en-US" sz="5400" b="1" dirty="0">
              <a:solidFill>
                <a:schemeClr val="bg1"/>
              </a:solidFill>
              <a:latin typeface="Gill Sans MT" panose="020B0502020104020203" pitchFamily="34" charset="0"/>
            </a:endParaRPr>
          </a:p>
        </p:txBody>
      </p:sp>
      <p:sp>
        <p:nvSpPr>
          <p:cNvPr id="3" name="Content Placeholder 2">
            <a:extLst>
              <a:ext uri="{FF2B5EF4-FFF2-40B4-BE49-F238E27FC236}">
                <a16:creationId xmlns:a16="http://schemas.microsoft.com/office/drawing/2014/main" id="{A3EDED73-58DD-3042-80FA-DEB3A4D2EF98}"/>
              </a:ext>
            </a:extLst>
          </p:cNvPr>
          <p:cNvSpPr>
            <a:spLocks noGrp="1"/>
          </p:cNvSpPr>
          <p:nvPr>
            <p:ph idx="1"/>
          </p:nvPr>
        </p:nvSpPr>
        <p:spPr>
          <a:xfrm>
            <a:off x="838200" y="3834766"/>
            <a:ext cx="10515600" cy="2471254"/>
          </a:xfrm>
        </p:spPr>
        <p:txBody>
          <a:bodyPr>
            <a:normAutofit/>
          </a:bodyPr>
          <a:lstStyle/>
          <a:p>
            <a:pPr marL="0" indent="0">
              <a:buNone/>
            </a:pPr>
            <a:r>
              <a:rPr lang="en-US" dirty="0"/>
              <a:t>A company assigned to handle the billing and other services on a private or federal student loan</a:t>
            </a:r>
          </a:p>
        </p:txBody>
      </p:sp>
      <p:sp>
        <p:nvSpPr>
          <p:cNvPr id="6" name="TextBox 5"/>
          <p:cNvSpPr txBox="1"/>
          <p:nvPr/>
        </p:nvSpPr>
        <p:spPr>
          <a:xfrm>
            <a:off x="955178" y="164068"/>
            <a:ext cx="3891141" cy="461665"/>
          </a:xfrm>
          <a:prstGeom prst="rect">
            <a:avLst/>
          </a:prstGeom>
          <a:noFill/>
        </p:spPr>
        <p:txBody>
          <a:bodyPr wrap="square" rtlCol="0">
            <a:spAutoFit/>
          </a:bodyPr>
          <a:lstStyle/>
          <a:p>
            <a:r>
              <a:rPr lang="en-US" sz="2400" dirty="0" smtClean="0">
                <a:solidFill>
                  <a:schemeClr val="bg1"/>
                </a:solidFill>
                <a:latin typeface="Gill Sans MT" panose="020B0502020104020203" pitchFamily="34" charset="0"/>
              </a:rPr>
              <a:t>Vocabulary</a:t>
            </a:r>
            <a:endParaRPr lang="en-US" sz="2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72002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65759" y="628955"/>
            <a:ext cx="5730239" cy="3687013"/>
          </a:xfrm>
        </p:spPr>
        <p:txBody>
          <a:bodyPr anchor="b">
            <a:noAutofit/>
          </a:bodyPr>
          <a:lstStyle/>
          <a:p>
            <a:r>
              <a:rPr lang="en-US" sz="7000" b="1" dirty="0" smtClean="0">
                <a:solidFill>
                  <a:schemeClr val="bg1"/>
                </a:solidFill>
                <a:latin typeface="Gill Sans MT" panose="020B0502020104020203" pitchFamily="34" charset="0"/>
              </a:rPr>
              <a:t>Be a Responsible Borrower</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4381294"/>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Understand the terms of all your loans</a:t>
            </a:r>
          </a:p>
          <a:p>
            <a:r>
              <a:rPr lang="en-US" dirty="0"/>
              <a:t>Calculate how much you can afford to repay before you borrow</a:t>
            </a:r>
          </a:p>
          <a:p>
            <a:r>
              <a:rPr lang="en-US" dirty="0"/>
              <a:t>Think about how long you will be paying student loan debt</a:t>
            </a: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4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524390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65759" y="628955"/>
            <a:ext cx="5730239" cy="3687013"/>
          </a:xfrm>
        </p:spPr>
        <p:txBody>
          <a:bodyPr anchor="b">
            <a:noAutofit/>
          </a:bodyPr>
          <a:lstStyle/>
          <a:p>
            <a:r>
              <a:rPr lang="en-US" sz="7000" b="1" dirty="0" smtClean="0">
                <a:solidFill>
                  <a:schemeClr val="bg1"/>
                </a:solidFill>
                <a:latin typeface="Gill Sans MT" panose="020B0502020104020203" pitchFamily="34" charset="0"/>
              </a:rPr>
              <a:t>Repayment</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4381294"/>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Understanding the details of repayment</a:t>
            </a:r>
          </a:p>
          <a:p>
            <a:r>
              <a:rPr lang="en-US" dirty="0"/>
              <a:t>What repayment plan options are available</a:t>
            </a:r>
          </a:p>
          <a:p>
            <a:r>
              <a:rPr lang="en-US" dirty="0"/>
              <a:t>When do payments begin</a:t>
            </a:r>
          </a:p>
          <a:p>
            <a:r>
              <a:rPr lang="en-US" dirty="0"/>
              <a:t>How are payments made</a:t>
            </a:r>
          </a:p>
          <a:p>
            <a:r>
              <a:rPr lang="en-US" dirty="0"/>
              <a:t>How to pay off loans faster</a:t>
            </a: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4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45879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6075"/>
            <a:endParaRPr lang="en-US" sz="4400" dirty="0">
              <a:solidFill>
                <a:schemeClr val="bg1"/>
              </a:solidFill>
              <a:latin typeface="Gill Sans MT" panose="020B0502020104020203" pitchFamily="34" charset="0"/>
            </a:endParaRPr>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683100"/>
          </a:xfrm>
        </p:spPr>
        <p:txBody>
          <a:bodyPr anchor="b">
            <a:noAutofit/>
          </a:bodyPr>
          <a:lstStyle/>
          <a:p>
            <a:r>
              <a:rPr lang="en-US" sz="7000" b="1" dirty="0">
                <a:solidFill>
                  <a:schemeClr val="bg1"/>
                </a:solidFill>
                <a:latin typeface="Gill Sans MT" panose="020B0502020104020203" pitchFamily="34" charset="0"/>
              </a:rPr>
              <a:t>About LifeSmarts</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0" y="4312055"/>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1026160"/>
            <a:ext cx="5400925" cy="423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LifeSmarts is the nation’s premier consumer education program teaching teens and tweens important real-life information. </a:t>
            </a:r>
          </a:p>
          <a:p>
            <a:pPr marL="0" indent="0">
              <a:buNone/>
            </a:pPr>
            <a:r>
              <a:rPr lang="en-US" dirty="0"/>
              <a:t>LifeSmarts:</a:t>
            </a:r>
          </a:p>
          <a:p>
            <a:pPr marL="457200" lvl="1"/>
            <a:r>
              <a:rPr lang="en-US" sz="2800" dirty="0"/>
              <a:t>Hosts online and live competitions</a:t>
            </a:r>
          </a:p>
          <a:p>
            <a:pPr marL="457200" lvl="1"/>
            <a:r>
              <a:rPr lang="en-US" sz="2800" dirty="0"/>
              <a:t>Provides free teaching resources</a:t>
            </a:r>
          </a:p>
          <a:p>
            <a:pPr marL="457200" lvl="1"/>
            <a:r>
              <a:rPr lang="en-US" sz="2800" dirty="0"/>
              <a:t>Offers opportunities for students including teamwork, leadership, and community service</a:t>
            </a:r>
          </a:p>
          <a:p>
            <a:pPr marL="457200" lvl="1"/>
            <a:r>
              <a:rPr lang="en-US" sz="2800" dirty="0"/>
              <a:t>Is a scholarship program </a:t>
            </a: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400" dirty="0">
              <a:solidFill>
                <a:schemeClr val="bg1"/>
              </a:solidFill>
              <a:latin typeface="Myriad Pro" panose="020B0503030403020204"/>
            </a:endParaRPr>
          </a:p>
        </p:txBody>
      </p:sp>
      <p:sp>
        <p:nvSpPr>
          <p:cNvPr id="3" name="TextBox 2"/>
          <p:cNvSpPr txBox="1"/>
          <p:nvPr/>
        </p:nvSpPr>
        <p:spPr>
          <a:xfrm>
            <a:off x="357808" y="4312056"/>
            <a:ext cx="5257800" cy="769441"/>
          </a:xfrm>
          <a:prstGeom prst="rect">
            <a:avLst/>
          </a:prstGeom>
          <a:noFill/>
        </p:spPr>
        <p:txBody>
          <a:bodyPr wrap="square" rtlCol="0">
            <a:spAutoFit/>
          </a:bodyPr>
          <a:lstStyle/>
          <a:p>
            <a:r>
              <a:rPr lang="en-US" sz="4400" dirty="0" smtClean="0">
                <a:solidFill>
                  <a:schemeClr val="bg1"/>
                </a:solidFill>
                <a:latin typeface="Gill Sans MT" panose="020B0502020104020203" pitchFamily="34" charset="0"/>
              </a:rPr>
              <a:t>www.LifeSmarts.org</a:t>
            </a:r>
            <a:endParaRPr lang="en-US" sz="4400" dirty="0"/>
          </a:p>
        </p:txBody>
      </p:sp>
    </p:spTree>
    <p:extLst>
      <p:ext uri="{BB962C8B-B14F-4D97-AF65-F5344CB8AC3E}">
        <p14:creationId xmlns:p14="http://schemas.microsoft.com/office/powerpoint/2010/main" val="1364468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6"/>
            <a:ext cx="4900997" cy="3397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solidFill>
                  <a:schemeClr val="bg1"/>
                </a:solidFill>
                <a:latin typeface="Myriad Pro" pitchFamily="34" charset="0"/>
              </a:rPr>
              <a:t>Thank you</a:t>
            </a:r>
            <a:endParaRPr lang="en-US" sz="6000" b="1" u="sng" dirty="0">
              <a:solidFill>
                <a:schemeClr val="bg1"/>
              </a:solidFill>
              <a:latin typeface="Myriad Pro"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376807"/>
            <a:ext cx="5373289" cy="4460615"/>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dirty="0" smtClean="0"/>
              <a:t>LifeSmarts thanks </a:t>
            </a:r>
            <a:r>
              <a:rPr lang="en-US" altLang="en-US" dirty="0">
                <a:solidFill>
                  <a:prstClr val="black"/>
                </a:solidFill>
              </a:rPr>
              <a:t>Discover</a:t>
            </a:r>
            <a:r>
              <a:rPr lang="en-US" altLang="en-US" baseline="30000" dirty="0">
                <a:solidFill>
                  <a:prstClr val="black"/>
                </a:solidFill>
              </a:rPr>
              <a:t>® </a:t>
            </a:r>
            <a:r>
              <a:rPr lang="en-US" altLang="en-US" dirty="0" smtClean="0"/>
              <a:t>for the financial support to </a:t>
            </a:r>
            <a:r>
              <a:rPr lang="en-US" altLang="en-US" dirty="0"/>
              <a:t>develop this </a:t>
            </a:r>
            <a:r>
              <a:rPr lang="en-US" altLang="en-US" dirty="0" smtClean="0"/>
              <a:t>lesson</a:t>
            </a:r>
          </a:p>
          <a:p>
            <a:pPr marL="0" indent="0">
              <a:buNone/>
            </a:pPr>
            <a:endParaRPr lang="en-US" altLang="en-US" sz="2400" dirty="0"/>
          </a:p>
          <a:p>
            <a:pPr marL="0" indent="0">
              <a:buNone/>
            </a:pPr>
            <a:endParaRPr lang="en-US" altLang="en-US" sz="2400" dirty="0" smtClean="0">
              <a:latin typeface="Myriad Pro" panose="020B0503030403020204"/>
            </a:endParaRPr>
          </a:p>
          <a:p>
            <a:pPr marL="0" indent="0">
              <a:buNone/>
            </a:pPr>
            <a:endParaRPr lang="en-US" altLang="en-US" sz="2400" dirty="0">
              <a:latin typeface="Myriad Pro" panose="020B0503030403020204"/>
            </a:endParaRPr>
          </a:p>
          <a:p>
            <a:pPr marL="0" indent="0">
              <a:buNone/>
            </a:pPr>
            <a:endParaRPr lang="en-US" altLang="en-US" sz="2400" dirty="0" smtClean="0">
              <a:latin typeface="Myriad Pro" panose="020B0503030403020204"/>
            </a:endParaRPr>
          </a:p>
          <a:p>
            <a:pPr marL="0" indent="0">
              <a:buNone/>
            </a:pPr>
            <a:endParaRPr lang="en-US" altLang="en-US" sz="2400" dirty="0">
              <a:latin typeface="Myriad Pro" panose="020B0503030403020204"/>
            </a:endParaRPr>
          </a:p>
          <a:p>
            <a:pPr marL="0" indent="0">
              <a:buNone/>
            </a:pPr>
            <a:endParaRPr lang="en-US" altLang="en-US" sz="2400" dirty="0" smtClean="0">
              <a:latin typeface="Myriad Pro" panose="020B0503030403020204"/>
            </a:endParaRPr>
          </a:p>
          <a:p>
            <a:pPr marL="0" indent="0">
              <a:buNone/>
            </a:pPr>
            <a:endParaRPr lang="en-US" altLang="en-US" sz="1000" dirty="0">
              <a:latin typeface="Myriad Pro" panose="020B0503030403020204"/>
            </a:endParaRPr>
          </a:p>
          <a:p>
            <a:pPr marL="0" indent="0">
              <a:buNone/>
            </a:pPr>
            <a:r>
              <a:rPr lang="en-US" altLang="en-US" sz="1000">
                <a:solidFill>
                  <a:prstClr val="black"/>
                </a:solidFill>
              </a:rPr>
              <a:t>Discover</a:t>
            </a:r>
            <a:r>
              <a:rPr lang="en-US" altLang="en-US" sz="1000" smtClean="0">
                <a:solidFill>
                  <a:prstClr val="black"/>
                </a:solidFill>
              </a:rPr>
              <a:t>® </a:t>
            </a:r>
            <a:r>
              <a:rPr lang="en-US" altLang="en-US" sz="1000" dirty="0">
                <a:solidFill>
                  <a:prstClr val="black"/>
                </a:solidFill>
              </a:rPr>
              <a:t>is a registered trademark of Discover Financial Services</a:t>
            </a:r>
            <a:endParaRPr lang="en-US" sz="1000" dirty="0">
              <a:solidFill>
                <a:prstClr val="black"/>
              </a:solidFill>
            </a:endParaRPr>
          </a:p>
          <a:p>
            <a:pPr marL="0" indent="0">
              <a:buNone/>
            </a:pPr>
            <a:endParaRPr lang="en-US" altLang="en-US" sz="2400" dirty="0">
              <a:latin typeface="Myriad Pro" panose="020B0503030403020204"/>
            </a:endParaRPr>
          </a:p>
          <a:p>
            <a:pPr marL="0" indent="0">
              <a:buNone/>
            </a:pPr>
            <a:endParaRPr lang="en-US" sz="2400" dirty="0">
              <a:latin typeface="Myriad Pro" panose="020B0503030403020204"/>
            </a:endParaRPr>
          </a:p>
          <a:p>
            <a:pPr marL="0" indent="0">
              <a:buNone/>
            </a:pPr>
            <a:endParaRPr lang="en-US" dirty="0">
              <a:latin typeface="Myriad Pro" panose="020B0503030403020204"/>
            </a:endParaRPr>
          </a:p>
        </p:txBody>
      </p:sp>
    </p:spTree>
    <p:extLst>
      <p:ext uri="{BB962C8B-B14F-4D97-AF65-F5344CB8AC3E}">
        <p14:creationId xmlns:p14="http://schemas.microsoft.com/office/powerpoint/2010/main" val="1799654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BBF22C-425B-F049-8490-282FD32C6E27}"/>
              </a:ext>
            </a:extLst>
          </p:cNvPr>
          <p:cNvPicPr>
            <a:picLocks noChangeAspect="1"/>
          </p:cNvPicPr>
          <p:nvPr/>
        </p:nvPicPr>
        <p:blipFill>
          <a:blip r:embed="rId3"/>
          <a:stretch>
            <a:fillRect/>
          </a:stretch>
        </p:blipFill>
        <p:spPr>
          <a:xfrm>
            <a:off x="3822660" y="4269406"/>
            <a:ext cx="4546679" cy="787371"/>
          </a:xfrm>
          <a:prstGeom prst="rect">
            <a:avLst/>
          </a:prstGeom>
        </p:spPr>
      </p:pic>
      <p:pic>
        <p:nvPicPr>
          <p:cNvPr id="7" name="Picture 6">
            <a:extLst>
              <a:ext uri="{FF2B5EF4-FFF2-40B4-BE49-F238E27FC236}">
                <a16:creationId xmlns:a16="http://schemas.microsoft.com/office/drawing/2014/main" id="{AF66EAC3-D284-DA46-886C-BBB0E909D637}"/>
              </a:ext>
            </a:extLst>
          </p:cNvPr>
          <p:cNvPicPr>
            <a:picLocks noChangeAspect="1"/>
          </p:cNvPicPr>
          <p:nvPr/>
        </p:nvPicPr>
        <p:blipFill>
          <a:blip r:embed="rId4"/>
          <a:stretch>
            <a:fillRect/>
          </a:stretch>
        </p:blipFill>
        <p:spPr>
          <a:xfrm>
            <a:off x="2239434" y="1638159"/>
            <a:ext cx="7713132" cy="2179313"/>
          </a:xfrm>
          <a:prstGeom prst="rect">
            <a:avLst/>
          </a:prstGeom>
        </p:spPr>
      </p:pic>
      <p:sp>
        <p:nvSpPr>
          <p:cNvPr id="5" name="Rectangle 4">
            <a:extLst>
              <a:ext uri="{FF2B5EF4-FFF2-40B4-BE49-F238E27FC236}">
                <a16:creationId xmlns:a16="http://schemas.microsoft.com/office/drawing/2014/main" id="{1C2D5EDB-7AAC-284C-BFE9-82EAEF74913D}"/>
              </a:ext>
            </a:extLst>
          </p:cNvPr>
          <p:cNvSpPr/>
          <p:nvPr/>
        </p:nvSpPr>
        <p:spPr>
          <a:xfrm>
            <a:off x="2239433" y="6177553"/>
            <a:ext cx="7713133" cy="680447"/>
          </a:xfrm>
          <a:prstGeom prst="rect">
            <a:avLst/>
          </a:prstGeom>
          <a:solidFill>
            <a:srgbClr val="009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CBED501-B8A5-7F47-B279-2D4EA0275F10}"/>
              </a:ext>
            </a:extLst>
          </p:cNvPr>
          <p:cNvSpPr/>
          <p:nvPr/>
        </p:nvSpPr>
        <p:spPr>
          <a:xfrm>
            <a:off x="2239434" y="6317721"/>
            <a:ext cx="7713131" cy="400110"/>
          </a:xfrm>
          <a:prstGeom prst="rect">
            <a:avLst/>
          </a:prstGeom>
        </p:spPr>
        <p:txBody>
          <a:bodyPr wrap="square">
            <a:spAutoFit/>
          </a:bodyPr>
          <a:lstStyle/>
          <a:p>
            <a:pPr algn="ctr"/>
            <a:r>
              <a:rPr lang="en-US" altLang="en-US" sz="2000" b="1" dirty="0">
                <a:solidFill>
                  <a:schemeClr val="bg1"/>
                </a:solidFill>
                <a:latin typeface="Myriad Pro" panose="020B0503030403020204" pitchFamily="34" charset="0"/>
              </a:rPr>
              <a:t>LifeSmarts is a program of the National Consumers League</a:t>
            </a:r>
          </a:p>
        </p:txBody>
      </p:sp>
    </p:spTree>
    <p:extLst>
      <p:ext uri="{BB962C8B-B14F-4D97-AF65-F5344CB8AC3E}">
        <p14:creationId xmlns:p14="http://schemas.microsoft.com/office/powerpoint/2010/main" val="1209950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6000" b="1" dirty="0" smtClean="0">
                <a:solidFill>
                  <a:schemeClr val="bg1"/>
                </a:solidFill>
                <a:latin typeface="Gill Sans MT" panose="020B0502020104020203" pitchFamily="34" charset="0"/>
              </a:rPr>
              <a:t>Scholarships</a:t>
            </a:r>
            <a:endParaRPr lang="en-US" sz="6000" b="1" u="sng" dirty="0">
              <a:solidFill>
                <a:schemeClr val="bg1"/>
              </a:solidFill>
              <a:latin typeface="Gill Sans MT" panose="020B0502020104020203"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scholarship is free money that does not have to be paid back</a:t>
            </a:r>
          </a:p>
          <a:p>
            <a:r>
              <a:rPr lang="en-US" dirty="0"/>
              <a:t>Some scholarships for college are merit-based; they are earned by meeting or exceeding standards set by the organization providing the scholarship</a:t>
            </a:r>
          </a:p>
          <a:p>
            <a:r>
              <a:rPr lang="en-US" dirty="0"/>
              <a:t>Other scholarships are based on financial need</a:t>
            </a:r>
          </a:p>
          <a:p>
            <a:r>
              <a:rPr lang="en-US" dirty="0"/>
              <a:t>Utilize a reputable, </a:t>
            </a:r>
            <a:r>
              <a:rPr lang="en-US" i="1" dirty="0"/>
              <a:t>free </a:t>
            </a:r>
            <a:r>
              <a:rPr lang="en-US" dirty="0"/>
              <a:t>scholarship search service</a:t>
            </a:r>
            <a:endParaRPr lang="en-US" altLang="en-US" dirty="0"/>
          </a:p>
        </p:txBody>
      </p:sp>
    </p:spTree>
    <p:extLst>
      <p:ext uri="{BB962C8B-B14F-4D97-AF65-F5344CB8AC3E}">
        <p14:creationId xmlns:p14="http://schemas.microsoft.com/office/powerpoint/2010/main" val="2972971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6000" b="1" dirty="0" smtClean="0">
                <a:solidFill>
                  <a:schemeClr val="bg1"/>
                </a:solidFill>
                <a:latin typeface="Gill Sans MT" panose="020B0502020104020203" pitchFamily="34" charset="0"/>
              </a:rPr>
              <a:t>Grants</a:t>
            </a:r>
            <a:endParaRPr lang="en-US" sz="6000" b="1" u="sng" dirty="0">
              <a:solidFill>
                <a:schemeClr val="bg1"/>
              </a:solidFill>
              <a:latin typeface="Gill Sans MT" panose="020B0502020104020203"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Grants are a type of financial aid that is typically based on need and does not have to be repaid </a:t>
            </a:r>
          </a:p>
          <a:p>
            <a:r>
              <a:rPr lang="en-US" dirty="0"/>
              <a:t>They usually come from the federal government, your state government, or your school </a:t>
            </a:r>
          </a:p>
          <a:p>
            <a:r>
              <a:rPr lang="en-US" dirty="0"/>
              <a:t>Many schools automatically consider you for grants when you apply for admission</a:t>
            </a:r>
          </a:p>
        </p:txBody>
      </p:sp>
    </p:spTree>
    <p:extLst>
      <p:ext uri="{BB962C8B-B14F-4D97-AF65-F5344CB8AC3E}">
        <p14:creationId xmlns:p14="http://schemas.microsoft.com/office/powerpoint/2010/main" val="3820577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6000" b="1" dirty="0" smtClean="0">
                <a:solidFill>
                  <a:schemeClr val="bg1"/>
                </a:solidFill>
                <a:latin typeface="Gill Sans MT" panose="020B0502020104020203" pitchFamily="34" charset="0"/>
              </a:rPr>
              <a:t>Federal</a:t>
            </a:r>
          </a:p>
          <a:p>
            <a:r>
              <a:rPr lang="en-US" sz="6000" b="1" dirty="0" smtClean="0">
                <a:solidFill>
                  <a:schemeClr val="bg1"/>
                </a:solidFill>
                <a:latin typeface="Gill Sans MT" panose="020B0502020104020203" pitchFamily="34" charset="0"/>
              </a:rPr>
              <a:t>Pell Grants</a:t>
            </a:r>
            <a:endParaRPr lang="en-US" sz="6000" b="1" u="sng" dirty="0">
              <a:solidFill>
                <a:schemeClr val="bg1"/>
              </a:solidFill>
              <a:latin typeface="Gill Sans MT" panose="020B0502020104020203"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dirty="0">
                <a:solidFill>
                  <a:srgbClr val="212529"/>
                </a:solidFill>
              </a:rPr>
              <a:t>Awarded only to undergraduate students who display exceptional financial need and have not yet earned a degree</a:t>
            </a:r>
          </a:p>
          <a:p>
            <a:pPr marL="285750" indent="-285750"/>
            <a:r>
              <a:rPr lang="en-US" dirty="0"/>
              <a:t>You will be considered for a Pell Grant when you submit the FAFSA, or the Free Application for Federal Student Aid</a:t>
            </a:r>
          </a:p>
        </p:txBody>
      </p:sp>
    </p:spTree>
    <p:extLst>
      <p:ext uri="{BB962C8B-B14F-4D97-AF65-F5344CB8AC3E}">
        <p14:creationId xmlns:p14="http://schemas.microsoft.com/office/powerpoint/2010/main" val="479629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6000" b="1" dirty="0" smtClean="0">
                <a:solidFill>
                  <a:schemeClr val="bg1"/>
                </a:solidFill>
                <a:latin typeface="Gill Sans MT" panose="020B0502020104020203" pitchFamily="34" charset="0"/>
              </a:rPr>
              <a:t>FSEOG</a:t>
            </a:r>
            <a:endParaRPr lang="en-US" sz="6000" b="1" u="sng" dirty="0">
              <a:solidFill>
                <a:schemeClr val="bg1"/>
              </a:solidFill>
              <a:latin typeface="Gill Sans MT" panose="020B0502020104020203"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dirty="0">
                <a:solidFill>
                  <a:srgbClr val="212529"/>
                </a:solidFill>
              </a:rPr>
              <a:t>Administered by the financial  aid office at each participating school</a:t>
            </a:r>
          </a:p>
          <a:p>
            <a:pPr marL="342900" indent="-342900"/>
            <a:r>
              <a:rPr lang="en-US" dirty="0"/>
              <a:t>Check with your school’s financial aid office to see if the school offers FSEOG</a:t>
            </a:r>
          </a:p>
          <a:p>
            <a:pPr marL="342900" indent="-342900"/>
            <a:r>
              <a:rPr lang="en-US" dirty="0"/>
              <a:t>To qualify you must complete the FAFSA</a:t>
            </a:r>
          </a:p>
        </p:txBody>
      </p:sp>
    </p:spTree>
    <p:extLst>
      <p:ext uri="{BB962C8B-B14F-4D97-AF65-F5344CB8AC3E}">
        <p14:creationId xmlns:p14="http://schemas.microsoft.com/office/powerpoint/2010/main" val="3030979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6000" b="1" dirty="0" smtClean="0">
                <a:solidFill>
                  <a:schemeClr val="bg1"/>
                </a:solidFill>
                <a:latin typeface="Gill Sans MT" panose="020B0502020104020203" pitchFamily="34" charset="0"/>
              </a:rPr>
              <a:t>TEACH Grants</a:t>
            </a:r>
            <a:endParaRPr lang="en-US" sz="6000" b="1" u="sng" dirty="0">
              <a:solidFill>
                <a:schemeClr val="bg1"/>
              </a:solidFill>
              <a:latin typeface="Gill Sans MT" panose="020B0502020104020203"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dirty="0"/>
              <a:t>Be enrolled in a school that participates in the TEACH Program</a:t>
            </a:r>
          </a:p>
          <a:p>
            <a:pPr marL="342900" indent="-342900"/>
            <a:r>
              <a:rPr lang="en-US" dirty="0"/>
              <a:t>Enroll in a TEACH-Grant-eligible program</a:t>
            </a:r>
          </a:p>
          <a:p>
            <a:pPr marL="342900" indent="-342900"/>
            <a:r>
              <a:rPr lang="en-US" dirty="0"/>
              <a:t>Meet academic achievement requirements</a:t>
            </a:r>
          </a:p>
          <a:p>
            <a:pPr marL="342900" indent="-342900"/>
            <a:r>
              <a:rPr lang="en-US" dirty="0"/>
              <a:t>Receive TEACH Grant counseling that explains the service obligation</a:t>
            </a:r>
          </a:p>
          <a:p>
            <a:pPr marL="342900" indent="-342900"/>
            <a:r>
              <a:rPr lang="en-US" dirty="0"/>
              <a:t>Sign an agreement to work as a teacher or repay the </a:t>
            </a:r>
            <a:r>
              <a:rPr lang="en-US" dirty="0" smtClean="0"/>
              <a:t>grant</a:t>
            </a:r>
            <a:endParaRPr lang="en-US" dirty="0"/>
          </a:p>
        </p:txBody>
      </p:sp>
    </p:spTree>
    <p:extLst>
      <p:ext uri="{BB962C8B-B14F-4D97-AF65-F5344CB8AC3E}">
        <p14:creationId xmlns:p14="http://schemas.microsoft.com/office/powerpoint/2010/main" val="3686380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6000" b="1" dirty="0" smtClean="0">
                <a:solidFill>
                  <a:schemeClr val="bg1"/>
                </a:solidFill>
                <a:latin typeface="Gill Sans MT" panose="020B0502020104020203" pitchFamily="34" charset="0"/>
              </a:rPr>
              <a:t>Work Study</a:t>
            </a:r>
            <a:endParaRPr lang="en-US" sz="6000" b="1" u="sng" dirty="0">
              <a:solidFill>
                <a:schemeClr val="bg1"/>
              </a:solidFill>
              <a:latin typeface="Gill Sans MT" panose="020B0502020104020203"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212529"/>
                </a:solidFill>
              </a:rPr>
              <a:t>Part-time employment while you are enrolled in school</a:t>
            </a:r>
          </a:p>
          <a:p>
            <a:r>
              <a:rPr lang="en-US" dirty="0">
                <a:solidFill>
                  <a:srgbClr val="212529"/>
                </a:solidFill>
              </a:rPr>
              <a:t>Available to students with financial need</a:t>
            </a:r>
          </a:p>
          <a:p>
            <a:r>
              <a:rPr lang="en-US" dirty="0">
                <a:solidFill>
                  <a:srgbClr val="212529"/>
                </a:solidFill>
              </a:rPr>
              <a:t>Administered by schools participating in the Federal Work-Study Program</a:t>
            </a:r>
          </a:p>
        </p:txBody>
      </p:sp>
    </p:spTree>
    <p:extLst>
      <p:ext uri="{BB962C8B-B14F-4D97-AF65-F5344CB8AC3E}">
        <p14:creationId xmlns:p14="http://schemas.microsoft.com/office/powerpoint/2010/main" val="2766705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6000" b="1" dirty="0" smtClean="0">
                <a:solidFill>
                  <a:schemeClr val="bg1"/>
                </a:solidFill>
                <a:latin typeface="Gill Sans MT" panose="020B0502020104020203" pitchFamily="34" charset="0"/>
              </a:rPr>
              <a:t>Federal Direct Loans</a:t>
            </a:r>
            <a:endParaRPr lang="en-US" sz="6000" b="1" u="sng" dirty="0">
              <a:solidFill>
                <a:schemeClr val="bg1"/>
              </a:solidFill>
              <a:latin typeface="Gill Sans MT" panose="020B0502020104020203"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U.S. Department of Education’s federal student loan program is the William D. Ford Federal Direct Loan (Direct Loan) Program</a:t>
            </a:r>
          </a:p>
          <a:p>
            <a:r>
              <a:rPr lang="en-US" dirty="0"/>
              <a:t>Under this program, the U.S. Department of Education is your lender</a:t>
            </a:r>
          </a:p>
        </p:txBody>
      </p:sp>
    </p:spTree>
    <p:extLst>
      <p:ext uri="{BB962C8B-B14F-4D97-AF65-F5344CB8AC3E}">
        <p14:creationId xmlns:p14="http://schemas.microsoft.com/office/powerpoint/2010/main" val="1524694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TotalTime>
  <Words>1093</Words>
  <Application>Microsoft Office PowerPoint</Application>
  <PresentationFormat>Widescreen</PresentationFormat>
  <Paragraphs>197</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Gill Sans MT</vt:lpstr>
      <vt:lpstr>MetaWebPro Normal</vt:lpstr>
      <vt:lpstr>Myriad Pro</vt:lpstr>
      <vt:lpstr>Noto Serif</vt:lpstr>
      <vt:lpstr>Office Theme</vt:lpstr>
      <vt:lpstr>Financial Aid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Staying Eligible for Financial Aid</vt:lpstr>
      <vt:lpstr>Student Loan Servicer</vt:lpstr>
      <vt:lpstr>Be a Responsible Borrower</vt:lpstr>
      <vt:lpstr>Repayment</vt:lpstr>
      <vt:lpstr>About LifeSmarts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Hertzberg</dc:creator>
  <cp:lastModifiedBy>Lisa Hertzberg</cp:lastModifiedBy>
  <cp:revision>75</cp:revision>
  <dcterms:created xsi:type="dcterms:W3CDTF">2021-10-12T21:07:08Z</dcterms:created>
  <dcterms:modified xsi:type="dcterms:W3CDTF">2024-03-13T03:05:32Z</dcterms:modified>
</cp:coreProperties>
</file>