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88" r:id="rId3"/>
    <p:sldId id="275" r:id="rId4"/>
    <p:sldId id="311" r:id="rId5"/>
    <p:sldId id="259" r:id="rId6"/>
    <p:sldId id="318" r:id="rId7"/>
    <p:sldId id="320" r:id="rId8"/>
    <p:sldId id="321" r:id="rId9"/>
    <p:sldId id="322" r:id="rId10"/>
    <p:sldId id="277" r:id="rId11"/>
    <p:sldId id="298" r:id="rId12"/>
    <p:sldId id="289" r:id="rId13"/>
    <p:sldId id="299" r:id="rId14"/>
    <p:sldId id="290" r:id="rId15"/>
    <p:sldId id="300" r:id="rId16"/>
    <p:sldId id="291" r:id="rId17"/>
    <p:sldId id="301" r:id="rId18"/>
    <p:sldId id="292" r:id="rId19"/>
    <p:sldId id="302" r:id="rId20"/>
    <p:sldId id="294" r:id="rId21"/>
    <p:sldId id="303" r:id="rId22"/>
    <p:sldId id="293" r:id="rId23"/>
    <p:sldId id="304" r:id="rId24"/>
    <p:sldId id="295" r:id="rId25"/>
    <p:sldId id="305" r:id="rId26"/>
    <p:sldId id="296" r:id="rId27"/>
    <p:sldId id="306" r:id="rId28"/>
    <p:sldId id="297" r:id="rId29"/>
    <p:sldId id="307" r:id="rId30"/>
    <p:sldId id="310" r:id="rId31"/>
    <p:sldId id="312" r:id="rId32"/>
    <p:sldId id="313" r:id="rId33"/>
    <p:sldId id="30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Calibri Light" panose="020F0302020204030204" pitchFamily="34" charset="0"/>
      <p:regular r:id="rId44"/>
      <p:italic r:id="rId45"/>
    </p:embeddedFont>
    <p:embeddedFont>
      <p:font typeface="Open Sans" panose="020B0604020202020204" charset="0"/>
      <p:regular r:id="rId46"/>
      <p:bold r:id="rId47"/>
      <p:italic r:id="rId48"/>
      <p:boldItalic r:id="rId49"/>
    </p:embeddedFont>
    <p:embeddedFont>
      <p:font typeface="Roboto" panose="020B0604020202020204" charset="0"/>
      <p:regular r:id="rId50"/>
      <p:bold r:id="rId51"/>
      <p:italic r:id="rId52"/>
      <p:boldItalic r:id="rId53"/>
    </p:embeddedFont>
    <p:embeddedFont>
      <p:font typeface="Lato" panose="020B060402020202020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42" autoAdjust="0"/>
    <p:restoredTop sz="93216" autoAdjust="0"/>
  </p:normalViewPr>
  <p:slideViewPr>
    <p:cSldViewPr snapToGrid="0">
      <p:cViewPr varScale="1">
        <p:scale>
          <a:sx n="104" d="100"/>
          <a:sy n="104" d="100"/>
        </p:scale>
        <p:origin x="258" y="102"/>
      </p:cViewPr>
      <p:guideLst>
        <p:guide orient="horz" pos="2136"/>
        <p:guide pos="38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A939A-3296-4301-A387-5B9CFF1D5010}" type="datetimeFigureOut">
              <a:rPr lang="en-US" smtClean="0"/>
              <a:t>3/22/2023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DB3CF-5758-4BF7-8302-CD7BFACD29B8}" type="slidenum">
              <a:rPr lang="en-US" smtClean="0"/>
              <a:t>‹#›</a:t>
            </a:fld>
            <a:endParaRPr lang="en-US" dirty="0"/>
          </a:p>
        </p:txBody>
      </p:sp>
    </p:spTree>
    <p:extLst>
      <p:ext uri="{BB962C8B-B14F-4D97-AF65-F5344CB8AC3E}">
        <p14:creationId xmlns:p14="http://schemas.microsoft.com/office/powerpoint/2010/main" val="326929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mmonsensemedia.org/research/the-common-sense-census-media-use-by-tweens-and-teens-202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ewresearch.org/internet/2022/08/10/teens-social-media-and-technology-2022/pj_2022-08-10_teens-and-tech_0-12a/"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ashingtonpost.com/news/parenting/wp/2017/07/11/5-ways-parents-can-help-kids-balance-social-media-with-the-real-world/" TargetMode="External"/><Relationship Id="rId4" Type="http://schemas.openxmlformats.org/officeDocument/2006/relationships/hyperlink" Target="https://www.pewresearch.org/internet/2022/08/10/teens-social-media-and-technology-202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wportacademy.com/resources/press-accreditation/video-game-addiction-in-teen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newportacademy.com/resources/treatment/teenage-video-game-addiction/" TargetMode="External"/><Relationship Id="rId4" Type="http://schemas.openxmlformats.org/officeDocument/2006/relationships/hyperlink" Target="http://www.who.int/classifications/icd/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eaubidenfoundation.org/onlinepredatorsblog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ewresearch.org/internet/2022/11/16/connection-creativity-and-drama-teen-life-on-social-media-in-2022/pi_2022-11-16_teens-and-social-media_0-04/"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heysigmund.com/technology-social-media-rules-children-teens-wish-parents-follow/" TargetMode="External"/><Relationship Id="rId5" Type="http://schemas.openxmlformats.org/officeDocument/2006/relationships/hyperlink" Target="https://www.washingtonpost.com/news/parenting/wp/2018/01/09/what-teens-wish-their-parents-knew-about-social-media/" TargetMode="External"/><Relationship Id="rId4" Type="http://schemas.openxmlformats.org/officeDocument/2006/relationships/hyperlink" Target="https://www.pewresearch.org/internet/2022/11/16/connection-creativity-and-drama-teen-life-on-social-media-in-2022/"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ewresearch.org/fact-tank/2019/03/22/how-parents-feel-about-and-manage-their-teens-online-behavior-and-screen-time/ft_19-03-22_parentsteenstech_65ofparents_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pewresearch.org/fact-tank/2019/03/22/how-parents-feel-about-and-manage-their-teens-online-behavior-and-screen-tim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news.ku.edu/2022/05/05/person-socialization-down-social-media-isnt-to-blam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pewresearch.org/fact-tank/2018/11/28/teens-who-are-constantly-online-are-just-as-likely-to-socialize-with-their-friends-offline/" TargetMode="External"/><Relationship Id="rId5" Type="http://schemas.openxmlformats.org/officeDocument/2006/relationships/hyperlink" Target="https://www.nytimes.com/2012/04/22/opinion/sunday/the-flight-from-conversation.html" TargetMode="External"/><Relationship Id="rId4" Type="http://schemas.openxmlformats.org/officeDocument/2006/relationships/hyperlink" Target="https://www.pewresearch.org/internet/2018/05/31/teens-social-media-technology-2018/"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ewresearch.org/internet/2022/08/10/teens-social-media-and-technology-202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jeffersonhealth.org/clinical-specialties/psychiatry-human-behavior/child-adolescent-psychiatry-outpatient-service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washingtonpost.com/news/parenting/wp/2018/01/09/what-teens-wish-their-parents-knew-about-social-media/" TargetMode="External"/><Relationship Id="rId5" Type="http://schemas.openxmlformats.org/officeDocument/2006/relationships/hyperlink" Target="https://www.jeffersonhealth.org/your-health/living-well/the-addictiveness-of-social-media-how-teens-get-hooked" TargetMode="External"/><Relationship Id="rId4" Type="http://schemas.openxmlformats.org/officeDocument/2006/relationships/hyperlink" Target="https://www.jeffersonhealth.org/conditions-and-treatments/major-depress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vichealth.vic.gov.au/media-and-resources/media-releases/aussie-teens-forgo-sleep-for-scree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smartsocial.com/post/social-media-statistic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wresearch.org/internet/2022/08/10/teens-social-media-and-technology-2022/"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washingtonpost.com/news/parenting/wp/2018/01/09/what-teens-wish-their-parents-knew-about-social-media/"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ewresearch.org/internet/2022/11/16/connection-creativity-and-drama-teen-life-on-social-media-in-2022/pi_2022-11-16_teens-and-social-media_0-02a/"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jamanetwork.com/journals/jamapsychiatry/article-abstract/2749480" TargetMode="External"/><Relationship Id="rId4" Type="http://schemas.openxmlformats.org/officeDocument/2006/relationships/hyperlink" Target="https://www.pewresearch.org/internet/2022/11/16/connection-creativity-and-drama-teen-life-on-social-media-in-2022/"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ewresearch.org/internet/2022/11/16/connection-creativity-and-drama-teen-life-on-social-media-in-2022/pi_2022-11-16_teens-and-social-media_0-0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pewresearch.org/internet/2022/11/16/connection-creativity-and-drama-teen-life-on-social-media-in-2022/"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ewresearch.org/internet/2022/11/16/connection-creativity-and-drama-teen-life-on-social-media-in-2022/pi_2022-11-16_teens-and-social-media_0-04/"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protectyoungeyes.com/what-teens-wish-their-parents-understood-about-technology/" TargetMode="External"/><Relationship Id="rId4" Type="http://schemas.openxmlformats.org/officeDocument/2006/relationships/hyperlink" Target="https://www.pewresearch.org/internet/2022/11/16/connection-creativity-and-drama-teen-life-on-social-media-in-2022/"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eysigmund.com/technology-social-media-rules-children-teens-wish-parents-follo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ewresearch.org/internet/2022/08/10/teens-social-media-and-technology-2022/pj_2022-08-10_teens-and-tech_0-01a/"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pewresearch.org/internet/2022/08/10/teens-social-media-and-technology-2022/"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eysigmund.com/technology-social-media-rules-children-teens-wish-parents-follow/"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washingtonpost.com/lifestyle/style/how-to-protect-kids-online-apps-and-tactics-used-by-experts--and-real-parents/2016/12/07/42ef7f14-ad13-11e6-a31b-4b6397e625d0_story.html?utm_term=.1a1941166374&amp;itid=lk_inline_manual_28"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martsocial.com/post/social-media-statistic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washingtonpost.com/news/parenting/wp/2017/07/11/5-ways-parents-can-help-kids-balance-social-media-with-the-real-world/"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washingtonpost.com/news/parenting/wp/2018/01/09/what-teens-wish-their-parents-knew-about-social-media/" TargetMode="External"/><Relationship Id="rId5" Type="http://schemas.openxmlformats.org/officeDocument/2006/relationships/hyperlink" Target="https://www.washingtonpost.com/lifestyle/style/how-to-protect-kids-online-apps-and-tactics-used-by-experts--and-real-parents/2016/12/07/42ef7f14-ad13-11e6-a31b-4b6397e625d0_story.html?utm_term=.1a1941166374&amp;itid=lk_inline_manual_28" TargetMode="External"/><Relationship Id="rId4" Type="http://schemas.openxmlformats.org/officeDocument/2006/relationships/hyperlink" Target="https://www.washingtonpost.com/news/parenting/wp/2016/09/08/how-can-parents-protect-their-children-onlin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ashingtonpost.com/news/parenting/wp/2017/07/11/5-ways-parents-can-help-kids-balance-social-media-with-the-real-worl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eysigmund.com/technology-social-media-rules-children-teens-wish-parents-follow/"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eysigmund.com/technology-social-media-rules-children-teens-wish-parents-follow/"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washingtonpost.com/news/parenting/wp/2018/01/09/what-teens-wish-their-parents-knew-about-social-medi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mazon.com/gp/product/1483358186?ie=UTF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wresearch.org/internet/wp-content/uploads/sites/9/2022/08/PJ_2022.08.10_teens-and-tech_0-06b.p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pewresearch.org/internet/2022/08/10/teens-social-media-and-technology-2022/"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eaubidenfoundation.org/onlinepredatorsblog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wresearch.org/internet/2020/07/28/parents-attitudes-and-experiences-related-to-digital-technology/pi_2020-07-28_kids-and-screens_04-0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ewresearch.org/internet/2020/07/28/parents-attitudes-and-experiences-related-to-digital-technolog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Talking Points –</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Welcome your audience to the presentation “10 Things I Wish My Parents Knew About Social Media”</a:t>
            </a:r>
          </a:p>
        </p:txBody>
      </p:sp>
      <p:sp>
        <p:nvSpPr>
          <p:cNvPr id="4" name="Slide Number Placeholder 3"/>
          <p:cNvSpPr>
            <a:spLocks noGrp="1"/>
          </p:cNvSpPr>
          <p:nvPr>
            <p:ph type="sldNum" sz="quarter" idx="5"/>
          </p:nvPr>
        </p:nvSpPr>
        <p:spPr/>
        <p:txBody>
          <a:bodyPr/>
          <a:lstStyle/>
          <a:p>
            <a:fld id="{CD9DB3CF-5758-4BF7-8302-CD7BFACD29B8}" type="slidenum">
              <a:rPr lang="en-US" smtClean="0"/>
              <a:t>1</a:t>
            </a:fld>
            <a:endParaRPr lang="en-US" dirty="0"/>
          </a:p>
        </p:txBody>
      </p:sp>
    </p:spTree>
    <p:extLst>
      <p:ext uri="{BB962C8B-B14F-4D97-AF65-F5344CB8AC3E}">
        <p14:creationId xmlns:p14="http://schemas.microsoft.com/office/powerpoint/2010/main" val="1910274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rgbClr val="333333"/>
                </a:solidFill>
              </a:rPr>
              <a:t>The number one comment we hear from parents is –</a:t>
            </a:r>
          </a:p>
          <a:p>
            <a:pPr marL="0" lvl="0" indent="0" algn="l" rtl="0">
              <a:lnSpc>
                <a:spcPct val="115000"/>
              </a:lnSpc>
              <a:spcBef>
                <a:spcPts val="0"/>
              </a:spcBef>
              <a:spcAft>
                <a:spcPts val="0"/>
              </a:spcAft>
              <a:buNone/>
            </a:pPr>
            <a:r>
              <a:rPr lang="en-US" sz="1200" b="1" dirty="0">
                <a:solidFill>
                  <a:srgbClr val="333333"/>
                </a:solidFill>
              </a:rPr>
              <a:t>“My teen spends too much time on their cell phone.”</a:t>
            </a:r>
          </a:p>
          <a:p>
            <a:pPr marL="0" lvl="0" indent="0" algn="l" rtl="0">
              <a:lnSpc>
                <a:spcPct val="115000"/>
              </a:lnSpc>
              <a:spcBef>
                <a:spcPts val="0"/>
              </a:spcBef>
              <a:spcAft>
                <a:spcPts val="0"/>
              </a:spcAft>
              <a:buNone/>
            </a:pPr>
            <a:endParaRPr lang="en-US" sz="1200" dirty="0">
              <a:solidFill>
                <a:srgbClr val="333333"/>
              </a:solidFill>
            </a:endParaRPr>
          </a:p>
          <a:p>
            <a:pPr marL="0" lvl="0" indent="0" algn="l" rtl="0">
              <a:lnSpc>
                <a:spcPct val="115000"/>
              </a:lnSpc>
              <a:spcBef>
                <a:spcPts val="0"/>
              </a:spcBef>
              <a:spcAft>
                <a:spcPts val="0"/>
              </a:spcAft>
              <a:buNone/>
            </a:pPr>
            <a:r>
              <a:rPr lang="en-US" sz="1200" dirty="0">
                <a:solidFill>
                  <a:srgbClr val="333333"/>
                </a:solidFill>
              </a:rPr>
              <a:t>And you probably have a point!</a:t>
            </a:r>
          </a:p>
          <a:p>
            <a:pPr marL="0" lvl="0" indent="0" algn="l" rtl="0">
              <a:lnSpc>
                <a:spcPct val="115000"/>
              </a:lnSpc>
              <a:spcBef>
                <a:spcPts val="0"/>
              </a:spcBef>
              <a:spcAft>
                <a:spcPts val="0"/>
              </a:spcAft>
              <a:buNone/>
            </a:pPr>
            <a:endParaRPr lang="en-US" sz="1200" dirty="0">
              <a:solidFill>
                <a:srgbClr val="333333"/>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Screen use among teens increased by 17% from 2019 to 2021</a:t>
            </a:r>
          </a:p>
          <a:p>
            <a:pPr marL="457200" lvl="0" indent="0" algn="l" rtl="0">
              <a:lnSpc>
                <a:spcPct val="115000"/>
              </a:lnSpc>
              <a:spcBef>
                <a:spcPts val="0"/>
              </a:spcBef>
              <a:spcAft>
                <a:spcPts val="0"/>
              </a:spcAft>
              <a:buNone/>
            </a:pPr>
            <a:endParaRPr lang="en-US" sz="1200" b="1" dirty="0">
              <a:solidFill>
                <a:srgbClr val="333333"/>
              </a:solidFill>
            </a:endParaRPr>
          </a:p>
          <a:p>
            <a:pPr marL="457200" lvl="0" indent="-304800" algn="l" rtl="0">
              <a:lnSpc>
                <a:spcPct val="115000"/>
              </a:lnSpc>
              <a:spcBef>
                <a:spcPts val="0"/>
              </a:spcBef>
              <a:spcAft>
                <a:spcPts val="0"/>
              </a:spcAft>
              <a:buSzPts val="1200"/>
              <a:buFont typeface="Calibri"/>
              <a:buChar char="●"/>
            </a:pPr>
            <a:r>
              <a:rPr lang="en-US" sz="1200" b="1" dirty="0">
                <a:solidFill>
                  <a:srgbClr val="333333"/>
                </a:solidFill>
              </a:rPr>
              <a:t>Daily screen use among teens ages 13-18 averages 8 hours and 39 minutes per day</a:t>
            </a:r>
          </a:p>
          <a:p>
            <a:pPr marL="45720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None/>
            </a:pPr>
            <a:r>
              <a:rPr lang="en-US" sz="1200" b="1" dirty="0">
                <a:solidFill>
                  <a:srgbClr val="333333"/>
                </a:solidFill>
              </a:rPr>
              <a:t>Talking Points –</a:t>
            </a:r>
          </a:p>
          <a:p>
            <a:pPr marL="914400" lvl="0" indent="-304800" algn="l" rtl="0">
              <a:lnSpc>
                <a:spcPct val="115000"/>
              </a:lnSpc>
              <a:spcBef>
                <a:spcPts val="0"/>
              </a:spcBef>
              <a:spcAft>
                <a:spcPts val="0"/>
              </a:spcAft>
              <a:buSzPts val="1200"/>
              <a:buFont typeface="Calibri"/>
              <a:buChar char="●"/>
            </a:pPr>
            <a:r>
              <a:rPr lang="en-US" sz="1200" dirty="0">
                <a:solidFill>
                  <a:srgbClr val="333333"/>
                </a:solidFill>
              </a:rPr>
              <a:t>This is based on a survey published by the nonprofit research group Common Sense Media.</a:t>
            </a:r>
          </a:p>
          <a:p>
            <a:pPr marL="914400" lvl="0" indent="0" algn="l" rtl="0">
              <a:lnSpc>
                <a:spcPct val="115000"/>
              </a:lnSpc>
              <a:spcBef>
                <a:spcPts val="0"/>
              </a:spcBef>
              <a:spcAft>
                <a:spcPts val="0"/>
              </a:spcAft>
              <a:buNone/>
            </a:pPr>
            <a:endParaRPr lang="en-US" sz="1200" dirty="0">
              <a:solidFill>
                <a:srgbClr val="333333"/>
              </a:solidFill>
            </a:endParaRPr>
          </a:p>
          <a:p>
            <a:pPr marL="914400" lvl="0" indent="-304800" algn="l" rtl="0">
              <a:lnSpc>
                <a:spcPct val="115000"/>
              </a:lnSpc>
              <a:spcBef>
                <a:spcPts val="0"/>
              </a:spcBef>
              <a:spcAft>
                <a:spcPts val="0"/>
              </a:spcAft>
              <a:buSzPts val="1200"/>
              <a:buFont typeface="Calibri"/>
              <a:buChar char="●"/>
            </a:pPr>
            <a:r>
              <a:rPr lang="en-US" sz="1200" dirty="0">
                <a:solidFill>
                  <a:srgbClr val="333333"/>
                </a:solidFill>
              </a:rPr>
              <a:t>This was during Covid, when many of us were quarantined, and attending school online, and screen use grew more </a:t>
            </a:r>
            <a:r>
              <a:rPr lang="en-US" sz="1200" dirty="0">
                <a:solidFill>
                  <a:srgbClr val="363636"/>
                </a:solidFill>
              </a:rPr>
              <a:t>rapidly than in the four years prior.</a:t>
            </a:r>
          </a:p>
          <a:p>
            <a:pPr marL="914400" lvl="0" indent="0" algn="l" rtl="0">
              <a:lnSpc>
                <a:spcPct val="115000"/>
              </a:lnSpc>
              <a:spcBef>
                <a:spcPts val="0"/>
              </a:spcBef>
              <a:spcAft>
                <a:spcPts val="0"/>
              </a:spcAft>
              <a:buNone/>
            </a:pPr>
            <a:endParaRPr lang="en-US" sz="1200" dirty="0">
              <a:solidFill>
                <a:schemeClr val="dk1"/>
              </a:solidFill>
            </a:endParaRPr>
          </a:p>
          <a:p>
            <a:pPr marL="914400" lvl="0" indent="-304800" algn="l" rtl="0">
              <a:lnSpc>
                <a:spcPct val="115000"/>
              </a:lnSpc>
              <a:spcBef>
                <a:spcPts val="0"/>
              </a:spcBef>
              <a:spcAft>
                <a:spcPts val="0"/>
              </a:spcAft>
              <a:buSzPts val="1200"/>
              <a:buFont typeface="Calibri"/>
              <a:buChar char="●"/>
            </a:pPr>
            <a:r>
              <a:rPr lang="en-US" sz="1200" dirty="0">
                <a:solidFill>
                  <a:srgbClr val="363636"/>
                </a:solidFill>
              </a:rPr>
              <a:t>For 13-18 year olds, average screen time jumped by more than one hour per day!</a:t>
            </a:r>
          </a:p>
          <a:p>
            <a:pPr marL="914400" lvl="0" indent="0" algn="l" rtl="0">
              <a:lnSpc>
                <a:spcPct val="115000"/>
              </a:lnSpc>
              <a:spcBef>
                <a:spcPts val="0"/>
              </a:spcBef>
              <a:spcAft>
                <a:spcPts val="0"/>
              </a:spcAft>
              <a:buNone/>
            </a:pPr>
            <a:endParaRPr lang="en-US" sz="1200" dirty="0">
              <a:solidFill>
                <a:schemeClr val="dk1"/>
              </a:solidFill>
            </a:endParaRPr>
          </a:p>
          <a:p>
            <a:pPr marL="914400" lvl="0" indent="-304800" algn="l" rtl="0">
              <a:lnSpc>
                <a:spcPct val="115000"/>
              </a:lnSpc>
              <a:spcBef>
                <a:spcPts val="0"/>
              </a:spcBef>
              <a:spcAft>
                <a:spcPts val="0"/>
              </a:spcAft>
              <a:buSzPts val="1200"/>
              <a:buFont typeface="Calibri"/>
              <a:buChar char="●"/>
            </a:pPr>
            <a:r>
              <a:rPr lang="en-US" sz="1200" dirty="0">
                <a:solidFill>
                  <a:srgbClr val="363636"/>
                </a:solidFill>
              </a:rPr>
              <a:t>Screen time for younger kids, ages 8-12, is also averaging 5 and a half hours per day.</a:t>
            </a:r>
          </a:p>
          <a:p>
            <a:pPr marL="0" indent="0">
              <a:buFont typeface="Arial" panose="020B0604020202020204" pitchFamily="34" charset="0"/>
              <a:buNone/>
            </a:pPr>
            <a:endParaRPr lang="en-US" sz="1200" b="0" i="0" dirty="0">
              <a:solidFill>
                <a:srgbClr val="363636"/>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0" i="0" dirty="0">
                <a:solidFill>
                  <a:srgbClr val="363636"/>
                </a:solidFill>
                <a:effectLst/>
                <a:latin typeface="Arial" panose="020B0604020202020204" pitchFamily="34" charset="0"/>
                <a:cs typeface="Arial" panose="020B0604020202020204" pitchFamily="34" charset="0"/>
              </a:rPr>
              <a:t>Source - </a:t>
            </a:r>
            <a:r>
              <a:rPr lang="en-US" sz="1200" b="0" i="0" u="none" strike="noStrike" dirty="0">
                <a:solidFill>
                  <a:srgbClr val="1155CC"/>
                </a:solidFill>
                <a:effectLst/>
                <a:latin typeface="Arial" panose="020B0604020202020204" pitchFamily="34" charset="0"/>
                <a:cs typeface="Arial" panose="020B0604020202020204" pitchFamily="34" charset="0"/>
                <a:hlinkClick r:id="rId3"/>
              </a:rPr>
              <a:t>https://www.commonsensemedia.org/research/the-common-sense-census-media-use-by-tweens-and-teens-2021</a:t>
            </a:r>
            <a:endParaRPr lang="en-US" sz="1200" b="0" i="0" u="none" strike="noStrike" dirty="0">
              <a:solidFill>
                <a:srgbClr val="1155CC"/>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b="0" i="0" u="none" strike="noStrike" dirty="0">
              <a:solidFill>
                <a:srgbClr val="1155CC"/>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b="1" i="0" u="none" strike="noStrike" dirty="0">
              <a:solidFill>
                <a:srgbClr val="1155CC"/>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b="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10</a:t>
            </a:fld>
            <a:endParaRPr lang="en-US" dirty="0"/>
          </a:p>
        </p:txBody>
      </p:sp>
    </p:spTree>
    <p:extLst>
      <p:ext uri="{BB962C8B-B14F-4D97-AF65-F5344CB8AC3E}">
        <p14:creationId xmlns:p14="http://schemas.microsoft.com/office/powerpoint/2010/main" val="27507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solidFill>
                  <a:schemeClr val="dk1"/>
                </a:solidFill>
              </a:rPr>
              <a:t>Teens’ Response -</a:t>
            </a:r>
          </a:p>
          <a:p>
            <a:pPr marL="0" lvl="0" indent="0" algn="l" rtl="0">
              <a:lnSpc>
                <a:spcPct val="115000"/>
              </a:lnSpc>
              <a:spcBef>
                <a:spcPts val="0"/>
              </a:spcBef>
              <a:spcAft>
                <a:spcPts val="0"/>
              </a:spcAft>
              <a:buNone/>
            </a:pPr>
            <a:r>
              <a:rPr lang="en-US" sz="1200" dirty="0">
                <a:solidFill>
                  <a:srgbClr val="333333"/>
                </a:solidFill>
              </a:rPr>
              <a:t>“Yep… sometimes we do spend too much time on out phones” and we don’t deny it.</a:t>
            </a:r>
          </a:p>
          <a:p>
            <a:pPr marL="0" lvl="0" indent="0" algn="l" rtl="0">
              <a:lnSpc>
                <a:spcPct val="115000"/>
              </a:lnSpc>
              <a:spcBef>
                <a:spcPts val="0"/>
              </a:spcBef>
              <a:spcAft>
                <a:spcPts val="0"/>
              </a:spcAft>
              <a:buClr>
                <a:schemeClr val="dk1"/>
              </a:buClr>
              <a:buSzPts val="1100"/>
              <a:buFont typeface="Arial"/>
              <a:buNone/>
            </a:pPr>
            <a:endParaRPr lang="en-US" sz="1200" dirty="0">
              <a:solidFill>
                <a:srgbClr val="333333"/>
              </a:solidFill>
            </a:endParaRPr>
          </a:p>
          <a:p>
            <a:pPr marL="0" lvl="0" indent="0" algn="l" rtl="0">
              <a:lnSpc>
                <a:spcPct val="115000"/>
              </a:lnSpc>
              <a:spcBef>
                <a:spcPts val="0"/>
              </a:spcBef>
              <a:spcAft>
                <a:spcPts val="0"/>
              </a:spcAft>
              <a:buNone/>
            </a:pPr>
            <a:r>
              <a:rPr lang="en-US" sz="1200" b="1" dirty="0">
                <a:solidFill>
                  <a:srgbClr val="333333"/>
                </a:solidFill>
              </a:rPr>
              <a:t>Talking Points –</a:t>
            </a: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36% of teens think they spend too much time on social media</a:t>
            </a:r>
            <a:r>
              <a:rPr lang="en-US" sz="1200" dirty="0">
                <a:solidFill>
                  <a:srgbClr val="333333"/>
                </a:solidFill>
              </a:rPr>
              <a:t> according to a 2022 survey from the Pew Research Center. Only 8% of teens believe they don’t use social media enough.</a:t>
            </a:r>
          </a:p>
          <a:p>
            <a:pPr rtl="0">
              <a:spcBef>
                <a:spcPts val="0"/>
              </a:spcBef>
              <a:spcAft>
                <a:spcPts val="0"/>
              </a:spcAft>
            </a:pPr>
            <a:endParaRPr lang="en-US" sz="1200" b="0" i="0" u="none" strike="noStrike" dirty="0">
              <a:solidFill>
                <a:srgbClr val="333333"/>
              </a:solidFill>
              <a:effectLst/>
              <a:latin typeface="Arial" panose="020B0604020202020204" pitchFamily="34" charset="0"/>
              <a:cs typeface="Arial" panose="020B0604020202020204" pitchFamily="34" charset="0"/>
            </a:endParaRPr>
          </a:p>
          <a:p>
            <a:pPr rtl="0">
              <a:spcBef>
                <a:spcPts val="0"/>
              </a:spcBef>
              <a:spcAft>
                <a:spcPts val="0"/>
              </a:spcAft>
            </a:pPr>
            <a:r>
              <a:rPr lang="en-US" sz="1200" b="0" i="0" u="none" strike="noStrike" dirty="0">
                <a:solidFill>
                  <a:srgbClr val="333333"/>
                </a:solidFill>
                <a:effectLst/>
                <a:latin typeface="Arial" panose="020B0604020202020204" pitchFamily="34" charset="0"/>
                <a:cs typeface="Arial" panose="020B0604020202020204" pitchFamily="34" charset="0"/>
              </a:rPr>
              <a:t>Source: </a:t>
            </a:r>
            <a:r>
              <a:rPr lang="en-US" sz="1200" b="0" i="0" u="sng" strike="noStrike" dirty="0">
                <a:solidFill>
                  <a:srgbClr val="1155CC"/>
                </a:solidFill>
                <a:effectLst/>
                <a:latin typeface="Arial" panose="020B0604020202020204" pitchFamily="34" charset="0"/>
                <a:cs typeface="Arial" panose="020B0604020202020204" pitchFamily="34" charset="0"/>
                <a:hlinkClick r:id="rId3"/>
              </a:rPr>
              <a:t>https://www.pewresearch.org/internet/2022/08/10/teens-social-media-and-technology-2022/pj_2022-08-10_teens-and-tech_0-12a/</a:t>
            </a:r>
            <a:endParaRPr lang="en-US" sz="1200" b="0" i="0" u="none" strike="noStrike" dirty="0">
              <a:solidFill>
                <a:srgbClr val="333333"/>
              </a:solidFill>
              <a:effectLst/>
              <a:latin typeface="Arial" panose="020B0604020202020204" pitchFamily="34" charset="0"/>
              <a:cs typeface="Arial" panose="020B0604020202020204" pitchFamily="34" charset="0"/>
            </a:endParaRPr>
          </a:p>
          <a:p>
            <a:pPr rtl="0">
              <a:spcBef>
                <a:spcPts val="0"/>
              </a:spcBef>
              <a:spcAft>
                <a:spcPts val="0"/>
              </a:spcAft>
            </a:pPr>
            <a:r>
              <a:rPr lang="en-US" sz="1200" b="0" i="0" u="none" strike="noStrike" dirty="0">
                <a:solidFill>
                  <a:srgbClr val="333333"/>
                </a:solidFill>
                <a:effectLst/>
                <a:latin typeface="Arial" panose="020B0604020202020204" pitchFamily="34" charset="0"/>
                <a:cs typeface="Arial" panose="020B0604020202020204" pitchFamily="34" charset="0"/>
              </a:rPr>
              <a:t>Full article: </a:t>
            </a:r>
            <a:r>
              <a:rPr lang="en-US" sz="1200" b="0" i="0" u="sng" strike="noStrike" dirty="0">
                <a:solidFill>
                  <a:srgbClr val="1155CC"/>
                </a:solidFill>
                <a:effectLst/>
                <a:latin typeface="Arial" panose="020B0604020202020204" pitchFamily="34" charset="0"/>
                <a:cs typeface="Arial" panose="020B0604020202020204" pitchFamily="34" charset="0"/>
                <a:hlinkClick r:id="rId4"/>
              </a:rPr>
              <a:t>https://www.pewresearch.org/internet/2022/08/10/teens-social-media-and-technology-2022/</a:t>
            </a:r>
            <a:r>
              <a:rPr lang="en-US" sz="1200" b="0" i="0" u="none" strike="noStrike" dirty="0">
                <a:solidFill>
                  <a:srgbClr val="333333"/>
                </a:solidFill>
                <a:effectLst/>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marL="0" lvl="0" indent="0" algn="l" rtl="0">
              <a:lnSpc>
                <a:spcPct val="115000"/>
              </a:lnSpc>
              <a:spcBef>
                <a:spcPts val="0"/>
              </a:spcBef>
              <a:spcAft>
                <a:spcPts val="0"/>
              </a:spcAft>
              <a:buNone/>
            </a:pP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In a small survey of </a:t>
            </a:r>
            <a:r>
              <a:rPr lang="en-US" sz="1200" dirty="0" err="1">
                <a:solidFill>
                  <a:schemeClr val="dk1"/>
                </a:solidFill>
              </a:rPr>
              <a:t>Lifesmarts</a:t>
            </a:r>
            <a:r>
              <a:rPr lang="en-US" sz="1200" dirty="0">
                <a:solidFill>
                  <a:schemeClr val="dk1"/>
                </a:solidFill>
              </a:rPr>
              <a:t> teens across the country, </a:t>
            </a:r>
            <a:r>
              <a:rPr lang="en-US" sz="1200" b="1" dirty="0">
                <a:solidFill>
                  <a:schemeClr val="dk1"/>
                </a:solidFill>
              </a:rPr>
              <a:t>58%</a:t>
            </a:r>
            <a:r>
              <a:rPr lang="en-US" sz="1200" dirty="0">
                <a:solidFill>
                  <a:schemeClr val="dk1"/>
                </a:solidFill>
              </a:rPr>
              <a:t> of respondents believe they spend too much time on social media</a:t>
            </a:r>
          </a:p>
          <a:p>
            <a:pPr marL="0" lvl="0" indent="0" algn="l" rtl="0">
              <a:lnSpc>
                <a:spcPct val="115000"/>
              </a:lnSpc>
              <a:spcBef>
                <a:spcPts val="0"/>
              </a:spcBef>
              <a:spcAft>
                <a:spcPts val="0"/>
              </a:spcAft>
              <a:buNone/>
            </a:pPr>
            <a:endParaRPr lang="en-US"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Recommendations -</a:t>
            </a: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Help us learn to set time limits for ourselves</a:t>
            </a:r>
          </a:p>
          <a:p>
            <a:pPr marL="914400" lvl="1" indent="-304800" algn="l" rtl="0">
              <a:lnSpc>
                <a:spcPct val="115000"/>
              </a:lnSpc>
              <a:spcBef>
                <a:spcPts val="0"/>
              </a:spcBef>
              <a:spcAft>
                <a:spcPts val="0"/>
              </a:spcAft>
              <a:buClr>
                <a:srgbClr val="2A2A2A"/>
              </a:buClr>
              <a:buSzPts val="1200"/>
              <a:buChar char="○"/>
            </a:pPr>
            <a:r>
              <a:rPr lang="en-US" sz="1200" dirty="0">
                <a:solidFill>
                  <a:srgbClr val="2A2A2A"/>
                </a:solidFill>
              </a:rPr>
              <a:t>Encouraging teens to find effective ways to self-regulate is sometimes about getting their buy-in — that is, encouraging them to reflect on the impact their daily online habits are having on their personal, academic and extracurricular goals.</a:t>
            </a:r>
          </a:p>
          <a:p>
            <a:pPr marL="914400" lvl="0" indent="-304800" algn="l" rtl="0">
              <a:lnSpc>
                <a:spcPct val="115000"/>
              </a:lnSpc>
              <a:spcBef>
                <a:spcPts val="0"/>
              </a:spcBef>
              <a:spcAft>
                <a:spcPts val="0"/>
              </a:spcAft>
              <a:buClr>
                <a:srgbClr val="2A2A2A"/>
              </a:buClr>
              <a:buSzPts val="1200"/>
              <a:buChar char="○"/>
            </a:pPr>
            <a:r>
              <a:rPr lang="en-US" sz="1200" dirty="0">
                <a:solidFill>
                  <a:srgbClr val="2A2A2A"/>
                </a:solidFill>
              </a:rPr>
              <a:t>Talk to us about the “opportunity cost” of spending hours upon hours scrolling through digital media, and try to help us discover our “why.”</a:t>
            </a:r>
          </a:p>
          <a:p>
            <a:pPr marL="914400" lvl="0" indent="-304800" algn="l" rtl="0">
              <a:lnSpc>
                <a:spcPct val="115000"/>
              </a:lnSpc>
              <a:spcBef>
                <a:spcPts val="0"/>
              </a:spcBef>
              <a:spcAft>
                <a:spcPts val="0"/>
              </a:spcAft>
              <a:buClr>
                <a:srgbClr val="202124"/>
              </a:buClr>
              <a:buSzPts val="1200"/>
              <a:buChar char="○"/>
            </a:pPr>
            <a:r>
              <a:rPr lang="en-US" sz="1200" dirty="0">
                <a:solidFill>
                  <a:srgbClr val="202124"/>
                </a:solidFill>
              </a:rPr>
              <a:t>Have your teen ask themselves ‘Why am I picking up my phone? Am I bored, am I lonely, am I sad?’ It helps them make decisions that reflect their own values and choices and separate their online experiences from in-real-life ones,” according to Ana Homayoun, author of the book “Social Media Wellness.”</a:t>
            </a:r>
          </a:p>
          <a:p>
            <a:pPr marL="914400" lvl="0" indent="0" algn="l" rtl="0">
              <a:lnSpc>
                <a:spcPct val="115000"/>
              </a:lnSpc>
              <a:spcBef>
                <a:spcPts val="0"/>
              </a:spcBef>
              <a:spcAft>
                <a:spcPts val="0"/>
              </a:spcAft>
              <a:buClr>
                <a:schemeClr val="dk1"/>
              </a:buClr>
              <a:buSzPts val="1100"/>
              <a:buFont typeface="Arial"/>
              <a:buNone/>
            </a:pPr>
            <a:r>
              <a:rPr lang="en-US" sz="1200" dirty="0">
                <a:solidFill>
                  <a:srgbClr val="202124"/>
                </a:solidFill>
              </a:rPr>
              <a:t>Asking themselves “why” also slows down impulsive online communications, and encourages kids to make smarter choices.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Establish “phone-free family time” that applies to everyone</a:t>
            </a:r>
          </a:p>
          <a:p>
            <a:pPr marL="914400" lvl="1" indent="-304800" algn="l" rtl="0">
              <a:lnSpc>
                <a:spcPct val="115000"/>
              </a:lnSpc>
              <a:spcBef>
                <a:spcPts val="0"/>
              </a:spcBef>
              <a:spcAft>
                <a:spcPts val="0"/>
              </a:spcAft>
              <a:buClr>
                <a:schemeClr val="dk1"/>
              </a:buClr>
              <a:buSzPts val="1200"/>
              <a:buChar char="○"/>
            </a:pPr>
            <a:r>
              <a:rPr lang="en-US" sz="1200" b="1" dirty="0">
                <a:solidFill>
                  <a:schemeClr val="dk1"/>
                </a:solidFill>
              </a:rPr>
              <a:t>Create opportunities for digital detox</a:t>
            </a:r>
            <a:r>
              <a:rPr lang="en-US" sz="1200" dirty="0">
                <a:solidFill>
                  <a:schemeClr val="dk1"/>
                </a:solidFill>
              </a:rPr>
              <a:t>. “Give kids a budget to plan their own screen-free adventures — don’t just say, ‘Okay, kids, get offline and come do some chores,’” Ana Homayoun, author of the book “Social Media Wellness” says. She also points out that </a:t>
            </a:r>
            <a:r>
              <a:rPr lang="en-US" sz="1200" dirty="0" err="1">
                <a:solidFill>
                  <a:schemeClr val="dk1"/>
                </a:solidFill>
              </a:rPr>
              <a:t>kidsvneed</a:t>
            </a:r>
            <a:r>
              <a:rPr lang="en-US" sz="1200" dirty="0">
                <a:solidFill>
                  <a:schemeClr val="dk1"/>
                </a:solidFill>
              </a:rPr>
              <a:t> to learn how to be okay with being offline. Parents can start by modeling that behavior: No phones at the dinner table, for example, or no checking texts while you’re talking with your kid. And while most kids won’t admit it to their parents, an enforced break from technology could be just what they need.</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Taking our phones away is not the answer</a:t>
            </a:r>
          </a:p>
          <a:p>
            <a:pPr marL="914400" lvl="1" indent="-304800" algn="l" rtl="0">
              <a:lnSpc>
                <a:spcPct val="115000"/>
              </a:lnSpc>
              <a:spcBef>
                <a:spcPts val="0"/>
              </a:spcBef>
              <a:spcAft>
                <a:spcPts val="0"/>
              </a:spcAft>
              <a:buClr>
                <a:schemeClr val="dk1"/>
              </a:buClr>
              <a:buSzPts val="1200"/>
              <a:buChar char="○"/>
            </a:pPr>
            <a:r>
              <a:rPr lang="en-US" sz="1200" b="1" dirty="0">
                <a:solidFill>
                  <a:schemeClr val="dk1"/>
                </a:solidFill>
              </a:rPr>
              <a:t>“The Honest Truth” - </a:t>
            </a:r>
            <a:r>
              <a:rPr lang="en-US" sz="1200" dirty="0">
                <a:solidFill>
                  <a:schemeClr val="dk1"/>
                </a:solidFill>
              </a:rPr>
              <a:t>If you take away our phones, there are half a dozen other ways we can still access our social media accounts. Many of us also have hidden social media accounts that you don’t know about… like a </a:t>
            </a:r>
            <a:r>
              <a:rPr lang="en-US" sz="1200" dirty="0" err="1">
                <a:solidFill>
                  <a:schemeClr val="dk1"/>
                </a:solidFill>
              </a:rPr>
              <a:t>Finsta</a:t>
            </a:r>
            <a:r>
              <a:rPr lang="en-US" sz="1200" dirty="0">
                <a:solidFill>
                  <a:schemeClr val="dk1"/>
                </a:solidFill>
              </a:rPr>
              <a:t>… or “Fake Instagram.”</a:t>
            </a:r>
          </a:p>
          <a:p>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Source: </a:t>
            </a:r>
            <a:r>
              <a:rPr lang="en-US" sz="1200" b="0" i="0" u="sng" strike="noStrike" dirty="0">
                <a:solidFill>
                  <a:srgbClr val="1155CC"/>
                </a:solidFill>
                <a:effectLst/>
                <a:latin typeface="Arial" panose="020B0604020202020204" pitchFamily="34" charset="0"/>
                <a:cs typeface="Arial" panose="020B0604020202020204" pitchFamily="34" charset="0"/>
                <a:hlinkClick r:id="rId5"/>
              </a:rPr>
              <a:t>https://www.washingtonpost.com/news/parenting/wp/2017/07/11/5-ways-parents-can-help-kids-balance-social-media-with-the-real-world/</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11</a:t>
            </a:fld>
            <a:endParaRPr lang="en-US" dirty="0"/>
          </a:p>
        </p:txBody>
      </p:sp>
    </p:spTree>
    <p:extLst>
      <p:ext uri="{BB962C8B-B14F-4D97-AF65-F5344CB8AC3E}">
        <p14:creationId xmlns:p14="http://schemas.microsoft.com/office/powerpoint/2010/main" val="108624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And the number two complaint from parents feels like…</a:t>
            </a: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“All my child does is play games and watch videos online.”</a:t>
            </a:r>
          </a:p>
          <a:p>
            <a:pPr marL="914400" lvl="0" indent="0" algn="l" rtl="0">
              <a:lnSpc>
                <a:spcPct val="115000"/>
              </a:lnSpc>
              <a:spcBef>
                <a:spcPts val="0"/>
              </a:spcBef>
              <a:spcAft>
                <a:spcPts val="0"/>
              </a:spcAft>
              <a:buNone/>
            </a:pPr>
            <a:endParaRPr lang="en-US" sz="1200" dirty="0">
              <a:solidFill>
                <a:schemeClr val="dk1"/>
              </a:solidFill>
            </a:endParaRPr>
          </a:p>
          <a:p>
            <a:pPr marL="914400" lvl="0" indent="-304800" algn="l" rtl="0">
              <a:lnSpc>
                <a:spcPct val="115000"/>
              </a:lnSpc>
              <a:spcBef>
                <a:spcPts val="0"/>
              </a:spcBef>
              <a:spcAft>
                <a:spcPts val="0"/>
              </a:spcAft>
              <a:buClr>
                <a:srgbClr val="333333"/>
              </a:buClr>
              <a:buSzPts val="1200"/>
              <a:buChar char="●"/>
            </a:pPr>
            <a:r>
              <a:rPr lang="en-US" sz="1200" b="1" dirty="0">
                <a:solidFill>
                  <a:srgbClr val="333333"/>
                </a:solidFill>
              </a:rPr>
              <a:t>In 2018, the World Health Organization classified Gaming Disorder as a diagnosable mental health condition</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914400" lvl="0" indent="-304800" algn="l" rtl="0">
              <a:lnSpc>
                <a:spcPct val="115000"/>
              </a:lnSpc>
              <a:spcBef>
                <a:spcPts val="0"/>
              </a:spcBef>
              <a:spcAft>
                <a:spcPts val="0"/>
              </a:spcAft>
              <a:buClr>
                <a:srgbClr val="333333"/>
              </a:buClr>
              <a:buSzPts val="1200"/>
              <a:buChar char="●"/>
            </a:pPr>
            <a:r>
              <a:rPr lang="en-US" sz="1200" b="1" dirty="0">
                <a:solidFill>
                  <a:srgbClr val="333333"/>
                </a:solidFill>
              </a:rPr>
              <a:t>A 2021, study of 3,000 students published in the journal “Addictive Behaviors” found 19% of males and 8% of females were classified as having Gaming Disorder</a:t>
            </a:r>
          </a:p>
          <a:p>
            <a:pPr marL="91440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SzPts val="1200"/>
              <a:buChar char="●"/>
            </a:pPr>
            <a:r>
              <a:rPr lang="en-US" sz="1200" dirty="0">
                <a:solidFill>
                  <a:srgbClr val="343434"/>
                </a:solidFill>
              </a:rPr>
              <a:t>In 2018, the World Health Organization (WHO) recognized the severity of teenage video game addiction by classifying gaming disorder as a </a:t>
            </a:r>
            <a:r>
              <a:rPr lang="en-US" sz="1200" b="1" u="sng" dirty="0">
                <a:solidFill>
                  <a:schemeClr val="hlink"/>
                </a:solidFill>
                <a:hlinkClick r:id="rId3"/>
              </a:rPr>
              <a:t>diagnosable mental health condition</a:t>
            </a:r>
            <a:r>
              <a:rPr lang="en-US" sz="1200" dirty="0">
                <a:solidFill>
                  <a:srgbClr val="343434"/>
                </a:solidFill>
              </a:rPr>
              <a:t>. Consequently, this disorder is included in the 11th edition of WHO’s </a:t>
            </a:r>
            <a:r>
              <a:rPr lang="en-US" sz="1200" b="1" u="sng" dirty="0">
                <a:solidFill>
                  <a:schemeClr val="hlink"/>
                </a:solidFill>
                <a:hlinkClick r:id="rId4"/>
              </a:rPr>
              <a:t>International Classification of Diseases Manual</a:t>
            </a:r>
            <a:r>
              <a:rPr lang="en-US" sz="1200" dirty="0">
                <a:solidFill>
                  <a:srgbClr val="343434"/>
                </a:solidFill>
              </a:rPr>
              <a:t>. The WHO lists three main criteria for the diagnosis of gaming disorder: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914400" lvl="0" indent="-304800" algn="l" rtl="0">
              <a:lnSpc>
                <a:spcPct val="115000"/>
              </a:lnSpc>
              <a:spcBef>
                <a:spcPts val="0"/>
              </a:spcBef>
              <a:spcAft>
                <a:spcPts val="0"/>
              </a:spcAft>
              <a:buClr>
                <a:srgbClr val="343434"/>
              </a:buClr>
              <a:buSzPts val="1200"/>
              <a:buChar char="●"/>
            </a:pPr>
            <a:r>
              <a:rPr lang="en-US" sz="1200" dirty="0">
                <a:solidFill>
                  <a:srgbClr val="343434"/>
                </a:solidFill>
              </a:rPr>
              <a:t>An inability to control the urge to play video games</a:t>
            </a:r>
          </a:p>
          <a:p>
            <a:pPr marL="914400" lvl="0" indent="-304800" algn="l" rtl="0">
              <a:lnSpc>
                <a:spcPct val="115000"/>
              </a:lnSpc>
              <a:spcBef>
                <a:spcPts val="0"/>
              </a:spcBef>
              <a:spcAft>
                <a:spcPts val="0"/>
              </a:spcAft>
              <a:buClr>
                <a:srgbClr val="343434"/>
              </a:buClr>
              <a:buSzPts val="1200"/>
              <a:buChar char="●"/>
            </a:pPr>
            <a:r>
              <a:rPr lang="en-US" sz="1200" dirty="0">
                <a:solidFill>
                  <a:srgbClr val="343434"/>
                </a:solidFill>
              </a:rPr>
              <a:t>The feeling that gaming is more important than any other activity</a:t>
            </a:r>
          </a:p>
          <a:p>
            <a:pPr marL="914400" lvl="0" indent="-304800" algn="l" rtl="0">
              <a:lnSpc>
                <a:spcPct val="115000"/>
              </a:lnSpc>
              <a:spcBef>
                <a:spcPts val="0"/>
              </a:spcBef>
              <a:spcAft>
                <a:spcPts val="0"/>
              </a:spcAft>
              <a:buClr>
                <a:srgbClr val="343434"/>
              </a:buClr>
              <a:buSzPts val="1200"/>
              <a:buChar char="●"/>
            </a:pPr>
            <a:r>
              <a:rPr lang="en-US" sz="1200" dirty="0">
                <a:solidFill>
                  <a:srgbClr val="343434"/>
                </a:solidFill>
              </a:rPr>
              <a:t>Continuing to play video games despite the negative consequences of the behavior on relationships, academic performance, and/or work.</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343434"/>
              </a:buClr>
              <a:buSzPts val="1200"/>
              <a:buChar char="●"/>
            </a:pPr>
            <a:r>
              <a:rPr lang="en-US" sz="1200" dirty="0">
                <a:solidFill>
                  <a:srgbClr val="343434"/>
                </a:solidFill>
              </a:rPr>
              <a:t>According to video game addiction statistics, a growing number of teens are addicted to gaming. A 2021 study in the journal </a:t>
            </a:r>
            <a:r>
              <a:rPr lang="en-US" sz="1200" i="1" dirty="0">
                <a:solidFill>
                  <a:srgbClr val="343434"/>
                </a:solidFill>
              </a:rPr>
              <a:t>Addictive Behaviors</a:t>
            </a:r>
            <a:r>
              <a:rPr lang="en-US" sz="1200" dirty="0">
                <a:solidFill>
                  <a:srgbClr val="343434"/>
                </a:solidFill>
              </a:rPr>
              <a:t> found that among 3,000 students, more than 19 percent of males and 7.8 percent of females were classified as having gaming disorder. And those numbers are likely to increase as the industry gains even more ground.</a:t>
            </a:r>
          </a:p>
          <a:p>
            <a:pPr marL="171450" lvl="0" indent="-171450" algn="l">
              <a:buFont typeface="Arial" panose="020B0604020202020204" pitchFamily="34" charset="0"/>
              <a:buChar char="•"/>
            </a:pPr>
            <a:endParaRPr lang="en-US" sz="1200" b="0" i="0" dirty="0">
              <a:solidFill>
                <a:srgbClr val="343434"/>
              </a:solidFill>
              <a:effectLst/>
              <a:latin typeface="+mn-lt"/>
            </a:endParaRPr>
          </a:p>
          <a:p>
            <a:pPr marL="0" lvl="0" indent="0" algn="l">
              <a:buFont typeface="Arial" panose="020B0604020202020204" pitchFamily="34" charset="0"/>
              <a:buNone/>
            </a:pPr>
            <a:r>
              <a:rPr lang="en-US" sz="1200" b="0" i="0" dirty="0">
                <a:solidFill>
                  <a:srgbClr val="343434"/>
                </a:solidFill>
                <a:effectLst/>
                <a:latin typeface="+mn-lt"/>
              </a:rPr>
              <a:t>Source: </a:t>
            </a:r>
            <a:r>
              <a:rPr lang="en-US" sz="1200" b="0" i="0" u="sng" strike="noStrike" dirty="0">
                <a:solidFill>
                  <a:srgbClr val="1155CC"/>
                </a:solidFill>
                <a:effectLst/>
                <a:latin typeface="+mn-lt"/>
                <a:hlinkClick r:id="rId5"/>
              </a:rPr>
              <a:t>https://www.newportacademy.com/resources/treatment/teenage-video-game-addiction/</a:t>
            </a:r>
            <a:r>
              <a:rPr lang="en-US" sz="1200" b="0" i="0" u="sng" strike="noStrike" dirty="0">
                <a:solidFill>
                  <a:srgbClr val="343434"/>
                </a:solidFill>
                <a:effectLst/>
                <a:latin typeface="+mn-lt"/>
              </a:rPr>
              <a:t> </a:t>
            </a:r>
            <a:endParaRPr lang="en-US" sz="1200" b="0" i="0" dirty="0">
              <a:solidFill>
                <a:srgbClr val="343434"/>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12</a:t>
            </a:fld>
            <a:endParaRPr lang="en-US" dirty="0"/>
          </a:p>
        </p:txBody>
      </p:sp>
    </p:spTree>
    <p:extLst>
      <p:ext uri="{BB962C8B-B14F-4D97-AF65-F5344CB8AC3E}">
        <p14:creationId xmlns:p14="http://schemas.microsoft.com/office/powerpoint/2010/main" val="200491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solidFill>
                  <a:srgbClr val="333333"/>
                </a:solidFill>
              </a:rPr>
              <a:t>Teens’ Response –</a:t>
            </a: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  </a:t>
            </a:r>
            <a:r>
              <a:rPr lang="en-US" sz="1200" dirty="0">
                <a:solidFill>
                  <a:srgbClr val="333333"/>
                </a:solidFill>
              </a:rPr>
              <a:t>Yes… gaming is fun and videos are entertaining, but we also learn a lot.</a:t>
            </a:r>
          </a:p>
          <a:p>
            <a:pPr marL="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endParaRPr lang="en-US" sz="1200" b="1"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The Honest Truth - </a:t>
            </a:r>
            <a:r>
              <a:rPr lang="en-US" sz="1200" b="1" dirty="0">
                <a:solidFill>
                  <a:srgbClr val="212121"/>
                </a:solidFill>
              </a:rPr>
              <a:t> </a:t>
            </a:r>
            <a:r>
              <a:rPr lang="en-US" sz="1200" dirty="0">
                <a:solidFill>
                  <a:srgbClr val="212121"/>
                </a:solidFill>
              </a:rPr>
              <a:t>You’ve probably heard “Video games help me cope with life,” or “video games help me relax.” But the truth is we all have something we turn to in an effort to escape… binge watching reality TV, reading an escapist novel, or taking a nap. We’re not saying kids should be allowed to avoid dealing with real life, but video games do serve a purpose.</a:t>
            </a:r>
          </a:p>
          <a:p>
            <a:pPr marL="457200" lvl="0" indent="0" algn="l" rtl="0">
              <a:lnSpc>
                <a:spcPct val="115000"/>
              </a:lnSpc>
              <a:spcBef>
                <a:spcPts val="0"/>
              </a:spcBef>
              <a:spcAft>
                <a:spcPts val="0"/>
              </a:spcAft>
              <a:buNone/>
            </a:pPr>
            <a:endParaRPr lang="en-US" sz="1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1200" dirty="0">
                <a:solidFill>
                  <a:schemeClr val="dk1"/>
                </a:solidFill>
              </a:rPr>
              <a:t>In our own survey of LifeSmarts students we heard again and again how much teens learn online.  One student told us that the reason he started working out was because he saw people his age working out on YouTube. Others told us that it gives them a way to express themselves, and it widens their circle of friends beyond just their small community.</a:t>
            </a:r>
          </a:p>
          <a:p>
            <a:pPr marL="0" lvl="0" indent="0" algn="l" rtl="0">
              <a:lnSpc>
                <a:spcPct val="115000"/>
              </a:lnSpc>
              <a:spcBef>
                <a:spcPts val="0"/>
              </a:spcBef>
              <a:spcAft>
                <a:spcPts val="0"/>
              </a:spcAft>
              <a:buNone/>
            </a:pPr>
            <a:endParaRPr lang="en-US"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Recommendations –</a:t>
            </a:r>
          </a:p>
          <a:p>
            <a:pPr marL="457200" lvl="0" indent="-304800" algn="l" rtl="0">
              <a:lnSpc>
                <a:spcPct val="150000"/>
              </a:lnSpc>
              <a:spcBef>
                <a:spcPts val="0"/>
              </a:spcBef>
              <a:spcAft>
                <a:spcPts val="0"/>
              </a:spcAft>
              <a:buClr>
                <a:srgbClr val="404040"/>
              </a:buClr>
              <a:buSzPts val="1200"/>
              <a:buChar char="●"/>
            </a:pPr>
            <a:r>
              <a:rPr lang="en-US" sz="1200" b="1" dirty="0">
                <a:solidFill>
                  <a:srgbClr val="404040"/>
                </a:solidFill>
              </a:rPr>
              <a:t>The internet allows us to socialize with people around the world</a:t>
            </a:r>
          </a:p>
          <a:p>
            <a:pPr marL="457200" lvl="0" indent="-304800" algn="l" rtl="0">
              <a:lnSpc>
                <a:spcPct val="150000"/>
              </a:lnSpc>
              <a:spcBef>
                <a:spcPts val="0"/>
              </a:spcBef>
              <a:spcAft>
                <a:spcPts val="0"/>
              </a:spcAft>
              <a:buClr>
                <a:srgbClr val="404040"/>
              </a:buClr>
              <a:buSzPts val="1200"/>
              <a:buChar char="●"/>
            </a:pPr>
            <a:r>
              <a:rPr lang="en-US" sz="1200" b="1" dirty="0">
                <a:solidFill>
                  <a:srgbClr val="404040"/>
                </a:solidFill>
              </a:rPr>
              <a:t>It opens our eyes to new cultures, hobbies and information</a:t>
            </a:r>
          </a:p>
          <a:p>
            <a:pPr marL="914400" lvl="1" indent="-304800" algn="l" rtl="0">
              <a:lnSpc>
                <a:spcPct val="150000"/>
              </a:lnSpc>
              <a:spcBef>
                <a:spcPts val="0"/>
              </a:spcBef>
              <a:spcAft>
                <a:spcPts val="0"/>
              </a:spcAft>
              <a:buSzPts val="1200"/>
              <a:buChar char="○"/>
            </a:pPr>
            <a:r>
              <a:rPr lang="en-US" sz="1200" dirty="0">
                <a:solidFill>
                  <a:srgbClr val="404040"/>
                </a:solidFill>
              </a:rPr>
              <a:t>A student in our survey said, “</a:t>
            </a:r>
            <a:r>
              <a:rPr lang="en-US" sz="1200" dirty="0">
                <a:solidFill>
                  <a:schemeClr val="dk1"/>
                </a:solidFill>
              </a:rPr>
              <a:t>I see people from different cultures and backgrounds explaining their daily lives. For example on TikTok right now I’m seeing a woman in Africa explain how she runs a shelter and takes care of all of the children there.”</a:t>
            </a:r>
          </a:p>
          <a:p>
            <a:pPr marL="457200" lvl="0" indent="-304800" algn="l" rtl="0">
              <a:lnSpc>
                <a:spcPct val="150000"/>
              </a:lnSpc>
              <a:spcBef>
                <a:spcPts val="0"/>
              </a:spcBef>
              <a:spcAft>
                <a:spcPts val="0"/>
              </a:spcAft>
              <a:buClr>
                <a:srgbClr val="404040"/>
              </a:buClr>
              <a:buSzPts val="1200"/>
              <a:buChar char="●"/>
            </a:pPr>
            <a:r>
              <a:rPr lang="en-US" sz="1200" b="1" dirty="0">
                <a:solidFill>
                  <a:srgbClr val="404040"/>
                </a:solidFill>
              </a:rPr>
              <a:t>We can explore the world without having to travel</a:t>
            </a:r>
          </a:p>
          <a:p>
            <a:pPr marL="914400" lvl="1" indent="-304800" algn="l" rtl="0">
              <a:lnSpc>
                <a:spcPct val="150000"/>
              </a:lnSpc>
              <a:spcBef>
                <a:spcPts val="0"/>
              </a:spcBef>
              <a:spcAft>
                <a:spcPts val="0"/>
              </a:spcAft>
              <a:buClr>
                <a:schemeClr val="dk1"/>
              </a:buClr>
              <a:buSzPts val="1200"/>
              <a:buChar char="○"/>
            </a:pPr>
            <a:r>
              <a:rPr lang="en-US" sz="1200" dirty="0">
                <a:solidFill>
                  <a:schemeClr val="dk1"/>
                </a:solidFill>
              </a:rPr>
              <a:t>This was especially important during Covid. And now that teens have seen all that the internet has to offer online they are continuing to use those resources. It’s not just about the video games… we promise.</a:t>
            </a: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13</a:t>
            </a:fld>
            <a:endParaRPr lang="en-US" dirty="0"/>
          </a:p>
        </p:txBody>
      </p:sp>
    </p:spTree>
    <p:extLst>
      <p:ext uri="{BB962C8B-B14F-4D97-AF65-F5344CB8AC3E}">
        <p14:creationId xmlns:p14="http://schemas.microsoft.com/office/powerpoint/2010/main" val="426860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We all know the importance of keeping ourselves safe in-person and online. Some parents say –</a:t>
            </a: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“Social media is dangerous; it’s full of hackers, predators and identity thieves”</a:t>
            </a:r>
          </a:p>
          <a:p>
            <a:pPr marL="0" lvl="0" indent="0" algn="l" rtl="0">
              <a:lnSpc>
                <a:spcPct val="115000"/>
              </a:lnSpc>
              <a:spcBef>
                <a:spcPts val="0"/>
              </a:spcBef>
              <a:spcAft>
                <a:spcPts val="0"/>
              </a:spcAft>
              <a:buClr>
                <a:schemeClr val="dk1"/>
              </a:buClr>
              <a:buSzPts val="1100"/>
              <a:buFont typeface="Arial"/>
              <a:buNone/>
            </a:pPr>
            <a:endParaRPr lang="en-US" sz="1200" b="1" dirty="0">
              <a:solidFill>
                <a:srgbClr val="333333"/>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The FBI estimates there are at least 500,000 online predators active each day, and they each have multiple profiles.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1-in-5 children report they’ve been solicited or contacted by a predator in the last year.</a:t>
            </a:r>
          </a:p>
          <a:p>
            <a:pPr marL="45720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292D41"/>
              </a:buClr>
              <a:buSzPts val="1200"/>
              <a:buChar char="●"/>
            </a:pPr>
            <a:r>
              <a:rPr lang="en-US" sz="1200" dirty="0">
                <a:solidFill>
                  <a:srgbClr val="292D41"/>
                </a:solidFill>
              </a:rPr>
              <a:t>The Internet and social media platforms provide access that didn’t exist before. Predators are able to lure and groom victims online. The FBI reports that every day there are at least 500,000 predators online. 1-in-5 children report they’ve been solicited or contacted by a predator in the last year. </a:t>
            </a:r>
          </a:p>
          <a:p>
            <a:pPr algn="l"/>
            <a:endParaRPr lang="en-US" b="0" i="0" u="none" strike="noStrike" dirty="0">
              <a:solidFill>
                <a:srgbClr val="292D41"/>
              </a:solidFill>
              <a:effectLst/>
              <a:latin typeface="+mn-lt"/>
            </a:endParaRPr>
          </a:p>
          <a:p>
            <a:pPr algn="l"/>
            <a:r>
              <a:rPr lang="en-US" b="0" i="0" u="none" strike="noStrike" dirty="0">
                <a:solidFill>
                  <a:srgbClr val="292D41"/>
                </a:solidFill>
                <a:effectLst/>
                <a:latin typeface="+mn-lt"/>
              </a:rPr>
              <a:t>Source: </a:t>
            </a:r>
            <a:r>
              <a:rPr lang="en-US" sz="1800" b="0" i="0" u="sng" strike="noStrike" dirty="0">
                <a:solidFill>
                  <a:srgbClr val="1155CC"/>
                </a:solidFill>
                <a:effectLst/>
                <a:latin typeface="+mn-lt"/>
                <a:hlinkClick r:id="rId3"/>
              </a:rPr>
              <a:t>https://www.beaubidenfoundation.org/onlinepredatorsblog1/</a:t>
            </a:r>
            <a:r>
              <a:rPr lang="en-US" sz="1800" b="0" i="0" u="none" strike="noStrike" dirty="0">
                <a:solidFill>
                  <a:srgbClr val="202124"/>
                </a:solidFill>
                <a:effectLst/>
                <a:latin typeface="+mn-lt"/>
              </a:rPr>
              <a:t> </a:t>
            </a:r>
            <a:endParaRPr lang="en-US" b="0" i="0" u="none" strike="noStrike" dirty="0">
              <a:solidFill>
                <a:srgbClr val="292D41"/>
              </a:solidFill>
              <a:effectLst/>
              <a:latin typeface="+mn-lt"/>
            </a:endParaRPr>
          </a:p>
          <a:p>
            <a:endParaRPr lang="en-US" dirty="0"/>
          </a:p>
          <a:p>
            <a:endParaRPr lang="en-US" dirty="0"/>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Question for thought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Have you ever asked your teen if they can identify any of the red flags of potential predators online?</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Opening up this kind of discussion will tell you how aware your child is of potential online dangers.</a:t>
            </a:r>
          </a:p>
          <a:p>
            <a:endParaRPr lang="en-US" b="0" dirty="0"/>
          </a:p>
        </p:txBody>
      </p:sp>
      <p:sp>
        <p:nvSpPr>
          <p:cNvPr id="4" name="Slide Number Placeholder 3"/>
          <p:cNvSpPr>
            <a:spLocks noGrp="1"/>
          </p:cNvSpPr>
          <p:nvPr>
            <p:ph type="sldNum" sz="quarter" idx="5"/>
          </p:nvPr>
        </p:nvSpPr>
        <p:spPr/>
        <p:txBody>
          <a:bodyPr/>
          <a:lstStyle/>
          <a:p>
            <a:fld id="{CD9DB3CF-5758-4BF7-8302-CD7BFACD29B8}" type="slidenum">
              <a:rPr lang="en-US" smtClean="0"/>
              <a:t>14</a:t>
            </a:fld>
            <a:endParaRPr lang="en-US" dirty="0"/>
          </a:p>
        </p:txBody>
      </p:sp>
    </p:spTree>
    <p:extLst>
      <p:ext uri="{BB962C8B-B14F-4D97-AF65-F5344CB8AC3E}">
        <p14:creationId xmlns:p14="http://schemas.microsoft.com/office/powerpoint/2010/main" val="400886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solidFill>
                  <a:schemeClr val="dk1"/>
                </a:solidFill>
              </a:rPr>
              <a:t>Teens’ Response -</a:t>
            </a:r>
          </a:p>
          <a:p>
            <a:pPr marL="0" lvl="0" indent="0" algn="l" rtl="0">
              <a:lnSpc>
                <a:spcPct val="115000"/>
              </a:lnSpc>
              <a:spcBef>
                <a:spcPts val="0"/>
              </a:spcBef>
              <a:spcAft>
                <a:spcPts val="0"/>
              </a:spcAft>
              <a:buClr>
                <a:schemeClr val="dk1"/>
              </a:buClr>
              <a:buSzPts val="1100"/>
              <a:buFont typeface="Arial"/>
              <a:buNone/>
            </a:pPr>
            <a:endParaRPr lang="en-US" sz="1200" b="1" dirty="0">
              <a:solidFill>
                <a:srgbClr val="FF0000"/>
              </a:solidFill>
            </a:endParaRPr>
          </a:p>
          <a:p>
            <a:pPr marL="0" lvl="0" indent="0" algn="l" rtl="0">
              <a:lnSpc>
                <a:spcPct val="115000"/>
              </a:lnSpc>
              <a:spcBef>
                <a:spcPts val="0"/>
              </a:spcBef>
              <a:spcAft>
                <a:spcPts val="0"/>
              </a:spcAft>
              <a:buNone/>
            </a:pPr>
            <a:r>
              <a:rPr lang="en-US" sz="1200" dirty="0">
                <a:solidFill>
                  <a:srgbClr val="333333"/>
                </a:solidFill>
              </a:rPr>
              <a:t>“</a:t>
            </a:r>
            <a:r>
              <a:rPr lang="en-US" sz="1200" dirty="0">
                <a:solidFill>
                  <a:schemeClr val="dk1"/>
                </a:solidFill>
              </a:rPr>
              <a:t>There are dangers everywhere and social media is no exception.”</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None/>
            </a:pPr>
            <a:r>
              <a:rPr lang="en-US" sz="1200" b="1" dirty="0">
                <a:solidFill>
                  <a:srgbClr val="333333"/>
                </a:solidFill>
              </a:rPr>
              <a:t>Talking Points –</a:t>
            </a:r>
          </a:p>
          <a:p>
            <a:pPr marL="0" lvl="0" indent="0" algn="l" rtl="0">
              <a:lnSpc>
                <a:spcPct val="115000"/>
              </a:lnSpc>
              <a:spcBef>
                <a:spcPts val="0"/>
              </a:spcBef>
              <a:spcAft>
                <a:spcPts val="0"/>
              </a:spcAft>
              <a:buClr>
                <a:schemeClr val="dk1"/>
              </a:buClr>
              <a:buSzPts val="1100"/>
              <a:buFont typeface="Arial"/>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39% of teens say things on social media are better than parents think</a:t>
            </a: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27% of teens say things on social media are worse than parents think</a:t>
            </a:r>
          </a:p>
          <a:p>
            <a:pPr rtl="0">
              <a:spcBef>
                <a:spcPts val="0"/>
              </a:spcBef>
              <a:spcAft>
                <a:spcPts val="0"/>
              </a:spcAft>
            </a:pPr>
            <a:endParaRPr lang="en-US" sz="1000" b="0" i="0" u="none" strike="noStrike" dirty="0">
              <a:solidFill>
                <a:schemeClr val="tx1"/>
              </a:solidFill>
              <a:effectLst/>
              <a:latin typeface="+mn-lt"/>
            </a:endParaRPr>
          </a:p>
          <a:p>
            <a:pPr rtl="0">
              <a:spcBef>
                <a:spcPts val="0"/>
              </a:spcBef>
              <a:spcAft>
                <a:spcPts val="0"/>
              </a:spcAft>
            </a:pPr>
            <a:r>
              <a:rPr lang="en-US" sz="1200" b="0" i="0" u="none" strike="noStrike" dirty="0">
                <a:solidFill>
                  <a:srgbClr val="000000"/>
                </a:solidFill>
                <a:effectLst/>
                <a:latin typeface="+mn-lt"/>
              </a:rPr>
              <a:t>Source: </a:t>
            </a:r>
            <a:r>
              <a:rPr lang="en-US" sz="1800" b="0" i="0" u="sng" strike="noStrike" dirty="0">
                <a:solidFill>
                  <a:srgbClr val="1155CC"/>
                </a:solidFill>
                <a:effectLst/>
                <a:latin typeface="Arial" panose="020B0604020202020204" pitchFamily="34" charset="0"/>
                <a:hlinkClick r:id="rId3"/>
              </a:rPr>
              <a:t>https://www.pewresearch.org/internet/2022/11/16/connection-creativity-and-drama-teen-life-on-social-media-in-2022/pi_2022-11-16_teens-and-social-media_0-04/</a:t>
            </a:r>
            <a:endParaRPr lang="en-US" sz="1200" b="0" i="0" u="none" strike="noStrike" dirty="0">
              <a:solidFill>
                <a:srgbClr val="000000"/>
              </a:solidFill>
              <a:effectLst/>
              <a:latin typeface="+mn-lt"/>
            </a:endParaRPr>
          </a:p>
          <a:p>
            <a:pPr rtl="0">
              <a:spcBef>
                <a:spcPts val="0"/>
              </a:spcBef>
              <a:spcAft>
                <a:spcPts val="0"/>
              </a:spcAft>
            </a:pPr>
            <a:r>
              <a:rPr lang="en-US" sz="1200" b="0" i="0" u="none" strike="noStrike" dirty="0">
                <a:solidFill>
                  <a:srgbClr val="000000"/>
                </a:solidFill>
                <a:effectLst/>
                <a:latin typeface="+mn-lt"/>
              </a:rPr>
              <a:t>Full article: </a:t>
            </a:r>
            <a:r>
              <a:rPr lang="en-US" sz="1200" b="0" i="0" u="sng" strike="noStrike" dirty="0">
                <a:solidFill>
                  <a:srgbClr val="1155CC"/>
                </a:solidFill>
                <a:effectLst/>
                <a:latin typeface="+mn-lt"/>
                <a:hlinkClick r:id="rId4"/>
              </a:rPr>
              <a:t>https://www.pewresearch.org/internet/2022/11/16/connection-creativity-and-drama-teen-life-on-social-media-in-2022/</a:t>
            </a:r>
            <a:r>
              <a:rPr lang="en-US" sz="1200" b="0" i="0" u="none" strike="noStrike" dirty="0">
                <a:solidFill>
                  <a:srgbClr val="000000"/>
                </a:solidFill>
                <a:effectLst/>
                <a:latin typeface="+mn-lt"/>
              </a:rPr>
              <a:t> </a:t>
            </a:r>
          </a:p>
          <a:p>
            <a:pPr rtl="0">
              <a:spcBef>
                <a:spcPts val="0"/>
              </a:spcBef>
              <a:spcAft>
                <a:spcPts val="0"/>
              </a:spcAft>
            </a:pPr>
            <a:endParaRPr lang="en-US" sz="1200" b="0" i="0" u="none" strike="noStrike" dirty="0">
              <a:solidFill>
                <a:srgbClr val="000000"/>
              </a:solidFill>
              <a:effectLst/>
              <a:latin typeface="+mn-lt"/>
            </a:endParaRPr>
          </a:p>
          <a:p>
            <a:pPr marL="0" lvl="0" indent="0" algn="l" rtl="0">
              <a:lnSpc>
                <a:spcPct val="115000"/>
              </a:lnSpc>
              <a:spcBef>
                <a:spcPts val="0"/>
              </a:spcBef>
              <a:spcAft>
                <a:spcPts val="0"/>
              </a:spcAft>
              <a:buNone/>
            </a:pPr>
            <a:r>
              <a:rPr lang="en-US" sz="1200" dirty="0">
                <a:solidFill>
                  <a:schemeClr val="dk1"/>
                </a:solidFill>
              </a:rPr>
              <a:t>But we are aware of the dangers.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In our </a:t>
            </a:r>
            <a:r>
              <a:rPr lang="en-US" sz="1200" dirty="0" err="1">
                <a:solidFill>
                  <a:schemeClr val="dk1"/>
                </a:solidFill>
              </a:rPr>
              <a:t>Lifesmarts</a:t>
            </a:r>
            <a:r>
              <a:rPr lang="en-US" sz="1200" dirty="0">
                <a:solidFill>
                  <a:schemeClr val="dk1"/>
                </a:solidFill>
              </a:rPr>
              <a:t> survey, we were asked to rank our level of concern on a scale from 1-10</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“Receiving obscene photos or messages” and “Predators claiming to be someone they’re not both received a score of 10 from ¼ of our respondents</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Meanwhile, “Identity Theft” and “Invasion of Privacy” ranked highest overall</a:t>
            </a:r>
          </a:p>
          <a:p>
            <a:pPr marL="45720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(Explain how </a:t>
            </a:r>
            <a:r>
              <a:rPr lang="en-US" sz="1200" dirty="0" err="1">
                <a:solidFill>
                  <a:schemeClr val="dk1"/>
                </a:solidFill>
              </a:rPr>
              <a:t>Lifesmarts</a:t>
            </a:r>
            <a:r>
              <a:rPr lang="en-US" sz="1200" dirty="0">
                <a:solidFill>
                  <a:schemeClr val="dk1"/>
                </a:solidFill>
              </a:rPr>
              <a:t> has taught you about P.I.I., Privacy Settings, and other online dangers to watch out for)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None/>
            </a:pPr>
            <a:r>
              <a:rPr lang="en-US" sz="1200" b="1" dirty="0">
                <a:solidFill>
                  <a:schemeClr val="dk1"/>
                </a:solidFill>
              </a:rPr>
              <a:t>Recommendations –</a:t>
            </a:r>
          </a:p>
          <a:p>
            <a:pPr marL="0" lvl="0" indent="0" algn="l" rtl="0">
              <a:lnSpc>
                <a:spcPct val="115000"/>
              </a:lnSpc>
              <a:spcBef>
                <a:spcPts val="0"/>
              </a:spcBef>
              <a:spcAft>
                <a:spcPts val="0"/>
              </a:spcAft>
              <a:buClr>
                <a:schemeClr val="dk1"/>
              </a:buClr>
              <a:buSzPts val="1100"/>
              <a:buFont typeface="Arial"/>
              <a:buNone/>
            </a:pPr>
            <a:endParaRPr lang="en-US" sz="1200" b="1"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We are conscious of the dangers and through </a:t>
            </a:r>
            <a:r>
              <a:rPr lang="en-US" sz="1200" b="1" dirty="0" err="1">
                <a:solidFill>
                  <a:schemeClr val="dk1"/>
                </a:solidFill>
              </a:rPr>
              <a:t>Lifesmarts</a:t>
            </a:r>
            <a:r>
              <a:rPr lang="en-US" sz="1200" b="1" dirty="0">
                <a:solidFill>
                  <a:schemeClr val="dk1"/>
                </a:solidFill>
              </a:rPr>
              <a:t> we learn to protect ourselves</a:t>
            </a:r>
          </a:p>
          <a:p>
            <a:pPr marL="914400" lvl="1" indent="-304800" algn="l" rtl="0">
              <a:lnSpc>
                <a:spcPct val="115000"/>
              </a:lnSpc>
              <a:spcBef>
                <a:spcPts val="0"/>
              </a:spcBef>
              <a:spcAft>
                <a:spcPts val="0"/>
              </a:spcAft>
              <a:buClr>
                <a:schemeClr val="dk1"/>
              </a:buClr>
              <a:buSzPts val="1200"/>
              <a:buChar char="○"/>
            </a:pPr>
            <a:r>
              <a:rPr lang="en-US" sz="1200" dirty="0">
                <a:solidFill>
                  <a:schemeClr val="dk1"/>
                </a:solidFill>
              </a:rPr>
              <a:t>(Talk about some of the things that you have learned through </a:t>
            </a:r>
            <a:r>
              <a:rPr lang="en-US" sz="1200" dirty="0" err="1">
                <a:solidFill>
                  <a:schemeClr val="dk1"/>
                </a:solidFill>
              </a:rPr>
              <a:t>Lifesmarts</a:t>
            </a:r>
            <a:r>
              <a:rPr lang="en-US" sz="1200" dirty="0">
                <a:solidFill>
                  <a:schemeClr val="dk1"/>
                </a:solidFill>
              </a:rPr>
              <a:t> that help you protect yourself online)</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Control privacy settings; Limit Personally Identifiable Information; Look for Red Flags</a:t>
            </a:r>
          </a:p>
          <a:p>
            <a:pPr marL="914400" lvl="1" indent="-304800" algn="l" rtl="0">
              <a:lnSpc>
                <a:spcPct val="115000"/>
              </a:lnSpc>
              <a:spcBef>
                <a:spcPts val="0"/>
              </a:spcBef>
              <a:spcAft>
                <a:spcPts val="0"/>
              </a:spcAft>
              <a:buClr>
                <a:srgbClr val="2A2A2A"/>
              </a:buClr>
              <a:buSzPts val="1200"/>
              <a:buChar char="○"/>
            </a:pPr>
            <a:r>
              <a:rPr lang="en-US" sz="1200" b="1" dirty="0">
                <a:solidFill>
                  <a:srgbClr val="2A2A2A"/>
                </a:solidFill>
              </a:rPr>
              <a:t>“Help us keep an eye on who is following us.”</a:t>
            </a:r>
          </a:p>
          <a:p>
            <a:pPr marL="914400" lvl="0" indent="0" algn="l" rtl="0">
              <a:lnSpc>
                <a:spcPct val="115000"/>
              </a:lnSpc>
              <a:spcBef>
                <a:spcPts val="0"/>
              </a:spcBef>
              <a:spcAft>
                <a:spcPts val="0"/>
              </a:spcAft>
              <a:buClr>
                <a:schemeClr val="dk1"/>
              </a:buClr>
              <a:buSzPts val="1100"/>
              <a:buFont typeface="Arial"/>
              <a:buNone/>
            </a:pPr>
            <a:r>
              <a:rPr lang="en-US" sz="1200" dirty="0">
                <a:solidFill>
                  <a:srgbClr val="2A2A2A"/>
                </a:solidFill>
              </a:rPr>
              <a:t>Even when kids keep social media accounts private or provide restricted access, anyone can request to follow or friend them</a:t>
            </a:r>
          </a:p>
          <a:p>
            <a:pPr marL="914400" lvl="0" indent="0" algn="l" rtl="0">
              <a:lnSpc>
                <a:spcPct val="115000"/>
              </a:lnSpc>
              <a:spcBef>
                <a:spcPts val="0"/>
              </a:spcBef>
              <a:spcAft>
                <a:spcPts val="0"/>
              </a:spcAft>
              <a:buClr>
                <a:schemeClr val="dk1"/>
              </a:buClr>
              <a:buSzPts val="1100"/>
              <a:buFont typeface="Arial"/>
              <a:buNone/>
            </a:pPr>
            <a:r>
              <a:rPr lang="en-US" sz="1200" dirty="0">
                <a:solidFill>
                  <a:srgbClr val="2A2A2A"/>
                </a:solidFill>
              </a:rPr>
              <a:t>and potentially have full access to their postings. In a world where likes, loves, comments and follower counts have become</a:t>
            </a:r>
          </a:p>
          <a:p>
            <a:pPr marL="914400" lvl="0" indent="0" algn="l" rtl="0">
              <a:lnSpc>
                <a:spcPct val="115000"/>
              </a:lnSpc>
              <a:spcBef>
                <a:spcPts val="0"/>
              </a:spcBef>
              <a:spcAft>
                <a:spcPts val="0"/>
              </a:spcAft>
              <a:buClr>
                <a:schemeClr val="dk1"/>
              </a:buClr>
              <a:buSzPts val="1100"/>
              <a:buFont typeface="Arial"/>
              <a:buNone/>
            </a:pPr>
            <a:r>
              <a:rPr lang="en-US" sz="1200" dirty="0">
                <a:solidFill>
                  <a:srgbClr val="2A2A2A"/>
                </a:solidFill>
              </a:rPr>
              <a:t>a barometer for popularity, teens might find it difficult to turn away potential followers, even when they should. Parents and</a:t>
            </a:r>
          </a:p>
          <a:p>
            <a:pPr marL="914400" lvl="0" indent="0" algn="l" rtl="0">
              <a:lnSpc>
                <a:spcPct val="115000"/>
              </a:lnSpc>
              <a:spcBef>
                <a:spcPts val="0"/>
              </a:spcBef>
              <a:spcAft>
                <a:spcPts val="0"/>
              </a:spcAft>
              <a:buClr>
                <a:schemeClr val="dk1"/>
              </a:buClr>
              <a:buSzPts val="1100"/>
              <a:buFont typeface="Arial"/>
              <a:buNone/>
            </a:pPr>
            <a:r>
              <a:rPr lang="en-US" sz="1200" dirty="0">
                <a:solidFill>
                  <a:srgbClr val="2A2A2A"/>
                </a:solidFill>
              </a:rPr>
              <a:t>educators should encourage teens and tweens to curate access to their accounts. </a:t>
            </a:r>
          </a:p>
          <a:p>
            <a:pPr marL="914400" lvl="0" indent="0" algn="l" rtl="0">
              <a:lnSpc>
                <a:spcPct val="115000"/>
              </a:lnSpc>
              <a:spcBef>
                <a:spcPts val="0"/>
              </a:spcBef>
              <a:spcAft>
                <a:spcPts val="0"/>
              </a:spcAft>
              <a:buClr>
                <a:schemeClr val="dk1"/>
              </a:buClr>
              <a:buSzPts val="1100"/>
              <a:buFont typeface="Arial"/>
              <a:buNone/>
            </a:pPr>
            <a:r>
              <a:rPr lang="en-US" sz="1200" dirty="0">
                <a:solidFill>
                  <a:srgbClr val="2A2A2A"/>
                </a:solidFill>
              </a:rPr>
              <a:t>Source:</a:t>
            </a:r>
            <a:r>
              <a:rPr lang="en-US" sz="1200" b="0" i="0" u="none" strike="noStrike" dirty="0">
                <a:solidFill>
                  <a:srgbClr val="2A2A2A"/>
                </a:solidFill>
                <a:effectLst/>
                <a:latin typeface="+mn-lt"/>
              </a:rPr>
              <a:t> </a:t>
            </a:r>
            <a:r>
              <a:rPr lang="en-US" sz="1200" b="0" i="0" u="sng" strike="noStrike" dirty="0">
                <a:solidFill>
                  <a:srgbClr val="1155CC"/>
                </a:solidFill>
                <a:effectLst/>
                <a:latin typeface="+mn-lt"/>
                <a:hlinkClick r:id="rId5"/>
              </a:rPr>
              <a:t>https://www.washingtonpost.com/news/parenting/wp/2018/01/09/what-teens-wish-their-parents-knew-about-social-media/</a:t>
            </a:r>
            <a:r>
              <a:rPr lang="en-US" sz="1200" b="0" i="0" u="none" strike="noStrike" dirty="0">
                <a:solidFill>
                  <a:srgbClr val="000000"/>
                </a:solidFill>
                <a:effectLst/>
                <a:latin typeface="+mn-lt"/>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effectLst/>
              <a:latin typeface="+mn-lt"/>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If something happens we want to feel safe talking to you about it</a:t>
            </a:r>
          </a:p>
          <a:p>
            <a:pPr marL="914400" lvl="1" indent="-304800" algn="l" rtl="0">
              <a:lnSpc>
                <a:spcPct val="115000"/>
              </a:lnSpc>
              <a:spcBef>
                <a:spcPts val="0"/>
              </a:spcBef>
              <a:spcAft>
                <a:spcPts val="0"/>
              </a:spcAft>
              <a:buClr>
                <a:schemeClr val="dk1"/>
              </a:buClr>
              <a:buSzPts val="1200"/>
              <a:buChar char="○"/>
            </a:pPr>
            <a:r>
              <a:rPr lang="en-US" sz="1200" dirty="0">
                <a:solidFill>
                  <a:schemeClr val="dk1"/>
                </a:solidFill>
              </a:rPr>
              <a:t>We want to know that you have our back and that we can come to you with any concern without you blowing things out of proportion. Trust that we know what we’re doing online, but if things get scary we can still come to you. As one of the students in our </a:t>
            </a:r>
            <a:r>
              <a:rPr lang="en-US" sz="1200" dirty="0" err="1">
                <a:solidFill>
                  <a:schemeClr val="dk1"/>
                </a:solidFill>
              </a:rPr>
              <a:t>Lifesmarts</a:t>
            </a:r>
            <a:r>
              <a:rPr lang="en-US" sz="1200" dirty="0">
                <a:solidFill>
                  <a:schemeClr val="dk1"/>
                </a:solidFill>
              </a:rPr>
              <a:t> survey put it. “Social media isn’t dangerous, children not knowing how to use it is dangerous. Parents shouldn’t fear the apps as long as they teach their children how to use them responsibly.</a:t>
            </a:r>
            <a:r>
              <a:rPr lang="en-US" sz="1200" b="1" dirty="0">
                <a:solidFill>
                  <a:srgbClr val="333333"/>
                </a:solidFill>
              </a:rPr>
              <a:t>”</a:t>
            </a:r>
          </a:p>
          <a:p>
            <a:pPr marL="0" lvl="0" indent="0" algn="l" rtl="0">
              <a:lnSpc>
                <a:spcPct val="115000"/>
              </a:lnSpc>
              <a:spcBef>
                <a:spcPts val="0"/>
              </a:spcBef>
              <a:spcAft>
                <a:spcPts val="0"/>
              </a:spcAft>
              <a:buNone/>
            </a:pPr>
            <a:endParaRPr lang="en-US"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The Honest Truth -</a:t>
            </a:r>
          </a:p>
          <a:p>
            <a:pPr marL="190500" marR="190500" lvl="0" indent="0" algn="l" rtl="0">
              <a:lnSpc>
                <a:spcPct val="115000"/>
              </a:lnSpc>
              <a:spcBef>
                <a:spcPts val="0"/>
              </a:spcBef>
              <a:spcAft>
                <a:spcPts val="0"/>
              </a:spcAft>
              <a:buNone/>
            </a:pPr>
            <a:r>
              <a:rPr lang="en-US" sz="1200" b="1" dirty="0">
                <a:solidFill>
                  <a:srgbClr val="212121"/>
                </a:solidFill>
              </a:rPr>
              <a:t>Supervise</a:t>
            </a:r>
            <a:r>
              <a:rPr lang="en-US" sz="1200" dirty="0">
                <a:solidFill>
                  <a:srgbClr val="212121"/>
                </a:solidFill>
              </a:rPr>
              <a:t>. Our children might hate our rules – we probably hate our rules too sometimes – but they want us to enforce the rules that keep them safe. At first glance, this might seem inconsistent with their need for autonomy, but it isn’t really. Our children want us to keep them safe, but they don’t want us intruding more than that. The struggle can be agreeing on what counts as ‘keeping them safe’ and what counts as ‘intruding’. </a:t>
            </a:r>
          </a:p>
          <a:p>
            <a:pPr marL="190500" marR="190500" rtl="0">
              <a:spcBef>
                <a:spcPts val="0"/>
              </a:spcBef>
              <a:spcAft>
                <a:spcPts val="0"/>
              </a:spcAft>
            </a:pPr>
            <a:r>
              <a:rPr lang="en-US" sz="1800" b="0" i="0" u="none" strike="noStrike" dirty="0">
                <a:solidFill>
                  <a:srgbClr val="212121"/>
                </a:solidFill>
                <a:effectLst/>
                <a:latin typeface="+mn-lt"/>
              </a:rPr>
              <a:t>Source:</a:t>
            </a:r>
            <a:r>
              <a:rPr lang="en-US" sz="1800" b="0" i="0" u="none" strike="noStrike" dirty="0">
                <a:solidFill>
                  <a:srgbClr val="000000"/>
                </a:solidFill>
                <a:effectLst/>
                <a:latin typeface="+mn-lt"/>
              </a:rPr>
              <a:t> </a:t>
            </a:r>
            <a:r>
              <a:rPr lang="en-US" sz="1800" b="0" i="0" u="sng" strike="noStrike" dirty="0">
                <a:solidFill>
                  <a:srgbClr val="1155CC"/>
                </a:solidFill>
                <a:effectLst/>
                <a:latin typeface="+mn-lt"/>
                <a:hlinkClick r:id="rId6"/>
              </a:rPr>
              <a:t>https://www.heysigmund.com/technology-social-media-rules-children-teens-wish-parents-follow/</a:t>
            </a:r>
            <a:r>
              <a:rPr lang="en-US" sz="1800" b="0" i="0" u="none" strike="noStrike" dirty="0">
                <a:solidFill>
                  <a:srgbClr val="212121"/>
                </a:solidFill>
                <a:effectLst/>
                <a:latin typeface="+mn-lt"/>
              </a:rPr>
              <a:t> </a:t>
            </a:r>
            <a:endParaRPr lang="en-US" sz="2800" b="0" dirty="0">
              <a:effectLst/>
              <a:latin typeface="+mn-lt"/>
            </a:endParaRPr>
          </a:p>
          <a:p>
            <a:r>
              <a:rPr lang="en-US" sz="2800" dirty="0">
                <a:latin typeface="+mn-lt"/>
              </a:rPr>
              <a:t/>
            </a:r>
            <a:br>
              <a:rPr lang="en-US" sz="2800" dirty="0">
                <a:latin typeface="+mn-lt"/>
              </a:rPr>
            </a:br>
            <a:endParaRPr lang="en-US" sz="1800" b="0" i="0" u="none" strike="noStrike" dirty="0">
              <a:solidFill>
                <a:srgbClr val="2A2A2A"/>
              </a:solidFill>
              <a:effectLst/>
              <a:latin typeface="+mn-lt"/>
            </a:endParaRPr>
          </a:p>
          <a:p>
            <a:endParaRPr lang="en-US" sz="1800" b="0" i="0" u="none" strike="noStrike" dirty="0">
              <a:solidFill>
                <a:srgbClr val="2A2A2A"/>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15</a:t>
            </a:fld>
            <a:endParaRPr lang="en-US" dirty="0"/>
          </a:p>
        </p:txBody>
      </p:sp>
    </p:spTree>
    <p:extLst>
      <p:ext uri="{BB962C8B-B14F-4D97-AF65-F5344CB8AC3E}">
        <p14:creationId xmlns:p14="http://schemas.microsoft.com/office/powerpoint/2010/main" val="1568249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While parents might think -</a:t>
            </a: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“Social media has affected my child’s ability to socialize normally”</a:t>
            </a:r>
          </a:p>
          <a:p>
            <a:pPr marL="0" lvl="0" indent="0" algn="l" rtl="0">
              <a:lnSpc>
                <a:spcPct val="115000"/>
              </a:lnSpc>
              <a:spcBef>
                <a:spcPts val="0"/>
              </a:spcBef>
              <a:spcAft>
                <a:spcPts val="0"/>
              </a:spcAft>
              <a:buNone/>
            </a:pPr>
            <a:r>
              <a:rPr lang="en-US" sz="1200" dirty="0">
                <a:solidFill>
                  <a:srgbClr val="333333"/>
                </a:solidFill>
              </a:rPr>
              <a:t>it is not a case of “Invasion of the </a:t>
            </a:r>
            <a:r>
              <a:rPr lang="en-US" sz="1200" dirty="0" err="1">
                <a:solidFill>
                  <a:srgbClr val="333333"/>
                </a:solidFill>
              </a:rPr>
              <a:t>Bodysnatchers</a:t>
            </a:r>
            <a:r>
              <a:rPr lang="en-US" sz="1200" dirty="0">
                <a:solidFill>
                  <a:srgbClr val="333333"/>
                </a:solidFill>
              </a:rPr>
              <a:t>”</a:t>
            </a:r>
          </a:p>
          <a:p>
            <a:pPr marL="0" lvl="0" indent="0" algn="l" rtl="0">
              <a:lnSpc>
                <a:spcPct val="115000"/>
              </a:lnSpc>
              <a:spcBef>
                <a:spcPts val="0"/>
              </a:spcBef>
              <a:spcAft>
                <a:spcPts val="0"/>
              </a:spcAft>
              <a:buClr>
                <a:schemeClr val="dk1"/>
              </a:buClr>
              <a:buSzPts val="1100"/>
              <a:buFont typeface="Arial"/>
              <a:buNone/>
            </a:pPr>
            <a:endParaRPr lang="en-US" sz="1200" dirty="0">
              <a:solidFill>
                <a:srgbClr val="333333"/>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In 2018, (even before Covid) 62% of parents surveyed worried about their teen losing the ability to communicate in person</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Research even shows that in-person socialization is down (which Covid may have reinforced) but is social media to blame?</a:t>
            </a:r>
          </a:p>
          <a:p>
            <a:pPr marL="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A 2018 survey by the Pew Research Center found that: </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65% of parents worry about their teen spending too much time in front of their screens</a:t>
            </a: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62% worry about their teen losing the ability to communicate in person</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61% worry about their teen sharing too much about their life online</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59% worry about their teen being harassed or bullied online</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57% worry about their teen sending or receiving explicit messages</a:t>
            </a:r>
          </a:p>
          <a:p>
            <a:pPr rtl="0">
              <a:spcBef>
                <a:spcPts val="0"/>
              </a:spcBef>
              <a:spcAft>
                <a:spcPts val="0"/>
              </a:spcAft>
            </a:pPr>
            <a:endParaRPr lang="en-US" sz="1800" b="0" i="0" u="none" strike="noStrike" dirty="0">
              <a:solidFill>
                <a:srgbClr val="000000"/>
              </a:solidFill>
              <a:effectLst/>
              <a:latin typeface="+mn-lt"/>
            </a:endParaRPr>
          </a:p>
          <a:p>
            <a:pPr rtl="0">
              <a:spcBef>
                <a:spcPts val="0"/>
              </a:spcBef>
              <a:spcAft>
                <a:spcPts val="0"/>
              </a:spcAft>
            </a:pPr>
            <a:r>
              <a:rPr lang="en-US" sz="1800" b="0" i="0" u="none" strike="noStrike" dirty="0">
                <a:solidFill>
                  <a:srgbClr val="000000"/>
                </a:solidFill>
                <a:effectLst/>
                <a:latin typeface="+mn-lt"/>
              </a:rPr>
              <a:t>Source: </a:t>
            </a:r>
            <a:r>
              <a:rPr lang="en-US" sz="1800" b="0" i="0" u="sng" strike="noStrike" dirty="0">
                <a:solidFill>
                  <a:srgbClr val="1155CC"/>
                </a:solidFill>
                <a:effectLst/>
                <a:latin typeface="Arial" panose="020B0604020202020204" pitchFamily="34" charset="0"/>
                <a:hlinkClick r:id="rId3"/>
              </a:rPr>
              <a:t>https://www.pewresearch.org/fact-tank/2019/03/22/how-parents-feel-about-and-manage-their-teens-online-behavior-and-screen-time/ft_19-03-22_parentsteenstech_65ofparents_2/</a:t>
            </a:r>
            <a:r>
              <a:rPr lang="en-US" sz="1800" b="0" i="0" u="sng" strike="noStrike" dirty="0">
                <a:solidFill>
                  <a:srgbClr val="1155CC"/>
                </a:solidFill>
                <a:effectLst/>
                <a:latin typeface="Arial" panose="020B0604020202020204" pitchFamily="34" charset="0"/>
              </a:rPr>
              <a:t> </a:t>
            </a:r>
          </a:p>
          <a:p>
            <a:pPr rtl="0">
              <a:spcBef>
                <a:spcPts val="0"/>
              </a:spcBef>
              <a:spcAft>
                <a:spcPts val="0"/>
              </a:spcAft>
            </a:pPr>
            <a:r>
              <a:rPr lang="en-US" sz="1800" b="0" i="0" u="none" strike="noStrike" dirty="0">
                <a:solidFill>
                  <a:srgbClr val="000000"/>
                </a:solidFill>
                <a:effectLst/>
                <a:latin typeface="+mn-lt"/>
              </a:rPr>
              <a:t>Full article: </a:t>
            </a:r>
            <a:r>
              <a:rPr lang="en-US" sz="1800" b="0" i="0" u="sng" strike="noStrike" dirty="0">
                <a:solidFill>
                  <a:srgbClr val="1155CC"/>
                </a:solidFill>
                <a:effectLst/>
                <a:latin typeface="Arial" panose="020B0604020202020204" pitchFamily="34" charset="0"/>
              </a:rPr>
              <a:t> </a:t>
            </a:r>
            <a:r>
              <a:rPr lang="en-US" sz="1800" b="0" i="0" u="sng" strike="noStrike" dirty="0">
                <a:solidFill>
                  <a:srgbClr val="1155CC"/>
                </a:solidFill>
                <a:effectLst/>
                <a:latin typeface="+mn-lt"/>
                <a:hlinkClick r:id="rId4"/>
              </a:rPr>
              <a:t>https://www.pewresearch.org/fact-tank/2019/03/22/how-parents-feel-about-and-manage-their-teens-online-behavior-and-screen-time/</a:t>
            </a:r>
            <a:r>
              <a:rPr lang="en-US" sz="1800" b="0" i="0" u="none" strike="noStrike" dirty="0">
                <a:solidFill>
                  <a:srgbClr val="000000"/>
                </a:solidFill>
                <a:effectLst/>
                <a:latin typeface="+mn-lt"/>
              </a:rPr>
              <a:t> </a:t>
            </a:r>
          </a:p>
          <a:p>
            <a:endParaRPr lang="en-US" sz="1800" b="0" i="0" u="none" strike="noStrike" dirty="0">
              <a:solidFill>
                <a:srgbClr val="000000"/>
              </a:solidFill>
              <a:effectLst/>
              <a:latin typeface="+mn-lt"/>
            </a:endParaRPr>
          </a:p>
          <a:p>
            <a:endParaRPr lang="en-US" sz="1800" b="0" i="0" u="none" strike="noStrike" dirty="0">
              <a:solidFill>
                <a:srgbClr val="000000"/>
              </a:solidFill>
              <a:effectLst/>
              <a:latin typeface="+mn-lt"/>
            </a:endParaRPr>
          </a:p>
          <a:p>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16</a:t>
            </a:fld>
            <a:endParaRPr lang="en-US" dirty="0"/>
          </a:p>
        </p:txBody>
      </p:sp>
    </p:spTree>
    <p:extLst>
      <p:ext uri="{BB962C8B-B14F-4D97-AF65-F5344CB8AC3E}">
        <p14:creationId xmlns:p14="http://schemas.microsoft.com/office/powerpoint/2010/main" val="260653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Teens’ Response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“Surprisingly, social media is not to blame!”</a:t>
            </a:r>
          </a:p>
          <a:p>
            <a:pPr marL="0" lvl="0" indent="0" algn="l" rtl="0">
              <a:lnSpc>
                <a:spcPct val="115000"/>
              </a:lnSpc>
              <a:spcBef>
                <a:spcPts val="0"/>
              </a:spcBef>
              <a:spcAft>
                <a:spcPts val="0"/>
              </a:spcAft>
              <a:buNone/>
            </a:pPr>
            <a:r>
              <a:rPr lang="en-US" sz="1200" b="1" dirty="0">
                <a:solidFill>
                  <a:schemeClr val="dk1"/>
                </a:solidFill>
              </a:rPr>
              <a:t>“Communicating online is ‘normal’ to us. But it doesn’t limit our in-person friends.”</a:t>
            </a:r>
          </a:p>
          <a:p>
            <a:pPr marL="0" lvl="0" indent="0" algn="l" rtl="0">
              <a:lnSpc>
                <a:spcPct val="115000"/>
              </a:lnSpc>
              <a:spcBef>
                <a:spcPts val="0"/>
              </a:spcBef>
              <a:spcAft>
                <a:spcPts val="0"/>
              </a:spcAft>
              <a:buClr>
                <a:schemeClr val="dk1"/>
              </a:buClr>
              <a:buSzPts val="1100"/>
              <a:buFont typeface="Arial"/>
              <a:buNone/>
            </a:pPr>
            <a:endParaRPr lang="en-US"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Recommendations –</a:t>
            </a: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Heavy social media users are just as likely to socialize with friends in person</a:t>
            </a: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But we aren’t limited to friends in our neighborhoods</a:t>
            </a: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We socialize with friends in countries around the globe, and those who live next door</a:t>
            </a:r>
          </a:p>
          <a:p>
            <a:pPr marL="0" lvl="0" indent="0" algn="l" rtl="0">
              <a:lnSpc>
                <a:spcPct val="115000"/>
              </a:lnSpc>
              <a:spcBef>
                <a:spcPts val="0"/>
              </a:spcBef>
              <a:spcAft>
                <a:spcPts val="0"/>
              </a:spcAft>
              <a:buNone/>
            </a:pPr>
            <a:endParaRPr lang="en-US"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Talking Points –</a:t>
            </a: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The idea was that social media was replacing face-to-face interaction and it was referred to as “Social Displacement Hypothesis.” But research is showing that it looks to be false.</a:t>
            </a:r>
          </a:p>
          <a:p>
            <a:pPr marL="463550" lvl="0" indent="0" algn="l" rtl="0">
              <a:lnSpc>
                <a:spcPct val="115000"/>
              </a:lnSpc>
              <a:spcBef>
                <a:spcPts val="0"/>
              </a:spcBef>
              <a:spcAft>
                <a:spcPts val="0"/>
              </a:spcAft>
              <a:buClr>
                <a:schemeClr val="dk1"/>
              </a:buClr>
              <a:buSzPts val="1100"/>
              <a:buFont typeface="Arial"/>
              <a:buNone/>
            </a:pPr>
            <a:r>
              <a:rPr lang="en-US" sz="1200" dirty="0">
                <a:solidFill>
                  <a:schemeClr val="dk1"/>
                </a:solidFill>
              </a:rPr>
              <a:t>“We're seeing a transformation of where people are putting their attention,” Hall said. Noting that TikTok and YouTube are increasingly popular outlets for watching streaming content, Hall suggested social media time is likely borrowing from time spent watching TV, which, for decades, has been a major place where Americans spend their time. “Social media time is also borrowing from time at work or doing household chores,” Hall said.</a:t>
            </a:r>
          </a:p>
          <a:p>
            <a:r>
              <a:rPr lang="en-US" sz="1200" b="0" i="0" dirty="0">
                <a:solidFill>
                  <a:srgbClr val="333333"/>
                </a:solidFill>
                <a:effectLst/>
                <a:latin typeface="+mn-lt"/>
              </a:rPr>
              <a:t>Source:</a:t>
            </a:r>
            <a:r>
              <a:rPr lang="en-US" sz="1200" b="0" i="0" u="none" strike="noStrike" dirty="0">
                <a:solidFill>
                  <a:srgbClr val="FF0000"/>
                </a:solidFill>
                <a:effectLst/>
                <a:latin typeface="+mn-lt"/>
              </a:rPr>
              <a:t> </a:t>
            </a:r>
            <a:r>
              <a:rPr lang="en-US" sz="1200" b="0" i="0" u="sng" strike="noStrike" dirty="0">
                <a:solidFill>
                  <a:srgbClr val="1155CC"/>
                </a:solidFill>
                <a:effectLst/>
                <a:latin typeface="+mn-lt"/>
                <a:hlinkClick r:id="rId3"/>
              </a:rPr>
              <a:t>http://news.ku.edu/2022/05/05/person-socialization-down-social-media-isnt-to-blame</a:t>
            </a:r>
            <a:r>
              <a:rPr lang="en-US" sz="1200" b="0" i="0" u="none" strike="noStrike" dirty="0">
                <a:solidFill>
                  <a:srgbClr val="202124"/>
                </a:solidFill>
                <a:effectLst/>
                <a:latin typeface="+mn-lt"/>
              </a:rPr>
              <a:t> </a:t>
            </a:r>
          </a:p>
          <a:p>
            <a:endParaRPr lang="en-US" sz="1200" b="0" i="0" u="none" strike="noStrike" dirty="0">
              <a:solidFill>
                <a:srgbClr val="202124"/>
              </a:solidFill>
              <a:effectLst/>
              <a:latin typeface="+mn-lt"/>
            </a:endParaRPr>
          </a:p>
          <a:p>
            <a:pPr marL="0" lvl="0" indent="0" algn="l" rtl="0">
              <a:lnSpc>
                <a:spcPct val="115000"/>
              </a:lnSpc>
              <a:spcBef>
                <a:spcPts val="0"/>
              </a:spcBef>
              <a:spcAft>
                <a:spcPts val="0"/>
              </a:spcAft>
              <a:buClr>
                <a:schemeClr val="dk1"/>
              </a:buClr>
              <a:buSzPts val="1100"/>
              <a:buFont typeface="Arial"/>
              <a:buNone/>
            </a:pPr>
            <a:endParaRPr lang="en-US" sz="1200" u="sng"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Use of the internet and social media is linked to STRONGER social ties, both among teens and adults.</a:t>
            </a:r>
          </a:p>
          <a:p>
            <a:pPr marL="463550" lvl="0" indent="0" algn="l" rtl="0">
              <a:lnSpc>
                <a:spcPct val="115000"/>
              </a:lnSpc>
              <a:spcBef>
                <a:spcPts val="0"/>
              </a:spcBef>
              <a:spcAft>
                <a:spcPts val="0"/>
              </a:spcAft>
              <a:buClr>
                <a:schemeClr val="dk1"/>
              </a:buClr>
              <a:buSzPts val="1100"/>
              <a:buFont typeface="Arial"/>
              <a:buNone/>
            </a:pPr>
            <a:r>
              <a:rPr lang="en-US" sz="1200" dirty="0">
                <a:solidFill>
                  <a:schemeClr val="dk1"/>
                </a:solidFill>
              </a:rPr>
              <a:t>Close to half of U.S. teens ages 13 to 17 say they are on the internet “</a:t>
            </a:r>
            <a:r>
              <a:rPr lang="en-US" sz="1200" u="sng" dirty="0">
                <a:solidFill>
                  <a:schemeClr val="dk1"/>
                </a:solidFill>
                <a:hlinkClick r:id="rId4">
                  <a:extLst>
                    <a:ext uri="{A12FA001-AC4F-418D-AE19-62706E023703}">
                      <ahyp:hlinkClr xmlns:ahyp="http://schemas.microsoft.com/office/drawing/2018/hyperlinkcolor" xmlns="" val="tx"/>
                    </a:ext>
                  </a:extLst>
                </a:hlinkClick>
              </a:rPr>
              <a:t>almost constantly</a:t>
            </a:r>
            <a:r>
              <a:rPr lang="en-US" sz="1200" dirty="0">
                <a:solidFill>
                  <a:schemeClr val="dk1"/>
                </a:solidFill>
              </a:rPr>
              <a:t>,” and more than nine-in-ten are social media users. These highly plugged-in youth, however, are just as likely as their less-connected peers to socialize regularly with their friends in person, according to a new analysis of Pew Research Center survey data.</a:t>
            </a:r>
          </a:p>
          <a:p>
            <a:pPr marL="463550" lvl="0" indent="0" algn="l" rtl="0">
              <a:lnSpc>
                <a:spcPct val="115000"/>
              </a:lnSpc>
              <a:spcBef>
                <a:spcPts val="0"/>
              </a:spcBef>
              <a:spcAft>
                <a:spcPts val="0"/>
              </a:spcAft>
              <a:buNone/>
            </a:pPr>
            <a:endParaRPr lang="en-US" sz="1200" dirty="0">
              <a:solidFill>
                <a:schemeClr val="dk1"/>
              </a:solidFill>
            </a:endParaRPr>
          </a:p>
          <a:p>
            <a:pPr marL="463550" lvl="0" indent="0" algn="l" rtl="0">
              <a:lnSpc>
                <a:spcPct val="115000"/>
              </a:lnSpc>
              <a:spcBef>
                <a:spcPts val="0"/>
              </a:spcBef>
              <a:spcAft>
                <a:spcPts val="0"/>
              </a:spcAft>
              <a:buClr>
                <a:schemeClr val="dk1"/>
              </a:buClr>
              <a:buSzPts val="1100"/>
              <a:buFont typeface="Arial"/>
              <a:buNone/>
            </a:pPr>
            <a:r>
              <a:rPr lang="en-US" sz="1200" dirty="0">
                <a:solidFill>
                  <a:schemeClr val="dk1"/>
                </a:solidFill>
              </a:rPr>
              <a:t>In fact, when taking into account both online and offline interactions, highly connected teens report </a:t>
            </a:r>
            <a:r>
              <a:rPr lang="en-US" sz="1200" i="1" dirty="0">
                <a:solidFill>
                  <a:schemeClr val="dk1"/>
                </a:solidFill>
              </a:rPr>
              <a:t>more</a:t>
            </a:r>
            <a:r>
              <a:rPr lang="en-US" sz="1200" dirty="0">
                <a:solidFill>
                  <a:schemeClr val="dk1"/>
                </a:solidFill>
              </a:rPr>
              <a:t> contact with their friends compared with other teens, according to the analysis, which comes amid concerns that screen time is </a:t>
            </a:r>
            <a:r>
              <a:rPr lang="en-US" sz="1200" u="sng" dirty="0">
                <a:solidFill>
                  <a:schemeClr val="dk1"/>
                </a:solidFill>
                <a:hlinkClick r:id="rId5">
                  <a:extLst>
                    <a:ext uri="{A12FA001-AC4F-418D-AE19-62706E023703}">
                      <ahyp:hlinkClr xmlns:ahyp="http://schemas.microsoft.com/office/drawing/2018/hyperlinkcolor" xmlns="" val="tx"/>
                    </a:ext>
                  </a:extLst>
                </a:hlinkClick>
              </a:rPr>
              <a:t>taking away opportunities</a:t>
            </a:r>
            <a:r>
              <a:rPr lang="en-US" sz="1200" dirty="0">
                <a:solidFill>
                  <a:schemeClr val="dk1"/>
                </a:solidFill>
              </a:rPr>
              <a:t> for teens and others to socialize face-to-face.</a:t>
            </a:r>
          </a:p>
          <a:p>
            <a:pPr marL="463550" lvl="0" indent="0" algn="l" rtl="0">
              <a:lnSpc>
                <a:spcPct val="115000"/>
              </a:lnSpc>
              <a:spcBef>
                <a:spcPts val="0"/>
              </a:spcBef>
              <a:spcAft>
                <a:spcPts val="0"/>
              </a:spcAft>
              <a:buNone/>
            </a:pPr>
            <a:endParaRPr lang="en-US" sz="1200" dirty="0">
              <a:solidFill>
                <a:schemeClr val="dk1"/>
              </a:solidFill>
            </a:endParaRPr>
          </a:p>
          <a:p>
            <a:pPr marL="463550" lvl="0" indent="0" algn="l" rtl="0">
              <a:lnSpc>
                <a:spcPct val="115000"/>
              </a:lnSpc>
              <a:spcBef>
                <a:spcPts val="0"/>
              </a:spcBef>
              <a:spcAft>
                <a:spcPts val="0"/>
              </a:spcAft>
              <a:buClr>
                <a:schemeClr val="dk1"/>
              </a:buClr>
              <a:buSzPts val="1100"/>
              <a:buFont typeface="Arial"/>
              <a:buNone/>
            </a:pPr>
            <a:r>
              <a:rPr lang="en-US" sz="1200" dirty="0">
                <a:solidFill>
                  <a:schemeClr val="dk1"/>
                </a:solidFill>
              </a:rPr>
              <a:t>Overall, 24% of teens who report being constantly online say they meet with their friends in person outside of school every day or almost every day. That is nearly identical to the 23% of less-frequently online teens who say they see their friends almost daily. And when it comes to online interaction with their friends, 69% of teens who are online constantly say they talk to their friends online every day or almost every day, compared with 52% of teens who visit the internet less frequently.</a:t>
            </a:r>
          </a:p>
          <a:p>
            <a:pPr marL="463550" lvl="0" indent="0" algn="l" rtl="0">
              <a:lnSpc>
                <a:spcPct val="115000"/>
              </a:lnSpc>
              <a:spcBef>
                <a:spcPts val="0"/>
              </a:spcBef>
              <a:spcAft>
                <a:spcPts val="0"/>
              </a:spcAft>
              <a:buNone/>
            </a:pPr>
            <a:endParaRPr lang="en-US" sz="1200" dirty="0">
              <a:solidFill>
                <a:schemeClr val="dk1"/>
              </a:solidFill>
            </a:endParaRPr>
          </a:p>
          <a:p>
            <a:pPr marL="463550" lvl="0" indent="0" algn="l" rtl="0">
              <a:lnSpc>
                <a:spcPct val="115000"/>
              </a:lnSpc>
              <a:spcBef>
                <a:spcPts val="0"/>
              </a:spcBef>
              <a:spcAft>
                <a:spcPts val="0"/>
              </a:spcAft>
              <a:buClr>
                <a:schemeClr val="dk1"/>
              </a:buClr>
              <a:buSzPts val="1100"/>
              <a:buFont typeface="Arial"/>
              <a:buNone/>
            </a:pPr>
            <a:r>
              <a:rPr lang="en-US" sz="1200" dirty="0">
                <a:solidFill>
                  <a:schemeClr val="dk1"/>
                </a:solidFill>
              </a:rPr>
              <a:t>The survey also finds that teens who use five or more social media sites are significantly more likely than teens who use fewer sites to talk to their friends online every day or almost every day. Three-quarters of these social media users (75%) say this, compared with 41% of teens who use just one or two social media platforms. However, the frequency with which teens meet their friends in person does not significantly differ by the number of social media sites they use. Some 22% of teens who </a:t>
            </a:r>
            <a:r>
              <a:rPr lang="en-US" sz="1200" u="sng" dirty="0">
                <a:solidFill>
                  <a:schemeClr val="dk1"/>
                </a:solidFill>
                <a:hlinkClick r:id="rId4">
                  <a:extLst>
                    <a:ext uri="{A12FA001-AC4F-418D-AE19-62706E023703}">
                      <ahyp:hlinkClr xmlns:ahyp="http://schemas.microsoft.com/office/drawing/2018/hyperlinkcolor" xmlns="" val="tx"/>
                    </a:ext>
                  </a:extLst>
                </a:hlinkClick>
              </a:rPr>
              <a:t>use one or two online platforms</a:t>
            </a:r>
            <a:r>
              <a:rPr lang="en-US" sz="1200" dirty="0">
                <a:solidFill>
                  <a:schemeClr val="dk1"/>
                </a:solidFill>
              </a:rPr>
              <a:t> meet their friends in person on a near daily basis, compared with 26% of teens who use three or four social media sites and 23% of teens who use five or more sites.</a:t>
            </a:r>
          </a:p>
          <a:p>
            <a:pPr algn="l"/>
            <a:endParaRPr lang="en-US" sz="1200" b="0" i="0" dirty="0">
              <a:solidFill>
                <a:srgbClr val="2A2A2A"/>
              </a:solidFill>
              <a:effectLst/>
              <a:latin typeface="+mn-lt"/>
            </a:endParaRPr>
          </a:p>
          <a:p>
            <a:pPr algn="l"/>
            <a:r>
              <a:rPr lang="en-US" sz="1200" b="0" i="0" dirty="0">
                <a:solidFill>
                  <a:srgbClr val="2A2A2A"/>
                </a:solidFill>
                <a:effectLst/>
                <a:latin typeface="+mn-lt"/>
              </a:rPr>
              <a:t>Source:</a:t>
            </a:r>
            <a:r>
              <a:rPr lang="en-US" sz="1200" b="0" i="0" u="none" strike="noStrike" dirty="0">
                <a:solidFill>
                  <a:srgbClr val="2A2A2A"/>
                </a:solidFill>
                <a:effectLst/>
                <a:latin typeface="+mn-lt"/>
              </a:rPr>
              <a:t> </a:t>
            </a:r>
            <a:r>
              <a:rPr lang="en-US" sz="1200" b="0" i="0" u="sng" strike="noStrike" dirty="0">
                <a:solidFill>
                  <a:srgbClr val="1155CC"/>
                </a:solidFill>
                <a:effectLst/>
                <a:latin typeface="+mn-lt"/>
                <a:hlinkClick r:id="rId6"/>
              </a:rPr>
              <a:t>https://www.pewresearch.org/fact-tank/2018/11/28/teens-who-are-constantly-online-are-just-as-likely-to-socialize-with-their-friends-offline/</a:t>
            </a:r>
            <a:r>
              <a:rPr lang="en-US" sz="1200" b="0" i="0" u="none" strike="noStrike" dirty="0">
                <a:solidFill>
                  <a:srgbClr val="FF0000"/>
                </a:solidFill>
                <a:effectLst/>
                <a:latin typeface="+mn-lt"/>
              </a:rPr>
              <a:t> </a:t>
            </a:r>
          </a:p>
          <a:p>
            <a:endParaRPr lang="en-US" sz="1200" b="1" i="0" u="none" strike="noStrike" dirty="0">
              <a:solidFill>
                <a:srgbClr val="FF0000"/>
              </a:solidFill>
              <a:effectLst/>
              <a:latin typeface="+mn-lt"/>
            </a:endParaRPr>
          </a:p>
          <a:p>
            <a:pPr marL="171450" indent="-171450">
              <a:buFont typeface="Arial" panose="020B0604020202020204" pitchFamily="34" charset="0"/>
              <a:buChar char="•"/>
            </a:pPr>
            <a:endParaRPr lang="en-US" sz="1200" b="1" i="0" u="none" strike="noStrike" dirty="0">
              <a:solidFill>
                <a:srgbClr val="FF0000"/>
              </a:solidFill>
              <a:effectLst/>
              <a:latin typeface="+mn-lt"/>
            </a:endParaRPr>
          </a:p>
          <a:p>
            <a:pPr marL="171450" indent="-171450">
              <a:buFont typeface="Arial" panose="020B0604020202020204" pitchFamily="34" charset="0"/>
              <a:buChar char="•"/>
            </a:pPr>
            <a:endParaRPr lang="en-US" sz="1200" b="1" i="0" u="none" strike="noStrike" dirty="0">
              <a:solidFill>
                <a:srgbClr val="FF0000"/>
              </a:solidFill>
              <a:effectLst/>
              <a:latin typeface="+mn-lt"/>
            </a:endParaRPr>
          </a:p>
          <a:p>
            <a:endParaRPr lang="en-US" sz="1200" dirty="0">
              <a:latin typeface="+mn-lt"/>
            </a:endParaRPr>
          </a:p>
          <a:p>
            <a:endParaRPr lang="en-US" sz="1200" dirty="0">
              <a:latin typeface="+mn-lt"/>
            </a:endParaRPr>
          </a:p>
          <a:p>
            <a:endParaRPr lang="en-US" sz="1200" b="0" i="0" u="none" strike="noStrike" dirty="0">
              <a:solidFill>
                <a:srgbClr val="2A2A2A"/>
              </a:solidFill>
              <a:effectLst/>
              <a:latin typeface="+mn-lt"/>
            </a:endParaRPr>
          </a:p>
          <a:p>
            <a:endParaRPr lang="en-US" b="1" dirty="0"/>
          </a:p>
        </p:txBody>
      </p:sp>
      <p:sp>
        <p:nvSpPr>
          <p:cNvPr id="4" name="Slide Number Placeholder 3"/>
          <p:cNvSpPr>
            <a:spLocks noGrp="1"/>
          </p:cNvSpPr>
          <p:nvPr>
            <p:ph type="sldNum" sz="quarter" idx="5"/>
          </p:nvPr>
        </p:nvSpPr>
        <p:spPr/>
        <p:txBody>
          <a:bodyPr/>
          <a:lstStyle/>
          <a:p>
            <a:fld id="{CD9DB3CF-5758-4BF7-8302-CD7BFACD29B8}" type="slidenum">
              <a:rPr lang="en-US" smtClean="0"/>
              <a:t>17</a:t>
            </a:fld>
            <a:endParaRPr lang="en-US" dirty="0"/>
          </a:p>
        </p:txBody>
      </p:sp>
    </p:spTree>
    <p:extLst>
      <p:ext uri="{BB962C8B-B14F-4D97-AF65-F5344CB8AC3E}">
        <p14:creationId xmlns:p14="http://schemas.microsoft.com/office/powerpoint/2010/main" val="51773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Most parents have thought this at some point or another -</a:t>
            </a:r>
          </a:p>
          <a:p>
            <a:pPr marL="0" lvl="0" indent="0" algn="l" rtl="0">
              <a:lnSpc>
                <a:spcPct val="115000"/>
              </a:lnSpc>
              <a:spcBef>
                <a:spcPts val="0"/>
              </a:spcBef>
              <a:spcAft>
                <a:spcPts val="0"/>
              </a:spcAft>
              <a:buNone/>
            </a:pPr>
            <a:r>
              <a:rPr lang="en-US" sz="1200" b="1" dirty="0">
                <a:solidFill>
                  <a:srgbClr val="333333"/>
                </a:solidFill>
              </a:rPr>
              <a:t>“My child is addicted to social media”</a:t>
            </a:r>
          </a:p>
          <a:p>
            <a:pPr marL="0" lvl="0" indent="0" algn="l" rtl="0">
              <a:lnSpc>
                <a:spcPct val="115000"/>
              </a:lnSpc>
              <a:spcBef>
                <a:spcPts val="0"/>
              </a:spcBef>
              <a:spcAft>
                <a:spcPts val="0"/>
              </a:spcAft>
              <a:buClr>
                <a:schemeClr val="dk1"/>
              </a:buClr>
              <a:buSzPts val="1100"/>
              <a:buFont typeface="Arial"/>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46% of teens say they are online almost constantly.</a:t>
            </a:r>
          </a:p>
          <a:p>
            <a:pPr marL="457200" lvl="0" indent="0" algn="l" rtl="0">
              <a:lnSpc>
                <a:spcPct val="115000"/>
              </a:lnSpc>
              <a:spcBef>
                <a:spcPts val="0"/>
              </a:spcBef>
              <a:spcAft>
                <a:spcPts val="0"/>
              </a:spcAft>
              <a:buClr>
                <a:schemeClr val="dk1"/>
              </a:buClr>
              <a:buSzPts val="1100"/>
              <a:buFont typeface="Arial"/>
              <a:buNone/>
            </a:pPr>
            <a:r>
              <a:rPr lang="en-US" sz="1200" dirty="0">
                <a:solidFill>
                  <a:srgbClr val="333333"/>
                </a:solidFill>
              </a:rPr>
              <a:t>97% of teens are daily internet users. </a:t>
            </a:r>
            <a:r>
              <a:rPr lang="en-US" sz="1200" dirty="0">
                <a:solidFill>
                  <a:schemeClr val="dk1"/>
                </a:solidFill>
              </a:rPr>
              <a:t> </a:t>
            </a:r>
          </a:p>
          <a:p>
            <a:pPr marL="0" lvl="0" indent="0" rtl="0">
              <a:spcBef>
                <a:spcPts val="0"/>
              </a:spcBef>
              <a:spcAft>
                <a:spcPts val="0"/>
              </a:spcAft>
              <a:buFont typeface="Arial" panose="020B0604020202020204" pitchFamily="34" charset="0"/>
              <a:buNone/>
            </a:pPr>
            <a:r>
              <a:rPr lang="en-US" sz="1200" b="0" i="0" u="none" strike="noStrike" dirty="0">
                <a:solidFill>
                  <a:srgbClr val="333333"/>
                </a:solidFill>
                <a:effectLst/>
                <a:latin typeface="+mn-lt"/>
              </a:rPr>
              <a:t>Source:</a:t>
            </a:r>
            <a:r>
              <a:rPr lang="en-US" sz="1200" b="0" i="0" u="none" strike="noStrike" dirty="0">
                <a:solidFill>
                  <a:schemeClr val="tx1"/>
                </a:solidFill>
                <a:effectLst/>
                <a:latin typeface="+mn-lt"/>
              </a:rPr>
              <a:t> </a:t>
            </a:r>
            <a:r>
              <a:rPr lang="en-US" sz="1200" b="0" i="0" u="sng" strike="noStrike" dirty="0">
                <a:solidFill>
                  <a:srgbClr val="1155CC"/>
                </a:solidFill>
                <a:effectLst/>
                <a:latin typeface="+mn-lt"/>
                <a:hlinkClick r:id="rId3"/>
              </a:rPr>
              <a:t>https://www.pewresearch.org/internet/2022/08/10/teens-social-media-and-technology-2022/</a:t>
            </a:r>
            <a:endParaRPr lang="en-US" sz="1200" b="0" i="0" u="sng" strike="noStrike" dirty="0">
              <a:solidFill>
                <a:srgbClr val="1155CC"/>
              </a:solidFill>
              <a:effectLst/>
              <a:latin typeface="+mn-lt"/>
            </a:endParaRPr>
          </a:p>
          <a:p>
            <a:pPr lvl="1"/>
            <a:endParaRPr lang="en-US" sz="1200" dirty="0">
              <a:latin typeface="+mn-lt"/>
            </a:endParaRP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54% of teens say it would be at least “somewhat hard” to give up social media</a:t>
            </a:r>
          </a:p>
          <a:p>
            <a:pPr marL="914400" lvl="1" indent="-304800" algn="l" rtl="0">
              <a:lnSpc>
                <a:spcPct val="115000"/>
              </a:lnSpc>
              <a:spcBef>
                <a:spcPts val="0"/>
              </a:spcBef>
              <a:spcAft>
                <a:spcPts val="0"/>
              </a:spcAft>
              <a:buClr>
                <a:srgbClr val="2A2A2A"/>
              </a:buClr>
              <a:buSzPts val="1200"/>
              <a:buChar char="○"/>
            </a:pPr>
            <a:r>
              <a:rPr lang="en-US" sz="1200" dirty="0">
                <a:solidFill>
                  <a:srgbClr val="2A2A2A"/>
                </a:solidFill>
              </a:rPr>
              <a:t>Asked about the idea of giving up social media, 54% of teens say it would be at least somewhat hard to give it up, while 46% say it would be at least somewhat easy. Teen girls are more likely than teen boys to express it would be difficult to give up social media (58% vs. 49%). Conversely, a quarter of teen boys say giving up social media would be very easy, while 15% of teen girls say the same. Older teens also say they would have difficulty giving up social media. About six-in-ten teens ages 15 to 17 (58%) say giving up social media would be at least somewhat difficult to do. A smaller share of 13- to 14-year-olds (48%) think this would be difficult. </a:t>
            </a:r>
          </a:p>
          <a:p>
            <a:pPr marL="0" lvl="0" indent="0">
              <a:buFont typeface="Arial" panose="020B0604020202020204" pitchFamily="34" charset="0"/>
              <a:buNone/>
            </a:pPr>
            <a:r>
              <a:rPr lang="en-US" sz="1200" b="0" i="0" dirty="0">
                <a:solidFill>
                  <a:srgbClr val="2A2A2A"/>
                </a:solidFill>
                <a:effectLst/>
                <a:latin typeface="+mn-lt"/>
              </a:rPr>
              <a:t>Source:</a:t>
            </a:r>
            <a:r>
              <a:rPr lang="en-US" sz="1200" b="0" i="0" u="none" strike="noStrike" dirty="0">
                <a:solidFill>
                  <a:srgbClr val="2A2A2A"/>
                </a:solidFill>
                <a:effectLst/>
                <a:latin typeface="+mn-lt"/>
              </a:rPr>
              <a:t> </a:t>
            </a:r>
            <a:r>
              <a:rPr lang="en-US" sz="1200" b="0" i="0" u="sng" strike="noStrike" dirty="0">
                <a:solidFill>
                  <a:srgbClr val="1155CC"/>
                </a:solidFill>
                <a:effectLst/>
                <a:latin typeface="+mn-lt"/>
                <a:hlinkClick r:id="rId3"/>
              </a:rPr>
              <a:t>https://www.pewresearch.org/internet/2022/08/10/teens-social-media-and-technology-2022/</a:t>
            </a:r>
            <a:endParaRPr lang="en-US" sz="1200" dirty="0">
              <a:latin typeface="+mn-lt"/>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18</a:t>
            </a:fld>
            <a:endParaRPr lang="en-US" dirty="0"/>
          </a:p>
        </p:txBody>
      </p:sp>
    </p:spTree>
    <p:extLst>
      <p:ext uri="{BB962C8B-B14F-4D97-AF65-F5344CB8AC3E}">
        <p14:creationId xmlns:p14="http://schemas.microsoft.com/office/powerpoint/2010/main" val="2345949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solidFill>
                  <a:schemeClr val="dk1"/>
                </a:solidFill>
              </a:rPr>
              <a:t>Teens’ Response -</a:t>
            </a:r>
          </a:p>
          <a:p>
            <a:pPr marL="457200" lvl="0" indent="0" algn="l" rtl="0">
              <a:lnSpc>
                <a:spcPct val="115000"/>
              </a:lnSpc>
              <a:spcBef>
                <a:spcPts val="0"/>
              </a:spcBef>
              <a:spcAft>
                <a:spcPts val="0"/>
              </a:spcAft>
              <a:buClr>
                <a:schemeClr val="dk1"/>
              </a:buClr>
              <a:buSzPts val="1100"/>
              <a:buFont typeface="Arial"/>
              <a:buNone/>
            </a:pPr>
            <a:r>
              <a:rPr lang="en-US" sz="1200" dirty="0">
                <a:solidFill>
                  <a:schemeClr val="dk1"/>
                </a:solidFill>
              </a:rPr>
              <a:t>In fact, we asked students in our own survey if they could give up social media for a year and </a:t>
            </a:r>
            <a:r>
              <a:rPr lang="en-US" sz="1200" b="1" dirty="0">
                <a:solidFill>
                  <a:schemeClr val="dk1"/>
                </a:solidFill>
              </a:rPr>
              <a:t>not a single person </a:t>
            </a:r>
            <a:r>
              <a:rPr lang="en-US" sz="1200" dirty="0">
                <a:solidFill>
                  <a:schemeClr val="dk1"/>
                </a:solidFill>
              </a:rPr>
              <a:t>said they could do it. A couple people said they’d TRY for $10,000.</a:t>
            </a:r>
          </a:p>
          <a:p>
            <a:pPr marL="45720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1200" dirty="0">
                <a:solidFill>
                  <a:schemeClr val="dk1"/>
                </a:solidFill>
              </a:rPr>
              <a:t>It’s hard to define social media addiction but…“Just like everyone else, sometimes we go “down the rabbit hole” and lose track of time.”</a:t>
            </a:r>
          </a:p>
          <a:p>
            <a:pPr marL="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50000"/>
              </a:lnSpc>
              <a:spcBef>
                <a:spcPts val="0"/>
              </a:spcBef>
              <a:spcAft>
                <a:spcPts val="0"/>
              </a:spcAft>
              <a:buClr>
                <a:srgbClr val="404040"/>
              </a:buClr>
              <a:buSzPts val="1200"/>
              <a:buChar char="●"/>
            </a:pPr>
            <a:r>
              <a:rPr lang="en-US" sz="1200" b="1" dirty="0">
                <a:solidFill>
                  <a:srgbClr val="404040"/>
                </a:solidFill>
              </a:rPr>
              <a:t>Our brains are still developing so we are vulnerable to social media addiction</a:t>
            </a:r>
          </a:p>
          <a:p>
            <a:pPr marL="914400" lvl="1" indent="-304800" algn="l" rtl="0">
              <a:lnSpc>
                <a:spcPct val="115000"/>
              </a:lnSpc>
              <a:spcBef>
                <a:spcPts val="0"/>
              </a:spcBef>
              <a:spcAft>
                <a:spcPts val="0"/>
              </a:spcAft>
              <a:buSzPts val="1200"/>
              <a:buChar char="○"/>
            </a:pPr>
            <a:r>
              <a:rPr lang="en-US" sz="1200" dirty="0">
                <a:solidFill>
                  <a:srgbClr val="000517"/>
                </a:solidFill>
              </a:rPr>
              <a:t>“The overuse of social media can actually rewire a young child or teen’s brain to constantly seek out immediate gratification, leading to obsessive, compulsive and addictive behaviors,” says DeAngelis. “This is what can make </a:t>
            </a:r>
            <a:r>
              <a:rPr lang="en-US" sz="1200" u="sng" dirty="0">
                <a:solidFill>
                  <a:schemeClr val="hlink"/>
                </a:solidFill>
                <a:hlinkClick r:id="rId3"/>
              </a:rPr>
              <a:t>mental health</a:t>
            </a:r>
            <a:r>
              <a:rPr lang="en-US" sz="1200" dirty="0">
                <a:solidFill>
                  <a:srgbClr val="000517"/>
                </a:solidFill>
              </a:rPr>
              <a:t> disorders such as anxiety, </a:t>
            </a:r>
            <a:r>
              <a:rPr lang="en-US" sz="1200" u="sng" dirty="0">
                <a:solidFill>
                  <a:schemeClr val="hlink"/>
                </a:solidFill>
                <a:hlinkClick r:id="rId4"/>
              </a:rPr>
              <a:t>depression</a:t>
            </a:r>
            <a:r>
              <a:rPr lang="en-US" sz="1200" dirty="0">
                <a:solidFill>
                  <a:srgbClr val="000517"/>
                </a:solidFill>
              </a:rPr>
              <a:t>, ADHD and body dysmorphia worse.”</a:t>
            </a:r>
          </a:p>
          <a:p>
            <a:pPr marL="914400" lvl="2" indent="0">
              <a:buFont typeface="Arial" panose="020B0604020202020204" pitchFamily="34" charset="0"/>
              <a:buNone/>
            </a:pPr>
            <a:r>
              <a:rPr lang="en-US" sz="1200" b="0" i="0" dirty="0">
                <a:solidFill>
                  <a:srgbClr val="000517"/>
                </a:solidFill>
                <a:effectLst/>
                <a:latin typeface="+mn-lt"/>
              </a:rPr>
              <a:t>Source:</a:t>
            </a:r>
            <a:r>
              <a:rPr lang="en-US" sz="1200" b="0" i="0" u="none" strike="noStrike" dirty="0">
                <a:solidFill>
                  <a:schemeClr val="tx1"/>
                </a:solidFill>
                <a:effectLst/>
                <a:latin typeface="+mn-lt"/>
              </a:rPr>
              <a:t> </a:t>
            </a:r>
            <a:r>
              <a:rPr lang="en-US" sz="1200" b="0" i="0" u="sng" strike="noStrike" dirty="0">
                <a:solidFill>
                  <a:srgbClr val="1155CC"/>
                </a:solidFill>
                <a:effectLst/>
                <a:latin typeface="+mn-lt"/>
                <a:hlinkClick r:id="rId5"/>
              </a:rPr>
              <a:t>https://www.jeffersonhealth.org/your-health/living-well/the-addictiveness-of-social-media-how-teens-get-hooked</a:t>
            </a:r>
            <a:endParaRPr lang="en-US" sz="1200" b="0" i="0" u="sng" strike="noStrike" dirty="0">
              <a:solidFill>
                <a:srgbClr val="1155CC"/>
              </a:solidFill>
              <a:effectLst/>
              <a:latin typeface="+mn-lt"/>
              <a:ea typeface="+mn-ea"/>
              <a:cs typeface="+mn-cs"/>
            </a:endParaRPr>
          </a:p>
          <a:p>
            <a:pPr marL="1085850" lvl="2" indent="-171450">
              <a:buFont typeface="Arial" panose="020B0604020202020204" pitchFamily="34" charset="0"/>
              <a:buChar char="•"/>
            </a:pPr>
            <a:endParaRPr lang="en-US" sz="1200" b="0" i="0" u="sng" strike="noStrike" dirty="0">
              <a:solidFill>
                <a:srgbClr val="1155CC"/>
              </a:solidFill>
              <a:effectLst/>
              <a:latin typeface="+mn-lt"/>
              <a:ea typeface="+mn-ea"/>
              <a:cs typeface="+mn-cs"/>
            </a:endParaRP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We need our parents to help us make good decisions and establish “Digital Wellness”</a:t>
            </a:r>
          </a:p>
          <a:p>
            <a:pPr marL="914400" lvl="1" indent="-304800" algn="l" rtl="0">
              <a:lnSpc>
                <a:spcPct val="115000"/>
              </a:lnSpc>
              <a:spcBef>
                <a:spcPts val="0"/>
              </a:spcBef>
              <a:spcAft>
                <a:spcPts val="0"/>
              </a:spcAft>
              <a:buSzPts val="1200"/>
              <a:buChar char="○"/>
            </a:pPr>
            <a:r>
              <a:rPr lang="en-US" sz="1200" dirty="0">
                <a:solidFill>
                  <a:srgbClr val="404040"/>
                </a:solidFill>
              </a:rPr>
              <a:t>If you </a:t>
            </a:r>
            <a:r>
              <a:rPr lang="en-US" sz="1200" dirty="0">
                <a:solidFill>
                  <a:schemeClr val="dk1"/>
                </a:solidFill>
              </a:rPr>
              <a:t>want teens to adopt better habits and healthier choices online and in-real life, adult need to change how they talk about the social world, both online and in-real-life. “In the end, promoting social media wellness is all about developing awareness and encouraging open communication, because teens who perceive their parents are unaware are less likely to seek their parents’ guidance and support in times of need — and that’s not a secret teens want to keep.”</a:t>
            </a:r>
          </a:p>
          <a:p>
            <a:pPr marL="914400" lvl="2" indent="0">
              <a:buFont typeface="Arial" panose="020B0604020202020204" pitchFamily="34" charset="0"/>
              <a:buNone/>
            </a:pPr>
            <a:r>
              <a:rPr lang="en-US" sz="1200" b="0" i="0" u="none" strike="noStrike" dirty="0">
                <a:solidFill>
                  <a:srgbClr val="000000"/>
                </a:solidFill>
                <a:effectLst/>
                <a:latin typeface="+mn-lt"/>
              </a:rPr>
              <a:t>Source: </a:t>
            </a:r>
            <a:r>
              <a:rPr lang="en-US" sz="1200" b="0" i="0" u="sng" strike="noStrike" dirty="0">
                <a:solidFill>
                  <a:srgbClr val="1155CC"/>
                </a:solidFill>
                <a:effectLst/>
                <a:latin typeface="+mn-lt"/>
                <a:hlinkClick r:id="rId6"/>
              </a:rPr>
              <a:t>https://www.washingtonpost.com/news/parenting/wp/2018/01/09/what-teens-wish-their-parents-knew-about-social-media/</a:t>
            </a:r>
            <a:r>
              <a:rPr lang="en-US" sz="1200" b="0" i="0" u="none" strike="noStrike" dirty="0">
                <a:solidFill>
                  <a:srgbClr val="000000"/>
                </a:solidFill>
                <a:effectLst/>
                <a:latin typeface="+mn-lt"/>
              </a:rPr>
              <a:t> </a:t>
            </a:r>
            <a:endParaRPr lang="en-US" sz="1200" b="1" i="0" u="none" strike="noStrike" dirty="0">
              <a:solidFill>
                <a:schemeClr val="tx1">
                  <a:lumMod val="75000"/>
                  <a:lumOff val="25000"/>
                </a:schemeClr>
              </a:solidFill>
              <a:effectLst/>
              <a:latin typeface="+mn-lt"/>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1200" b="1" i="0" u="none" strike="noStrike" dirty="0">
              <a:solidFill>
                <a:schemeClr val="tx1">
                  <a:lumMod val="75000"/>
                  <a:lumOff val="25000"/>
                </a:schemeClr>
              </a:solidFill>
              <a:effectLst/>
              <a:latin typeface="+mn-lt"/>
              <a:ea typeface="Open Sans" panose="020B0606030504020204" pitchFamily="34" charset="0"/>
              <a:cs typeface="Open Sans" panose="020B0606030504020204" pitchFamily="34" charset="0"/>
            </a:endParaRP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Learn to limit our screen time and maintain healthy habits (nutrition, exercise and sleep) by understanding your “Why?”</a:t>
            </a:r>
          </a:p>
          <a:p>
            <a:pPr marL="914400" lvl="1" indent="-304800" algn="l" rtl="0">
              <a:lnSpc>
                <a:spcPct val="115000"/>
              </a:lnSpc>
              <a:spcBef>
                <a:spcPts val="0"/>
              </a:spcBef>
              <a:spcAft>
                <a:spcPts val="0"/>
              </a:spcAft>
              <a:buClr>
                <a:srgbClr val="202124"/>
              </a:buClr>
              <a:buSzPts val="1200"/>
              <a:buChar char="○"/>
            </a:pPr>
            <a:r>
              <a:rPr lang="en-US" sz="1200" dirty="0">
                <a:solidFill>
                  <a:srgbClr val="202124"/>
                </a:solidFill>
              </a:rPr>
              <a:t>Parents should encourage kids to ask themselves ‘Why am I picking up my phone? Am I bored, am I lonely, am I sad? Am I just uncomfortable because I’m in a room where I don’t know anyone?’ Or ‘Why am I posting this? Does spending time on this app make me feel energized or drained?’ It helps us make decisions that reflect our own values and choices and separate our online experiences from in-real-life ones,” Ana Homayoun, author of the book “Social Media Wellness,” says. Asking ourselves “why” also slows down impulsive online communications, and encourages us to make smarter choices.</a:t>
            </a:r>
          </a:p>
          <a:p>
            <a:pPr marL="742950" lvl="1" indent="-285750">
              <a:buFont typeface="Arial" panose="020B0604020202020204" pitchFamily="34" charset="0"/>
              <a:buChar char="•"/>
            </a:pPr>
            <a:endParaRPr lang="en-US" sz="1200" b="1" i="0" u="none" strike="noStrike" dirty="0">
              <a:solidFill>
                <a:schemeClr val="tx1">
                  <a:lumMod val="75000"/>
                  <a:lumOff val="25000"/>
                </a:schemeClr>
              </a:solidFill>
              <a:effectLst/>
              <a:latin typeface="+mn-lt"/>
              <a:ea typeface="Open Sans" panose="020B0606030504020204" pitchFamily="34" charset="0"/>
              <a:cs typeface="Open Sans" panose="020B0606030504020204" pitchFamily="34" charset="0"/>
            </a:endParaRPr>
          </a:p>
          <a:p>
            <a:endParaRPr lang="en-US" sz="1200" b="0" i="0" u="sng" strike="noStrike" dirty="0">
              <a:solidFill>
                <a:srgbClr val="1155CC"/>
              </a:solidFill>
              <a:effectLst/>
              <a:latin typeface="+mn-lt"/>
            </a:endParaRPr>
          </a:p>
          <a:p>
            <a:endParaRPr lang="en-US" sz="1200" dirty="0">
              <a:latin typeface="+mn-lt"/>
            </a:endParaRPr>
          </a:p>
          <a:p>
            <a:endParaRPr lang="en-US" sz="1200" dirty="0">
              <a:latin typeface="+mn-lt"/>
            </a:endParaRPr>
          </a:p>
          <a:p>
            <a:r>
              <a:rPr lang="en-US" sz="1200" dirty="0">
                <a:latin typeface="+mn-lt"/>
              </a:rPr>
              <a:t/>
            </a:r>
            <a:br>
              <a:rPr lang="en-US" sz="1200" dirty="0">
                <a:latin typeface="+mn-lt"/>
              </a:rPr>
            </a:br>
            <a:endParaRPr lang="en-US" sz="1200" b="0" i="0" u="none" strike="noStrike" dirty="0">
              <a:solidFill>
                <a:srgbClr val="21212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19</a:t>
            </a:fld>
            <a:endParaRPr lang="en-US" dirty="0"/>
          </a:p>
        </p:txBody>
      </p:sp>
    </p:spTree>
    <p:extLst>
      <p:ext uri="{BB962C8B-B14F-4D97-AF65-F5344CB8AC3E}">
        <p14:creationId xmlns:p14="http://schemas.microsoft.com/office/powerpoint/2010/main" val="381450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Talking Points –</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Introduce the sponsors of this program – </a:t>
            </a:r>
            <a:r>
              <a:rPr lang="en-US" sz="1200" dirty="0" err="1">
                <a:solidFill>
                  <a:schemeClr val="dk1"/>
                </a:solidFill>
              </a:rPr>
              <a:t>Lifesmarts</a:t>
            </a:r>
            <a:r>
              <a:rPr lang="en-US" sz="1200" dirty="0">
                <a:solidFill>
                  <a:schemeClr val="dk1"/>
                </a:solidFill>
              </a:rPr>
              <a:t>, the National Consumers League, and META (parent company of Facebook and Instagram)</a:t>
            </a:r>
          </a:p>
        </p:txBody>
      </p:sp>
      <p:sp>
        <p:nvSpPr>
          <p:cNvPr id="4" name="Slide Number Placeholder 3"/>
          <p:cNvSpPr>
            <a:spLocks noGrp="1"/>
          </p:cNvSpPr>
          <p:nvPr>
            <p:ph type="sldNum" sz="quarter" idx="5"/>
          </p:nvPr>
        </p:nvSpPr>
        <p:spPr/>
        <p:txBody>
          <a:bodyPr/>
          <a:lstStyle/>
          <a:p>
            <a:fld id="{CD9DB3CF-5758-4BF7-8302-CD7BFACD29B8}" type="slidenum">
              <a:rPr lang="en-US" smtClean="0"/>
              <a:t>2</a:t>
            </a:fld>
            <a:endParaRPr lang="en-US" dirty="0"/>
          </a:p>
        </p:txBody>
      </p:sp>
    </p:spTree>
    <p:extLst>
      <p:ext uri="{BB962C8B-B14F-4D97-AF65-F5344CB8AC3E}">
        <p14:creationId xmlns:p14="http://schemas.microsoft.com/office/powerpoint/2010/main" val="5012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Unless your child is a morning person, you know it’s tough getting them up… so you might be thinking –</a:t>
            </a:r>
          </a:p>
          <a:p>
            <a:pPr marL="0" lvl="0" indent="0" algn="l" rtl="0">
              <a:lnSpc>
                <a:spcPct val="115000"/>
              </a:lnSpc>
              <a:spcBef>
                <a:spcPts val="0"/>
              </a:spcBef>
              <a:spcAft>
                <a:spcPts val="0"/>
              </a:spcAft>
              <a:buNone/>
            </a:pPr>
            <a:r>
              <a:rPr lang="en-US" sz="1200" b="1" dirty="0">
                <a:solidFill>
                  <a:srgbClr val="333333"/>
                </a:solidFill>
              </a:rPr>
              <a:t>“My child isn’t getting enough sleep because of social media”</a:t>
            </a:r>
          </a:p>
          <a:p>
            <a:pPr marL="0" lvl="0" indent="0" algn="l" rtl="0">
              <a:lnSpc>
                <a:spcPct val="115000"/>
              </a:lnSpc>
              <a:spcBef>
                <a:spcPts val="0"/>
              </a:spcBef>
              <a:spcAft>
                <a:spcPts val="0"/>
              </a:spcAft>
              <a:buClr>
                <a:schemeClr val="dk1"/>
              </a:buClr>
              <a:buSzPts val="1100"/>
              <a:buFont typeface="Arial"/>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Recommendations –</a:t>
            </a: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Teens should sleep 8-10 hours per 24-hour period</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But most teens only average 6.5 to 7.5 hours sleep</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29% of teen smartphone owners say they’ve been woken up by a call, text, or notification</a:t>
            </a:r>
          </a:p>
          <a:p>
            <a:pPr marL="45720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414042"/>
              </a:buClr>
              <a:buSzPts val="1200"/>
              <a:buChar char="●"/>
            </a:pPr>
            <a:r>
              <a:rPr lang="en-US" sz="1200" dirty="0">
                <a:solidFill>
                  <a:srgbClr val="414042"/>
                </a:solidFill>
              </a:rPr>
              <a:t>A 2018 study out of Australia found that </a:t>
            </a:r>
            <a:r>
              <a:rPr lang="en-US" sz="1200" b="1" dirty="0">
                <a:solidFill>
                  <a:srgbClr val="414042"/>
                </a:solidFill>
              </a:rPr>
              <a:t>the average teenager only got between 6.5 and 7.5 hours of sleep a night</a:t>
            </a:r>
            <a:r>
              <a:rPr lang="en-US" sz="1200" dirty="0">
                <a:solidFill>
                  <a:srgbClr val="414042"/>
                </a:solidFill>
              </a:rPr>
              <a:t>, well under the </a:t>
            </a:r>
            <a:r>
              <a:rPr lang="en-US" sz="1200" b="1" dirty="0">
                <a:solidFill>
                  <a:srgbClr val="414042"/>
                </a:solidFill>
              </a:rPr>
              <a:t>recommended 8-10 hours</a:t>
            </a:r>
            <a:r>
              <a:rPr lang="en-US" sz="1200" dirty="0">
                <a:solidFill>
                  <a:srgbClr val="414042"/>
                </a:solidFill>
              </a:rPr>
              <a:t>, and it was seriously impacting their mental wellbeing, with increased rates of depression, anxiety and low self-esteem among sleep-deprived teens. But the study also found a simple way for teens to reclaim some much needed shut-eye.</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414042"/>
              </a:buClr>
              <a:buSzPts val="1200"/>
              <a:buChar char="●"/>
            </a:pPr>
            <a:r>
              <a:rPr lang="en-US" sz="1200" dirty="0">
                <a:solidFill>
                  <a:srgbClr val="414042"/>
                </a:solidFill>
              </a:rPr>
              <a:t>Teens who put down their smart-phones an hour before bed gained an extra 21 minutes sleep a night and an hour and 45 minutes over the school week.</a:t>
            </a:r>
          </a:p>
          <a:p>
            <a:pPr marL="0" lvl="0" indent="0" algn="l" rtl="0">
              <a:lnSpc>
                <a:spcPct val="115000"/>
              </a:lnSpc>
              <a:spcBef>
                <a:spcPts val="0"/>
              </a:spcBef>
              <a:spcAft>
                <a:spcPts val="0"/>
              </a:spcAft>
              <a:buNone/>
            </a:pPr>
            <a:endParaRPr lang="en-US" sz="1200" dirty="0">
              <a:solidFill>
                <a:srgbClr val="414042"/>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414042"/>
                </a:solidFill>
              </a:rPr>
              <a:t>The Sleep and Mental Wellbeing study also found:</a:t>
            </a:r>
          </a:p>
          <a:p>
            <a:pPr marL="457200" lvl="0" indent="-304800" algn="l" rtl="0">
              <a:lnSpc>
                <a:spcPct val="115000"/>
              </a:lnSpc>
              <a:spcBef>
                <a:spcPts val="0"/>
              </a:spcBef>
              <a:spcAft>
                <a:spcPts val="0"/>
              </a:spcAft>
              <a:buClr>
                <a:srgbClr val="414042"/>
              </a:buClr>
              <a:buSzPts val="1200"/>
              <a:buChar char="●"/>
            </a:pPr>
            <a:r>
              <a:rPr lang="en-US" sz="1200" dirty="0">
                <a:solidFill>
                  <a:srgbClr val="414042"/>
                </a:solidFill>
              </a:rPr>
              <a:t>Two-thirds of teenagers (66%) reported at least one symptom of a sleep disorder, such as insomnia</a:t>
            </a:r>
          </a:p>
          <a:p>
            <a:pPr marL="457200" lvl="0" indent="-304800" algn="l" rtl="0">
              <a:lnSpc>
                <a:spcPct val="115000"/>
              </a:lnSpc>
              <a:spcBef>
                <a:spcPts val="0"/>
              </a:spcBef>
              <a:spcAft>
                <a:spcPts val="0"/>
              </a:spcAft>
              <a:buClr>
                <a:srgbClr val="414042"/>
              </a:buClr>
              <a:buSzPts val="1200"/>
              <a:buChar char="●"/>
            </a:pPr>
            <a:r>
              <a:rPr lang="en-US" sz="1200" b="1" dirty="0">
                <a:solidFill>
                  <a:srgbClr val="414042"/>
                </a:solidFill>
              </a:rPr>
              <a:t>Sleep problems during childhood and adolescence are predictive of depression later in life</a:t>
            </a:r>
          </a:p>
          <a:p>
            <a:pPr marL="457200" lvl="0" indent="-304800" algn="l" rtl="0">
              <a:lnSpc>
                <a:spcPct val="115000"/>
              </a:lnSpc>
              <a:spcBef>
                <a:spcPts val="0"/>
              </a:spcBef>
              <a:spcAft>
                <a:spcPts val="0"/>
              </a:spcAft>
              <a:buClr>
                <a:srgbClr val="414042"/>
              </a:buClr>
              <a:buSzPts val="1200"/>
              <a:buChar char="●"/>
            </a:pPr>
            <a:r>
              <a:rPr lang="en-US" sz="1200" dirty="0">
                <a:solidFill>
                  <a:srgbClr val="414042"/>
                </a:solidFill>
              </a:rPr>
              <a:t>Up to 66% of young Australians experience symptoms of insomnia</a:t>
            </a:r>
          </a:p>
          <a:p>
            <a:pPr marL="457200" lvl="0" indent="-304800" algn="l" rtl="0">
              <a:lnSpc>
                <a:spcPct val="115000"/>
              </a:lnSpc>
              <a:spcBef>
                <a:spcPts val="0"/>
              </a:spcBef>
              <a:spcAft>
                <a:spcPts val="0"/>
              </a:spcAft>
              <a:buClr>
                <a:srgbClr val="414042"/>
              </a:buClr>
              <a:buSzPts val="1200"/>
              <a:buChar char="●"/>
            </a:pPr>
            <a:r>
              <a:rPr lang="en-US" sz="1200" dirty="0">
                <a:solidFill>
                  <a:srgbClr val="414042"/>
                </a:solidFill>
              </a:rPr>
              <a:t>Teenagers slept up to 90 minutes more on weekends due to being able to wake up later.</a:t>
            </a:r>
          </a:p>
          <a:p>
            <a:pPr lvl="0" algn="l">
              <a:buFont typeface="Arial" panose="020B0604020202020204" pitchFamily="34" charset="0"/>
              <a:buNone/>
            </a:pPr>
            <a:r>
              <a:rPr lang="en-US" b="0" i="0" dirty="0">
                <a:solidFill>
                  <a:srgbClr val="414042"/>
                </a:solidFill>
                <a:effectLst/>
                <a:latin typeface="+mn-lt"/>
              </a:rPr>
              <a:t>Source:</a:t>
            </a:r>
            <a:r>
              <a:rPr lang="en-US" sz="1200" b="0" i="0" u="none" strike="noStrike" dirty="0">
                <a:solidFill>
                  <a:srgbClr val="414042"/>
                </a:solidFill>
                <a:effectLst/>
                <a:latin typeface="+mn-lt"/>
              </a:rPr>
              <a:t> </a:t>
            </a:r>
            <a:r>
              <a:rPr lang="en-US" sz="1800" b="0" i="0" u="sng" strike="noStrike" dirty="0">
                <a:solidFill>
                  <a:srgbClr val="1155CC"/>
                </a:solidFill>
                <a:effectLst/>
                <a:latin typeface="+mn-lt"/>
                <a:hlinkClick r:id="rId3"/>
              </a:rPr>
              <a:t>https://www.vichealth.vic.gov.au/media-and-resources/media-releases/aussie-teens-forgo-sleep-for-screens</a:t>
            </a:r>
            <a:r>
              <a:rPr lang="en-US" sz="1800" b="0" i="0" u="sng" strike="noStrike" dirty="0">
                <a:solidFill>
                  <a:srgbClr val="414042"/>
                </a:solidFill>
                <a:effectLst/>
                <a:latin typeface="+mn-lt"/>
              </a:rPr>
              <a:t> </a:t>
            </a:r>
          </a:p>
          <a:p>
            <a:pPr lvl="0" algn="l">
              <a:buFont typeface="Arial" panose="020B0604020202020204" pitchFamily="34" charset="0"/>
              <a:buNone/>
            </a:pPr>
            <a:endParaRPr lang="en-US" sz="1800" b="0" i="0" u="sng" strike="noStrike" dirty="0">
              <a:solidFill>
                <a:srgbClr val="414042"/>
              </a:solidFill>
              <a:effectLst/>
              <a:latin typeface="+mn-lt"/>
            </a:endParaRPr>
          </a:p>
          <a:p>
            <a:pPr marL="457200" lvl="0" indent="-304800" algn="l" rtl="0">
              <a:lnSpc>
                <a:spcPct val="115000"/>
              </a:lnSpc>
              <a:spcBef>
                <a:spcPts val="0"/>
              </a:spcBef>
              <a:spcAft>
                <a:spcPts val="0"/>
              </a:spcAft>
              <a:buClr>
                <a:srgbClr val="435D60"/>
              </a:buClr>
              <a:buSzPts val="1200"/>
              <a:buChar char="●"/>
            </a:pPr>
            <a:r>
              <a:rPr lang="en-US" sz="1200" dirty="0">
                <a:solidFill>
                  <a:srgbClr val="435D60"/>
                </a:solidFill>
              </a:rPr>
              <a:t>29% of teen smartphone owners say they’ve been woken up by their phones during the night by a call, text, or notification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435D60"/>
                </a:solidFill>
                <a:effectLst/>
                <a:latin typeface="Lato" panose="020F0502020204030203" pitchFamily="34" charset="0"/>
              </a:rPr>
              <a:t>Source:</a:t>
            </a:r>
            <a:r>
              <a:rPr lang="en-US" sz="1200" b="0" i="0" u="none" strike="noStrike" dirty="0">
                <a:solidFill>
                  <a:srgbClr val="435D60"/>
                </a:solidFill>
                <a:effectLst/>
                <a:latin typeface="Lato" panose="020F0502020204030203" pitchFamily="34" charset="0"/>
              </a:rPr>
              <a:t> </a:t>
            </a:r>
            <a:r>
              <a:rPr lang="en-US" sz="1800" b="0" i="0" u="sng" strike="noStrike" dirty="0">
                <a:solidFill>
                  <a:srgbClr val="1155CC"/>
                </a:solidFill>
                <a:effectLst/>
                <a:latin typeface="Calibri" panose="020F0502020204030204" pitchFamily="34" charset="0"/>
                <a:hlinkClick r:id="rId4"/>
              </a:rPr>
              <a:t>https://smartsocial.com/post/social-media-statistics</a:t>
            </a:r>
            <a:endParaRPr lang="en-US" b="0" i="0" dirty="0">
              <a:solidFill>
                <a:srgbClr val="435D60"/>
              </a:solidFill>
              <a:effectLst/>
              <a:latin typeface="Lato" panose="020F0502020204030203" pitchFamily="34" charset="0"/>
            </a:endParaRPr>
          </a:p>
          <a:p>
            <a:pPr lvl="0" algn="l">
              <a:buFont typeface="Arial" panose="020B0604020202020204" pitchFamily="34" charset="0"/>
              <a:buNone/>
            </a:pPr>
            <a:endParaRPr lang="en-US" b="0" i="0" dirty="0">
              <a:solidFill>
                <a:srgbClr val="414042"/>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20</a:t>
            </a:fld>
            <a:endParaRPr lang="en-US" dirty="0"/>
          </a:p>
        </p:txBody>
      </p:sp>
    </p:spTree>
    <p:extLst>
      <p:ext uri="{BB962C8B-B14F-4D97-AF65-F5344CB8AC3E}">
        <p14:creationId xmlns:p14="http://schemas.microsoft.com/office/powerpoint/2010/main" val="3520009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solidFill>
                  <a:schemeClr val="dk1"/>
                </a:solidFill>
              </a:rPr>
              <a:t>Teens’ Response -</a:t>
            </a:r>
          </a:p>
          <a:p>
            <a:pPr marL="0" lvl="0" indent="0" algn="l" rtl="0">
              <a:lnSpc>
                <a:spcPct val="115000"/>
              </a:lnSpc>
              <a:spcBef>
                <a:spcPts val="0"/>
              </a:spcBef>
              <a:spcAft>
                <a:spcPts val="0"/>
              </a:spcAft>
              <a:buNone/>
            </a:pPr>
            <a:r>
              <a:rPr lang="en-US" sz="1200" dirty="0">
                <a:solidFill>
                  <a:schemeClr val="dk1"/>
                </a:solidFill>
              </a:rPr>
              <a:t>  “FOMO (Fear of Mission Out) is real. Sometimes that keeps us up late at night, and wakes us at all hours.”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Recommendations:</a:t>
            </a: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“In a world that feels like it’s “constantly on” we need help with healthy phone use habits</a:t>
            </a:r>
          </a:p>
          <a:p>
            <a:pPr marL="457200" lvl="0" indent="-304800" algn="l" rtl="0">
              <a:lnSpc>
                <a:spcPct val="115000"/>
              </a:lnSpc>
              <a:spcBef>
                <a:spcPts val="0"/>
              </a:spcBef>
              <a:spcAft>
                <a:spcPts val="0"/>
              </a:spcAft>
              <a:buClr>
                <a:srgbClr val="333333"/>
              </a:buClr>
              <a:buSzPts val="1200"/>
              <a:buChar char="●"/>
            </a:pPr>
            <a:endParaRPr lang="en-US" sz="1200" dirty="0">
              <a:solidFill>
                <a:schemeClr val="dk1"/>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Putting phone on silent; Charging it out of reach; Turning it off at night</a:t>
            </a:r>
          </a:p>
          <a:p>
            <a:pPr marL="457200" lvl="0" indent="0" algn="l" rtl="0">
              <a:lnSpc>
                <a:spcPct val="115000"/>
              </a:lnSpc>
              <a:spcBef>
                <a:spcPts val="0"/>
              </a:spcBef>
              <a:spcAft>
                <a:spcPts val="0"/>
              </a:spcAft>
              <a:buClr>
                <a:schemeClr val="dk1"/>
              </a:buClr>
              <a:buSzPts val="1100"/>
              <a:buFont typeface="Arial"/>
              <a:buNone/>
            </a:pPr>
            <a:r>
              <a:rPr lang="en-US" sz="1200" dirty="0">
                <a:solidFill>
                  <a:srgbClr val="333333"/>
                </a:solidFill>
              </a:rPr>
              <a:t>Adopt a “bedtime” for your phone too. Put your phone on silent or turn it off at night to make sure you’re  not among the 29% of teens whose sleep is interrupted by middle of the night alerts.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Maybe try following the same rule, so you can get a full night’s rest</a:t>
            </a:r>
          </a:p>
          <a:p>
            <a:pPr marL="457200" lvl="0" indent="0" algn="l" rtl="0">
              <a:lnSpc>
                <a:spcPct val="115000"/>
              </a:lnSpc>
              <a:spcBef>
                <a:spcPts val="0"/>
              </a:spcBef>
              <a:spcAft>
                <a:spcPts val="0"/>
              </a:spcAft>
              <a:buClr>
                <a:schemeClr val="dk1"/>
              </a:buClr>
              <a:buSzPts val="1100"/>
              <a:buFont typeface="Arial"/>
              <a:buNone/>
            </a:pPr>
            <a:r>
              <a:rPr lang="en-US" sz="1200" dirty="0">
                <a:solidFill>
                  <a:srgbClr val="333333"/>
                </a:solidFill>
              </a:rPr>
              <a:t>Parents have just as difficult a time of “disconnecting” as teens do. Maybe make it a “family challenge” to see who can last longer without their phone. The best way to encourage healthy phone habits is to model it yourself.</a:t>
            </a:r>
          </a:p>
          <a:p>
            <a:pPr marL="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(Make sure to explain what FOMO is… many adults may not be familiar with the acronym)</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As we’ve mentioned…</a:t>
            </a: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97% of teens are daily internet users. 46% say they are online almost constantly.</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This is evidence that teens are worried that something important might happen if they are offline.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333333"/>
                </a:solidFill>
                <a:effectLst/>
                <a:latin typeface="+mn-lt"/>
              </a:rPr>
              <a:t>Source: </a:t>
            </a:r>
            <a:r>
              <a:rPr lang="en-US" sz="1200" b="0" i="0" u="sng" strike="noStrike" dirty="0">
                <a:solidFill>
                  <a:srgbClr val="1155CC"/>
                </a:solidFill>
                <a:effectLst/>
                <a:latin typeface="+mn-lt"/>
                <a:hlinkClick r:id="rId3"/>
              </a:rPr>
              <a:t>https://www.pewresearch.org/internet/2022/08/10/teens-social-media-and-technology-2022/</a:t>
            </a:r>
            <a:endParaRPr lang="en-US" sz="1200" b="0" i="0" u="sng" strike="noStrike" dirty="0">
              <a:solidFill>
                <a:srgbClr val="1155CC"/>
              </a:solidFill>
              <a:effectLst/>
              <a:latin typeface="+mn-lt"/>
            </a:endParaRPr>
          </a:p>
          <a:p>
            <a:pPr rtl="0">
              <a:spcBef>
                <a:spcPts val="0"/>
              </a:spcBef>
              <a:spcAft>
                <a:spcPts val="0"/>
              </a:spcAft>
            </a:pPr>
            <a:endParaRPr lang="en-US" sz="1200" b="0" i="0" u="sng" strike="noStrike" dirty="0">
              <a:solidFill>
                <a:srgbClr val="1155CC"/>
              </a:solidFill>
              <a:effectLst/>
              <a:latin typeface="+mn-lt"/>
            </a:endParaRPr>
          </a:p>
          <a:p>
            <a:pPr rtl="0">
              <a:spcBef>
                <a:spcPts val="0"/>
              </a:spcBef>
              <a:spcAft>
                <a:spcPts val="0"/>
              </a:spcAft>
            </a:pPr>
            <a:endParaRPr lang="en-US" sz="1200" b="0" i="0" u="sng" strike="noStrike" dirty="0">
              <a:solidFill>
                <a:srgbClr val="1155CC"/>
              </a:solidFill>
              <a:effectLst/>
              <a:latin typeface="+mn-lt"/>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Tip for Parents -</a:t>
            </a:r>
          </a:p>
          <a:p>
            <a:pPr marL="0" lvl="0" indent="0" algn="l" rtl="0">
              <a:lnSpc>
                <a:spcPct val="115000"/>
              </a:lnSpc>
              <a:spcBef>
                <a:spcPts val="0"/>
              </a:spcBef>
              <a:spcAft>
                <a:spcPts val="0"/>
              </a:spcAft>
              <a:buClr>
                <a:schemeClr val="dk1"/>
              </a:buClr>
              <a:buSzPts val="1100"/>
              <a:buFont typeface="Arial"/>
              <a:buNone/>
            </a:pPr>
            <a:r>
              <a:rPr lang="en-US" sz="1200" dirty="0">
                <a:solidFill>
                  <a:srgbClr val="2A2A2A"/>
                </a:solidFill>
              </a:rPr>
              <a:t>Encouraging kids to find effective ways to self-regulate is sometimes about getting their buy-in — that is, encouraging them to reflect on the impact their daily online habits are having on their personal, academic and extracurricular goals.</a:t>
            </a:r>
          </a:p>
          <a:p>
            <a:pPr rtl="0">
              <a:spcBef>
                <a:spcPts val="0"/>
              </a:spcBef>
              <a:spcAft>
                <a:spcPts val="0"/>
              </a:spcAft>
            </a:pPr>
            <a:r>
              <a:rPr lang="en-US" sz="1200" b="0" i="0" u="none" strike="noStrike" dirty="0">
                <a:solidFill>
                  <a:srgbClr val="2A2A2A"/>
                </a:solidFill>
                <a:effectLst/>
                <a:latin typeface="+mn-lt"/>
              </a:rPr>
              <a:t>Source: </a:t>
            </a:r>
            <a:r>
              <a:rPr lang="en-US" sz="1200" b="0" i="0" u="sng" strike="noStrike" dirty="0">
                <a:solidFill>
                  <a:srgbClr val="1155CC"/>
                </a:solidFill>
                <a:effectLst/>
                <a:latin typeface="+mn-lt"/>
                <a:hlinkClick r:id="rId4"/>
              </a:rPr>
              <a:t>https://www.washingtonpost.com/news/parenting/wp/2018/01/09/what-teens-wish-their-parents-knew-about-social-media/</a:t>
            </a:r>
            <a:r>
              <a:rPr lang="en-US" sz="1200" b="0" i="0" u="none" strike="noStrike" dirty="0">
                <a:solidFill>
                  <a:srgbClr val="000000"/>
                </a:solidFill>
                <a:effectLst/>
                <a:latin typeface="+mn-lt"/>
              </a:rPr>
              <a:t> </a:t>
            </a:r>
            <a:r>
              <a:rPr lang="en-US" sz="1200" b="0" i="0" u="none" strike="noStrike" dirty="0">
                <a:solidFill>
                  <a:srgbClr val="2A2A2A"/>
                </a:solidFill>
                <a:effectLst/>
                <a:latin typeface="+mn-lt"/>
              </a:rPr>
              <a:t/>
            </a:r>
            <a:br>
              <a:rPr lang="en-US" sz="1200" b="0" i="0" u="none" strike="noStrike" dirty="0">
                <a:solidFill>
                  <a:srgbClr val="2A2A2A"/>
                </a:solidFill>
                <a:effectLst/>
                <a:latin typeface="+mn-lt"/>
              </a:rPr>
            </a:br>
            <a:endParaRPr lang="en-US" sz="1200" b="0" i="0" u="none" strike="noStrike" dirty="0">
              <a:solidFill>
                <a:srgbClr val="2A2A2A"/>
              </a:solidFill>
              <a:effectLst/>
              <a:latin typeface="+mn-lt"/>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21</a:t>
            </a:fld>
            <a:endParaRPr lang="en-US" dirty="0"/>
          </a:p>
        </p:txBody>
      </p:sp>
    </p:spTree>
    <p:extLst>
      <p:ext uri="{BB962C8B-B14F-4D97-AF65-F5344CB8AC3E}">
        <p14:creationId xmlns:p14="http://schemas.microsoft.com/office/powerpoint/2010/main" val="2572036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This is something parents really worry about -</a:t>
            </a: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“Social media causes my child to have depression, anxiety &amp; low self-esteem”</a:t>
            </a:r>
          </a:p>
          <a:p>
            <a:pPr marL="0" lvl="0" indent="0" algn="l" rtl="0">
              <a:lnSpc>
                <a:spcPct val="115000"/>
              </a:lnSpc>
              <a:spcBef>
                <a:spcPts val="0"/>
              </a:spcBef>
              <a:spcAft>
                <a:spcPts val="0"/>
              </a:spcAft>
              <a:buNone/>
            </a:pPr>
            <a:r>
              <a:rPr lang="en-US" sz="1200" dirty="0">
                <a:solidFill>
                  <a:srgbClr val="333333"/>
                </a:solidFill>
              </a:rPr>
              <a:t>While social media has its positive points… there are negatives too.</a:t>
            </a:r>
          </a:p>
          <a:p>
            <a:pPr marL="0" lvl="0" indent="0" algn="l" rtl="0">
              <a:lnSpc>
                <a:spcPct val="115000"/>
              </a:lnSpc>
              <a:spcBef>
                <a:spcPts val="0"/>
              </a:spcBef>
              <a:spcAft>
                <a:spcPts val="0"/>
              </a:spcAft>
              <a:buClr>
                <a:schemeClr val="dk1"/>
              </a:buClr>
              <a:buSzPts val="1100"/>
              <a:buFont typeface="Arial"/>
              <a:buNone/>
            </a:pPr>
            <a:endParaRPr lang="en-US" sz="1200"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38% of teens say they feel overwhelmed by all the drama on social media</a:t>
            </a:r>
            <a:endParaRPr lang="en-US" sz="1200" dirty="0">
              <a:solidFill>
                <a:schemeClr val="dk1"/>
              </a:solidFill>
            </a:endParaRP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23% say social media makes them feel worse about their own life</a:t>
            </a:r>
          </a:p>
          <a:p>
            <a:pPr marL="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202124"/>
                </a:solidFill>
              </a:rPr>
              <a:t>The 2022 Pew Research Center survey </a:t>
            </a:r>
            <a:r>
              <a:rPr lang="en-US" sz="1200" dirty="0">
                <a:solidFill>
                  <a:srgbClr val="2A2A2A"/>
                </a:solidFill>
              </a:rPr>
              <a:t>found that overall:</a:t>
            </a:r>
          </a:p>
          <a:p>
            <a:pPr marL="457200" lvl="0" indent="-304800" algn="l" rtl="0">
              <a:lnSpc>
                <a:spcPct val="115000"/>
              </a:lnSpc>
              <a:spcBef>
                <a:spcPts val="0"/>
              </a:spcBef>
              <a:spcAft>
                <a:spcPts val="0"/>
              </a:spcAft>
              <a:buClr>
                <a:srgbClr val="2A2A2A"/>
              </a:buClr>
              <a:buSzPts val="1200"/>
              <a:buChar char="●"/>
            </a:pPr>
            <a:r>
              <a:rPr lang="en-US" sz="1200" b="1" dirty="0">
                <a:solidFill>
                  <a:srgbClr val="2A2A2A"/>
                </a:solidFill>
              </a:rPr>
              <a:t>38% of teens say they feel overwhelmed by all the drama on social media</a:t>
            </a:r>
          </a:p>
          <a:p>
            <a:pPr marL="457200" lvl="0" indent="-304800" algn="l" rtl="0">
              <a:lnSpc>
                <a:spcPct val="115000"/>
              </a:lnSpc>
              <a:spcBef>
                <a:spcPts val="0"/>
              </a:spcBef>
              <a:spcAft>
                <a:spcPts val="0"/>
              </a:spcAft>
              <a:buClr>
                <a:srgbClr val="2A2A2A"/>
              </a:buClr>
              <a:buSzPts val="1200"/>
              <a:buChar char="●"/>
            </a:pPr>
            <a:r>
              <a:rPr lang="en-US" sz="1200" dirty="0">
                <a:solidFill>
                  <a:srgbClr val="2A2A2A"/>
                </a:solidFill>
              </a:rPr>
              <a:t>31% of teens feel like their friends are leaving them out of things</a:t>
            </a:r>
          </a:p>
          <a:p>
            <a:pPr marL="457200" lvl="0" indent="-304800" algn="l" rtl="0">
              <a:lnSpc>
                <a:spcPct val="115000"/>
              </a:lnSpc>
              <a:spcBef>
                <a:spcPts val="0"/>
              </a:spcBef>
              <a:spcAft>
                <a:spcPts val="0"/>
              </a:spcAft>
              <a:buClr>
                <a:srgbClr val="2A2A2A"/>
              </a:buClr>
              <a:buSzPts val="1200"/>
              <a:buChar char="●"/>
            </a:pPr>
            <a:r>
              <a:rPr lang="en-US" sz="1200" dirty="0">
                <a:solidFill>
                  <a:srgbClr val="2A2A2A"/>
                </a:solidFill>
              </a:rPr>
              <a:t>29% feel pressure to post content that will get lots of comments or likes</a:t>
            </a:r>
          </a:p>
          <a:p>
            <a:pPr marL="457200" lvl="0" indent="-304800" algn="l" rtl="0">
              <a:lnSpc>
                <a:spcPct val="115000"/>
              </a:lnSpc>
              <a:spcBef>
                <a:spcPts val="0"/>
              </a:spcBef>
              <a:spcAft>
                <a:spcPts val="0"/>
              </a:spcAft>
              <a:buClr>
                <a:srgbClr val="2A2A2A"/>
              </a:buClr>
              <a:buSzPts val="1200"/>
              <a:buChar char="●"/>
            </a:pPr>
            <a:r>
              <a:rPr lang="en-US" sz="1200" b="1" dirty="0">
                <a:solidFill>
                  <a:srgbClr val="2A2A2A"/>
                </a:solidFill>
              </a:rPr>
              <a:t>23% say social media makes them feel worse about their own life</a:t>
            </a:r>
          </a:p>
          <a:p>
            <a:pPr marL="152400" lvl="0" indent="0" algn="l" rtl="0">
              <a:lnSpc>
                <a:spcPct val="115000"/>
              </a:lnSpc>
              <a:spcBef>
                <a:spcPts val="0"/>
              </a:spcBef>
              <a:spcAft>
                <a:spcPts val="0"/>
              </a:spcAft>
              <a:buClr>
                <a:srgbClr val="2A2A2A"/>
              </a:buClr>
              <a:buSzPts val="1200"/>
              <a:buNone/>
            </a:pPr>
            <a:r>
              <a:rPr lang="en-US" sz="1200" b="0" i="0" u="none" strike="noStrike" dirty="0">
                <a:solidFill>
                  <a:srgbClr val="2A2A2A"/>
                </a:solidFill>
                <a:effectLst/>
                <a:latin typeface="+mn-lt"/>
              </a:rPr>
              <a:t>Source: </a:t>
            </a:r>
            <a:r>
              <a:rPr lang="en-US" sz="1800" b="0" i="0" u="sng" strike="noStrike" dirty="0">
                <a:solidFill>
                  <a:srgbClr val="1155CC"/>
                </a:solidFill>
                <a:effectLst/>
                <a:latin typeface="Calibri" panose="020F0502020204030204" pitchFamily="34" charset="0"/>
                <a:hlinkClick r:id="rId3"/>
              </a:rPr>
              <a:t>https://www.pewresearch.org/internet/2022/11/16/connection-creativity-and-drama-teen-life-on-social-media-in-2022/pi_2022-11-16_teens-and-social-media_0-02a/</a:t>
            </a:r>
            <a:endParaRPr lang="en-US" sz="1800" b="0" i="0" u="sng" strike="noStrike" dirty="0">
              <a:solidFill>
                <a:srgbClr val="1155CC"/>
              </a:solidFill>
              <a:effectLst/>
              <a:latin typeface="Calibri" panose="020F0502020204030204" pitchFamily="34" charset="0"/>
            </a:endParaRPr>
          </a:p>
          <a:p>
            <a:pPr marL="152400" lvl="0" indent="0" algn="l" rtl="0">
              <a:lnSpc>
                <a:spcPct val="115000"/>
              </a:lnSpc>
              <a:spcBef>
                <a:spcPts val="0"/>
              </a:spcBef>
              <a:spcAft>
                <a:spcPts val="0"/>
              </a:spcAft>
              <a:buClr>
                <a:srgbClr val="2A2A2A"/>
              </a:buClr>
              <a:buSzPts val="1200"/>
              <a:buNone/>
            </a:pPr>
            <a:r>
              <a:rPr lang="en-US" sz="1200" b="0" i="0" u="none" strike="noStrike" dirty="0">
                <a:solidFill>
                  <a:srgbClr val="2A2A2A"/>
                </a:solidFill>
                <a:effectLst/>
                <a:latin typeface="+mn-lt"/>
              </a:rPr>
              <a:t>Full article: </a:t>
            </a:r>
            <a:r>
              <a:rPr lang="en-US" sz="1200" b="0" i="0" u="sng" strike="noStrike" dirty="0">
                <a:solidFill>
                  <a:srgbClr val="1155CC"/>
                </a:solidFill>
                <a:effectLst/>
                <a:latin typeface="+mn-lt"/>
                <a:hlinkClick r:id="rId4"/>
              </a:rPr>
              <a:t>https://www.pewresearch.org/internet/2022/11/16/connection-creativity-and-drama-teen-life-on-social-media-in-2022/</a:t>
            </a:r>
            <a:r>
              <a:rPr lang="en-US" sz="1200" b="0" i="0" u="none" strike="noStrike" dirty="0">
                <a:solidFill>
                  <a:srgbClr val="2A2A2A"/>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mn-lt"/>
              <a:ea typeface="Open Sans" panose="020B0606030504020204" pitchFamily="34" charset="0"/>
              <a:cs typeface="Open Sans" panose="020B0606030504020204" pitchFamily="34" charset="0"/>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“Teens who spend 3+ hours per day on social media may be at heightened risk for mental health problems, particularly internalizing problems.</a:t>
            </a:r>
          </a:p>
          <a:p>
            <a:pPr marL="0" lvl="0" indent="0" algn="l" rtl="0">
              <a:lnSpc>
                <a:spcPct val="115000"/>
              </a:lnSpc>
              <a:spcBef>
                <a:spcPts val="0"/>
              </a:spcBef>
              <a:spcAft>
                <a:spcPts val="0"/>
              </a:spcAft>
              <a:buNone/>
            </a:pPr>
            <a:endParaRPr lang="en-US" sz="1200" dirty="0">
              <a:solidFill>
                <a:schemeClr val="dk1"/>
              </a:solidFill>
            </a:endParaRPr>
          </a:p>
          <a:p>
            <a:pPr marL="457200" lvl="0" indent="-304800" algn="l" rtl="0">
              <a:lnSpc>
                <a:spcPct val="115000"/>
              </a:lnSpc>
              <a:spcBef>
                <a:spcPts val="0"/>
              </a:spcBef>
              <a:spcAft>
                <a:spcPts val="0"/>
              </a:spcAft>
              <a:buSzPts val="1200"/>
              <a:buChar char="●"/>
            </a:pPr>
            <a:r>
              <a:rPr lang="en-US" sz="1200" dirty="0">
                <a:solidFill>
                  <a:schemeClr val="dk1"/>
                </a:solidFill>
              </a:rPr>
              <a:t>A study published in the journal JAMA Psychiatry (Journal of the American Medical Association) </a:t>
            </a:r>
            <a:r>
              <a:rPr lang="en-US" sz="1200" dirty="0">
                <a:solidFill>
                  <a:srgbClr val="333333"/>
                </a:solidFill>
              </a:rPr>
              <a:t>suggests teens who spend 3+ hours per day on social media may be at heightened risk for mental health problems, particularly internalizing problems.</a:t>
            </a:r>
          </a:p>
          <a:p>
            <a:pPr marL="457200" lvl="0" indent="-304800" algn="l" rtl="0">
              <a:lnSpc>
                <a:spcPct val="115000"/>
              </a:lnSpc>
              <a:spcBef>
                <a:spcPts val="0"/>
              </a:spcBef>
              <a:spcAft>
                <a:spcPts val="0"/>
              </a:spcAft>
              <a:buClr>
                <a:srgbClr val="333333"/>
              </a:buClr>
              <a:buSzPts val="1200"/>
              <a:buChar char="●"/>
            </a:pPr>
            <a:r>
              <a:rPr lang="en-US" sz="1200" dirty="0">
                <a:solidFill>
                  <a:srgbClr val="333333"/>
                </a:solidFill>
              </a:rPr>
              <a:t>Future research should determine whether setting limits on daily social media use, increasing media literacy, and redesigning social media platforms are effective means of reducing the burden of mental health problems in this population.</a:t>
            </a:r>
          </a:p>
          <a:p>
            <a:pPr marL="0" indent="0">
              <a:buFont typeface="Arial" panose="020B0604020202020204" pitchFamily="34" charset="0"/>
              <a:buNone/>
            </a:pPr>
            <a:r>
              <a:rPr lang="en-US" sz="1200" b="0" i="0" dirty="0">
                <a:solidFill>
                  <a:srgbClr val="333333"/>
                </a:solidFill>
                <a:effectLst/>
                <a:latin typeface="+mn-lt"/>
              </a:rPr>
              <a:t>Source:</a:t>
            </a:r>
            <a:r>
              <a:rPr lang="en-US" sz="1200" b="0" i="0" u="none" strike="noStrike" dirty="0">
                <a:solidFill>
                  <a:schemeClr val="tx1"/>
                </a:solidFill>
                <a:effectLst/>
                <a:latin typeface="+mn-lt"/>
              </a:rPr>
              <a:t> </a:t>
            </a:r>
            <a:r>
              <a:rPr lang="en-US" sz="1200" b="0" i="0" u="sng" strike="noStrike" dirty="0">
                <a:solidFill>
                  <a:srgbClr val="1155CC"/>
                </a:solidFill>
                <a:effectLst/>
                <a:latin typeface="+mn-lt"/>
                <a:hlinkClick r:id="rId5"/>
              </a:rPr>
              <a:t>https://jamanetwork.com/journals/jamapsychiatry/article-abstract/2749480</a:t>
            </a:r>
            <a:r>
              <a:rPr lang="en-US" sz="1200" b="0" i="0" u="none" strike="noStrike" dirty="0">
                <a:solidFill>
                  <a:srgbClr val="202124"/>
                </a:solidFill>
                <a:effectLst/>
                <a:latin typeface="+mn-lt"/>
              </a:rPr>
              <a:t> </a:t>
            </a:r>
          </a:p>
          <a:p>
            <a:pPr marL="914400" rtl="0" fontAlgn="base">
              <a:spcBef>
                <a:spcPts val="0"/>
              </a:spcBef>
              <a:spcAft>
                <a:spcPts val="0"/>
              </a:spcAft>
              <a:buFont typeface="Arial" panose="020B0604020202020204" pitchFamily="34" charset="0"/>
              <a:buNone/>
            </a:pPr>
            <a:endParaRPr lang="en-US" sz="1200" b="0" i="0" u="none" strike="noStrike" dirty="0">
              <a:solidFill>
                <a:srgbClr val="2A2A2A"/>
              </a:solidFill>
              <a:effectLst/>
              <a:latin typeface="+mn-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22</a:t>
            </a:fld>
            <a:endParaRPr lang="en-US" dirty="0"/>
          </a:p>
        </p:txBody>
      </p:sp>
    </p:spTree>
    <p:extLst>
      <p:ext uri="{BB962C8B-B14F-4D97-AF65-F5344CB8AC3E}">
        <p14:creationId xmlns:p14="http://schemas.microsoft.com/office/powerpoint/2010/main" val="2494440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Teens’ Response -</a:t>
            </a:r>
          </a:p>
          <a:p>
            <a:pPr marL="0" lvl="0" indent="0" algn="l" rtl="0">
              <a:lnSpc>
                <a:spcPct val="115000"/>
              </a:lnSpc>
              <a:spcBef>
                <a:spcPts val="0"/>
              </a:spcBef>
              <a:spcAft>
                <a:spcPts val="0"/>
              </a:spcAft>
              <a:buNone/>
            </a:pPr>
            <a:r>
              <a:rPr lang="en-US" sz="1200" b="1" dirty="0">
                <a:solidFill>
                  <a:srgbClr val="333333"/>
                </a:solidFill>
              </a:rPr>
              <a:t>“</a:t>
            </a:r>
            <a:r>
              <a:rPr lang="en-US" sz="1200" dirty="0">
                <a:solidFill>
                  <a:schemeClr val="dk1"/>
                </a:solidFill>
              </a:rPr>
              <a:t>Some teens do need professional help, but for many, social media has a lot of positives.”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Everyone is different. Please get professional help if you think your teen is struggling.</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rPr>
              <a:t>Parents should err on the side of caution if they think their teen is in trouble, and seek medical help</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rPr>
              <a:t>Keep the lines of communication open and talk to your teen if you see changes in mood, personality, or daily activity</a:t>
            </a:r>
          </a:p>
          <a:p>
            <a:pPr marL="914400" lvl="1" indent="-304800" algn="l" rtl="0">
              <a:lnSpc>
                <a:spcPct val="115000"/>
              </a:lnSpc>
              <a:spcBef>
                <a:spcPts val="0"/>
              </a:spcBef>
              <a:spcAft>
                <a:spcPts val="0"/>
              </a:spcAft>
              <a:buClr>
                <a:srgbClr val="404040"/>
              </a:buClr>
              <a:buSzPts val="1200"/>
              <a:buChar char="○"/>
            </a:pPr>
            <a:r>
              <a:rPr lang="en-US" sz="1200" dirty="0">
                <a:solidFill>
                  <a:srgbClr val="404040"/>
                </a:solidFill>
              </a:rPr>
              <a:t>There are many resources available including the </a:t>
            </a:r>
            <a:r>
              <a:rPr lang="en-US" sz="1200" b="1" dirty="0">
                <a:solidFill>
                  <a:srgbClr val="404040"/>
                </a:solidFill>
              </a:rPr>
              <a:t>“Crisis Text Line” </a:t>
            </a:r>
            <a:r>
              <a:rPr lang="en-US" sz="1200" dirty="0">
                <a:solidFill>
                  <a:srgbClr val="404040"/>
                </a:solidFill>
              </a:rPr>
              <a:t>which you can contact 24/7</a:t>
            </a:r>
          </a:p>
          <a:p>
            <a:pPr marL="1371600" lvl="2" indent="-304800" algn="l" rtl="0">
              <a:lnSpc>
                <a:spcPct val="115000"/>
              </a:lnSpc>
              <a:spcBef>
                <a:spcPts val="0"/>
              </a:spcBef>
              <a:spcAft>
                <a:spcPts val="0"/>
              </a:spcAft>
              <a:buClr>
                <a:srgbClr val="404040"/>
              </a:buClr>
              <a:buSzPts val="1200"/>
              <a:buChar char="■"/>
            </a:pPr>
            <a:r>
              <a:rPr lang="en-US" sz="1200" b="1" dirty="0">
                <a:solidFill>
                  <a:srgbClr val="404040"/>
                </a:solidFill>
              </a:rPr>
              <a:t>Text HOME to 741741</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Many teens believe the positives outweigh the negatives when digital use is managed in a healthy way</a:t>
            </a:r>
          </a:p>
          <a:p>
            <a:pPr marL="914400" lvl="1" indent="-304800" algn="l" rtl="0">
              <a:lnSpc>
                <a:spcPct val="115000"/>
              </a:lnSpc>
              <a:spcBef>
                <a:spcPts val="0"/>
              </a:spcBef>
              <a:spcAft>
                <a:spcPts val="0"/>
              </a:spcAft>
              <a:buSzPts val="1200"/>
              <a:buChar char="○"/>
            </a:pPr>
            <a:r>
              <a:rPr lang="en-US" sz="1200" b="1" dirty="0">
                <a:solidFill>
                  <a:srgbClr val="333333"/>
                </a:solidFill>
              </a:rPr>
              <a:t>Teens report p</a:t>
            </a:r>
            <a:r>
              <a:rPr lang="en-US" sz="1200" b="1" dirty="0">
                <a:solidFill>
                  <a:srgbClr val="2A2A2A"/>
                </a:solidFill>
              </a:rPr>
              <a:t>ositive sentiments about social media including:</a:t>
            </a:r>
          </a:p>
          <a:p>
            <a:pPr marL="1371600" lvl="2" indent="-304800" algn="l" rtl="0">
              <a:lnSpc>
                <a:spcPct val="115000"/>
              </a:lnSpc>
              <a:spcBef>
                <a:spcPts val="0"/>
              </a:spcBef>
              <a:spcAft>
                <a:spcPts val="0"/>
              </a:spcAft>
              <a:buClr>
                <a:srgbClr val="2A2A2A"/>
              </a:buClr>
              <a:buSzPts val="1200"/>
              <a:buChar char="■"/>
            </a:pPr>
            <a:r>
              <a:rPr lang="en-US" sz="1200" dirty="0">
                <a:solidFill>
                  <a:srgbClr val="2A2A2A"/>
                </a:solidFill>
              </a:rPr>
              <a:t>80% say that what they see on social media makes them feel more connected to what’s going on in their friends’ lives.</a:t>
            </a:r>
          </a:p>
          <a:p>
            <a:pPr marL="1371600" lvl="2" indent="-304800" algn="l" rtl="0">
              <a:lnSpc>
                <a:spcPct val="115000"/>
              </a:lnSpc>
              <a:spcBef>
                <a:spcPts val="0"/>
              </a:spcBef>
              <a:spcAft>
                <a:spcPts val="0"/>
              </a:spcAft>
              <a:buClr>
                <a:srgbClr val="2A2A2A"/>
              </a:buClr>
              <a:buSzPts val="1200"/>
              <a:buChar char="■"/>
            </a:pPr>
            <a:r>
              <a:rPr lang="en-US" sz="1200" dirty="0">
                <a:solidFill>
                  <a:srgbClr val="2A2A2A"/>
                </a:solidFill>
              </a:rPr>
              <a:t>71% say it makes them feel like they have a place where they can show their creative side. </a:t>
            </a:r>
          </a:p>
          <a:p>
            <a:pPr marL="1371600" lvl="2" indent="-304800" algn="l" rtl="0">
              <a:lnSpc>
                <a:spcPct val="115000"/>
              </a:lnSpc>
              <a:spcBef>
                <a:spcPts val="0"/>
              </a:spcBef>
              <a:spcAft>
                <a:spcPts val="0"/>
              </a:spcAft>
              <a:buClr>
                <a:srgbClr val="2A2A2A"/>
              </a:buClr>
              <a:buSzPts val="1200"/>
              <a:buChar char="■"/>
            </a:pPr>
            <a:r>
              <a:rPr lang="en-US" sz="1200" dirty="0">
                <a:solidFill>
                  <a:srgbClr val="2A2A2A"/>
                </a:solidFill>
              </a:rPr>
              <a:t>67% say these platforms make them feel as if they have people who can support them through tough times. </a:t>
            </a:r>
          </a:p>
          <a:p>
            <a:pPr marL="1371600" lvl="2" indent="-304800" algn="l" rtl="0">
              <a:lnSpc>
                <a:spcPct val="115000"/>
              </a:lnSpc>
              <a:spcBef>
                <a:spcPts val="0"/>
              </a:spcBef>
              <a:spcAft>
                <a:spcPts val="0"/>
              </a:spcAft>
              <a:buClr>
                <a:srgbClr val="2A2A2A"/>
              </a:buClr>
              <a:buSzPts val="1200"/>
              <a:buChar char="■"/>
            </a:pPr>
            <a:r>
              <a:rPr lang="en-US" sz="1200" dirty="0">
                <a:solidFill>
                  <a:srgbClr val="2A2A2A"/>
                </a:solidFill>
              </a:rPr>
              <a:t>58% say it makes them feel more accepted.</a:t>
            </a:r>
          </a:p>
          <a:p>
            <a:pPr marL="1371600" lvl="2" rtl="0" fontAlgn="base">
              <a:spcBef>
                <a:spcPts val="0"/>
              </a:spcBef>
              <a:spcAft>
                <a:spcPts val="0"/>
              </a:spcAft>
              <a:buFont typeface="Arial" panose="020B0604020202020204" pitchFamily="34" charset="0"/>
              <a:buNone/>
            </a:pPr>
            <a:r>
              <a:rPr lang="en-US" sz="1200" b="0" i="0" u="none" strike="noStrike" dirty="0">
                <a:solidFill>
                  <a:srgbClr val="2A2A2A"/>
                </a:solidFill>
                <a:effectLst/>
                <a:latin typeface="+mn-lt"/>
              </a:rPr>
              <a:t>Source: </a:t>
            </a:r>
            <a:r>
              <a:rPr lang="en-US" sz="1800" b="0" i="0" u="sng" strike="noStrike" dirty="0">
                <a:solidFill>
                  <a:srgbClr val="1155CC"/>
                </a:solidFill>
                <a:effectLst/>
                <a:latin typeface="Calibri" panose="020F0502020204030204" pitchFamily="34" charset="0"/>
                <a:hlinkClick r:id="rId3"/>
              </a:rPr>
              <a:t>https://www.pewresearch.org/internet/2022/11/16/connection-creativity-and-drama-teen-life-on-social-media-in-2022/pi_2022-11-16_teens-and-social-media_0-01/</a:t>
            </a:r>
            <a:endParaRPr lang="en-US" sz="1800" b="0" i="0" u="sng" strike="noStrike" dirty="0">
              <a:solidFill>
                <a:srgbClr val="1155CC"/>
              </a:solidFill>
              <a:effectLst/>
              <a:latin typeface="Calibri" panose="020F0502020204030204" pitchFamily="34" charset="0"/>
            </a:endParaRPr>
          </a:p>
          <a:p>
            <a:pPr marL="1371600" lvl="2" rtl="0" fontAlgn="base">
              <a:spcBef>
                <a:spcPts val="0"/>
              </a:spcBef>
              <a:spcAft>
                <a:spcPts val="0"/>
              </a:spcAft>
              <a:buFont typeface="Arial" panose="020B0604020202020204" pitchFamily="34" charset="0"/>
              <a:buNone/>
            </a:pPr>
            <a:r>
              <a:rPr lang="en-US" sz="1800" b="0" i="0" u="none" strike="noStrike" dirty="0">
                <a:solidFill>
                  <a:srgbClr val="1155CC"/>
                </a:solidFill>
                <a:effectLst/>
                <a:latin typeface="Calibri" panose="020F0502020204030204" pitchFamily="34" charset="0"/>
              </a:rPr>
              <a:t>Full article: </a:t>
            </a:r>
            <a:r>
              <a:rPr lang="en-US" sz="1200" b="0" i="0" u="sng" strike="noStrike" dirty="0">
                <a:solidFill>
                  <a:srgbClr val="1155CC"/>
                </a:solidFill>
                <a:effectLst/>
                <a:latin typeface="+mn-lt"/>
                <a:hlinkClick r:id="rId4"/>
              </a:rPr>
              <a:t>https://www.pewresearch.org/internet/2022/11/16/connection-creativity-and-drama-teen-life-on-social-media-in-2022/</a:t>
            </a:r>
            <a:r>
              <a:rPr lang="en-US" sz="1200" b="0" i="0" u="none" strike="noStrike" dirty="0">
                <a:solidFill>
                  <a:srgbClr val="2A2A2A"/>
                </a:solidFill>
                <a:effectLst/>
                <a:latin typeface="+mn-lt"/>
              </a:rPr>
              <a:t> </a:t>
            </a:r>
            <a:endParaRPr lang="en-US" sz="1200" b="0" dirty="0">
              <a:effectLst/>
              <a:latin typeface="+mn-lt"/>
            </a:endParaRPr>
          </a:p>
          <a:p>
            <a:pPr lvl="1"/>
            <a:endParaRPr lang="en-US" sz="1200" dirty="0">
              <a:latin typeface="+mn-lt"/>
            </a:endParaRPr>
          </a:p>
          <a:p>
            <a:pPr marL="914400" lvl="0" indent="-304800" algn="l" rtl="0">
              <a:lnSpc>
                <a:spcPct val="115000"/>
              </a:lnSpc>
              <a:spcBef>
                <a:spcPts val="0"/>
              </a:spcBef>
              <a:spcAft>
                <a:spcPts val="0"/>
              </a:spcAft>
              <a:buClr>
                <a:schemeClr val="dk1"/>
              </a:buClr>
              <a:buSzPts val="1200"/>
              <a:buChar char="○"/>
            </a:pPr>
            <a:r>
              <a:rPr lang="en-US" sz="1200" dirty="0">
                <a:solidFill>
                  <a:schemeClr val="dk1"/>
                </a:solidFill>
              </a:rPr>
              <a:t>In our small LifeSmarts survey, 54% of respondents say social media has had a positive impact on their mental health.</a:t>
            </a:r>
          </a:p>
          <a:p>
            <a:pPr marL="457200" lvl="1" indent="0">
              <a:buFont typeface="Arial" panose="020B0604020202020204" pitchFamily="34" charset="0"/>
              <a:buNone/>
            </a:pPr>
            <a:endParaRPr lang="en-US" sz="1200" dirty="0">
              <a:latin typeface="+mn-lt"/>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23</a:t>
            </a:fld>
            <a:endParaRPr lang="en-US" dirty="0"/>
          </a:p>
        </p:txBody>
      </p:sp>
    </p:spTree>
    <p:extLst>
      <p:ext uri="{BB962C8B-B14F-4D97-AF65-F5344CB8AC3E}">
        <p14:creationId xmlns:p14="http://schemas.microsoft.com/office/powerpoint/2010/main" val="1457942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Some parents ask –</a:t>
            </a:r>
          </a:p>
          <a:p>
            <a:pPr marL="0" lvl="0" indent="0" algn="l" rtl="0">
              <a:lnSpc>
                <a:spcPct val="115000"/>
              </a:lnSpc>
              <a:spcBef>
                <a:spcPts val="0"/>
              </a:spcBef>
              <a:spcAft>
                <a:spcPts val="0"/>
              </a:spcAft>
              <a:buNone/>
            </a:pPr>
            <a:r>
              <a:rPr lang="en-US" sz="1200" b="1" dirty="0">
                <a:solidFill>
                  <a:srgbClr val="333333"/>
                </a:solidFill>
              </a:rPr>
              <a:t>“Should I be more closely monitoring my child on social media?”</a:t>
            </a:r>
          </a:p>
          <a:p>
            <a:pPr marL="0" lvl="0" indent="0" algn="l" rtl="0">
              <a:lnSpc>
                <a:spcPct val="115000"/>
              </a:lnSpc>
              <a:spcBef>
                <a:spcPts val="0"/>
              </a:spcBef>
              <a:spcAft>
                <a:spcPts val="0"/>
              </a:spcAft>
              <a:buClr>
                <a:schemeClr val="dk1"/>
              </a:buClr>
              <a:buSzPts val="1100"/>
              <a:buFont typeface="Arial"/>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2A2A2A"/>
              </a:buClr>
              <a:buSzPts val="1200"/>
              <a:buChar char="●"/>
            </a:pPr>
            <a:r>
              <a:rPr lang="en-US" sz="1200" b="1" dirty="0">
                <a:solidFill>
                  <a:srgbClr val="2A2A2A"/>
                </a:solidFill>
              </a:rPr>
              <a:t>41% of teens in the Pew Research Survey say their parents are worried only a little or not at all about them using social media.</a:t>
            </a:r>
          </a:p>
          <a:p>
            <a:pPr lvl="1"/>
            <a:r>
              <a:rPr lang="en-US" sz="1200" b="0" i="0" dirty="0">
                <a:solidFill>
                  <a:srgbClr val="2A2A2A"/>
                </a:solidFill>
                <a:effectLst/>
                <a:latin typeface="+mn-lt"/>
              </a:rPr>
              <a:t>Source: </a:t>
            </a:r>
            <a:r>
              <a:rPr lang="en-US" sz="1800" b="0" i="0" u="sng" strike="noStrike" dirty="0">
                <a:solidFill>
                  <a:srgbClr val="1155CC"/>
                </a:solidFill>
                <a:effectLst/>
                <a:latin typeface="Calibri" panose="020F0502020204030204" pitchFamily="34" charset="0"/>
                <a:hlinkClick r:id="rId3"/>
              </a:rPr>
              <a:t>https://www.pewresearch.org/internet/2022/11/16/connection-creativity-and-drama-teen-life-on-social-media-in-2022/pi_2022-11-16_teens-and-social-media_0-04/</a:t>
            </a:r>
            <a:endParaRPr lang="en-US" sz="1800" b="0" i="0" u="sng" strike="noStrike" dirty="0">
              <a:solidFill>
                <a:srgbClr val="1155CC"/>
              </a:solidFill>
              <a:effectLst/>
              <a:latin typeface="Calibri" panose="020F0502020204030204" pitchFamily="34" charset="0"/>
            </a:endParaRPr>
          </a:p>
          <a:p>
            <a:pPr lvl="1"/>
            <a:r>
              <a:rPr lang="en-US" sz="1200" b="0" i="0" dirty="0">
                <a:solidFill>
                  <a:srgbClr val="2A2A2A"/>
                </a:solidFill>
                <a:effectLst/>
                <a:latin typeface="+mn-lt"/>
              </a:rPr>
              <a:t>Full article: </a:t>
            </a:r>
            <a:r>
              <a:rPr lang="en-US" sz="1200" b="0" i="0" u="none" strike="noStrike" dirty="0">
                <a:solidFill>
                  <a:srgbClr val="2A2A2A"/>
                </a:solidFill>
                <a:effectLst/>
                <a:latin typeface="+mn-lt"/>
              </a:rPr>
              <a:t> </a:t>
            </a:r>
            <a:r>
              <a:rPr lang="en-US" sz="1200" b="0" i="0" u="sng" strike="noStrike" dirty="0">
                <a:solidFill>
                  <a:srgbClr val="1155CC"/>
                </a:solidFill>
                <a:effectLst/>
                <a:latin typeface="+mn-lt"/>
                <a:hlinkClick r:id="rId4"/>
              </a:rPr>
              <a:t>https://www.pewresearch.org/internet/2022/11/16/connection-creativity-and-drama-teen-life-on-social-media-in-2022/</a:t>
            </a:r>
            <a:r>
              <a:rPr lang="en-US" sz="1200" b="0" i="0" u="none" strike="noStrike" dirty="0">
                <a:solidFill>
                  <a:srgbClr val="000000"/>
                </a:solidFill>
                <a:effectLst/>
                <a:latin typeface="+mn-lt"/>
              </a:rPr>
              <a:t>  </a:t>
            </a:r>
          </a:p>
          <a:p>
            <a:endParaRPr lang="en-US" sz="1200" b="0" i="0" u="none" strike="noStrike" dirty="0">
              <a:solidFill>
                <a:srgbClr val="000000"/>
              </a:solidFill>
              <a:effectLst/>
              <a:latin typeface="+mn-lt"/>
            </a:endParaRP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In fact, </a:t>
            </a:r>
            <a:r>
              <a:rPr lang="en-US" sz="1200" b="1" dirty="0">
                <a:solidFill>
                  <a:schemeClr val="dk1"/>
                </a:solidFill>
              </a:rPr>
              <a:t>0% of the students in our </a:t>
            </a:r>
            <a:r>
              <a:rPr lang="en-US" sz="1200" b="1" dirty="0" err="1">
                <a:solidFill>
                  <a:schemeClr val="dk1"/>
                </a:solidFill>
              </a:rPr>
              <a:t>Lifesmarts</a:t>
            </a:r>
            <a:r>
              <a:rPr lang="en-US" sz="1200" b="1" dirty="0">
                <a:solidFill>
                  <a:schemeClr val="dk1"/>
                </a:solidFill>
              </a:rPr>
              <a:t> survey say their parents actively monitor their social media use.</a:t>
            </a:r>
          </a:p>
          <a:p>
            <a:pPr marL="463550" lvl="0" indent="0" algn="l" rtl="0">
              <a:lnSpc>
                <a:spcPct val="115000"/>
              </a:lnSpc>
              <a:spcBef>
                <a:spcPts val="0"/>
              </a:spcBef>
              <a:spcAft>
                <a:spcPts val="0"/>
              </a:spcAft>
              <a:buNone/>
            </a:pPr>
            <a:r>
              <a:rPr lang="en-US" sz="1200" dirty="0">
                <a:solidFill>
                  <a:schemeClr val="dk1"/>
                </a:solidFill>
              </a:rPr>
              <a:t>(Many students stated that because they are 18 years old or nearly 18, their parents trust that they know how to act responsibly online).</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212121"/>
                </a:solidFill>
              </a:rPr>
              <a:t>“Don’t bubble wrap your kids from tech! Show them how. Do it with them. Protect them from places they aren’t ready for and explain why. Right kid, right tech, right time. All the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12121"/>
                </a:solidFill>
                <a:effectLst/>
                <a:latin typeface="+mn-lt"/>
              </a:rPr>
              <a:t>Source: </a:t>
            </a:r>
            <a:r>
              <a:rPr lang="en-US" sz="1800" b="0" i="0" u="sng" strike="noStrike" dirty="0">
                <a:solidFill>
                  <a:srgbClr val="1155CC"/>
                </a:solidFill>
                <a:effectLst/>
                <a:latin typeface="Arial" panose="020B0604020202020204" pitchFamily="34" charset="0"/>
                <a:hlinkClick r:id="rId5"/>
              </a:rPr>
              <a:t>https://protectyoungeyes.com/what-teens-wish-their-parents-understood-about-technology/</a:t>
            </a:r>
            <a:endParaRPr lang="en-US" sz="1200" dirty="0">
              <a:latin typeface="+mn-lt"/>
            </a:endParaRPr>
          </a:p>
          <a:p>
            <a:endParaRPr lang="en-US" sz="1200" b="0" i="0" u="none" strike="noStrike" dirty="0">
              <a:solidFill>
                <a:srgbClr val="000000"/>
              </a:solidFill>
              <a:effectLst/>
              <a:latin typeface="+mn-lt"/>
            </a:endParaRPr>
          </a:p>
          <a:p>
            <a:r>
              <a:rPr lang="en-US" sz="1200" b="0" i="0" dirty="0">
                <a:solidFill>
                  <a:srgbClr val="2A2A2A"/>
                </a:solidFill>
                <a:effectLst/>
                <a:latin typeface="+mn-lt"/>
              </a:rPr>
              <a:t>  </a:t>
            </a:r>
            <a:endParaRPr lang="en-US" sz="1200" b="0" dirty="0">
              <a:latin typeface="+mn-lt"/>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24</a:t>
            </a:fld>
            <a:endParaRPr lang="en-US" dirty="0"/>
          </a:p>
        </p:txBody>
      </p:sp>
    </p:spTree>
    <p:extLst>
      <p:ext uri="{BB962C8B-B14F-4D97-AF65-F5344CB8AC3E}">
        <p14:creationId xmlns:p14="http://schemas.microsoft.com/office/powerpoint/2010/main" val="2489673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Teens’ Response -</a:t>
            </a:r>
          </a:p>
          <a:p>
            <a:pPr marL="0" lvl="0" indent="0" algn="l" rtl="0">
              <a:lnSpc>
                <a:spcPct val="115000"/>
              </a:lnSpc>
              <a:spcBef>
                <a:spcPts val="0"/>
              </a:spcBef>
              <a:spcAft>
                <a:spcPts val="0"/>
              </a:spcAft>
              <a:buNone/>
            </a:pPr>
            <a:r>
              <a:rPr lang="en-US" sz="1200" b="1" dirty="0">
                <a:solidFill>
                  <a:srgbClr val="333333"/>
                </a:solidFill>
              </a:rPr>
              <a:t>  “</a:t>
            </a:r>
            <a:r>
              <a:rPr lang="en-US" sz="1200" dirty="0">
                <a:solidFill>
                  <a:schemeClr val="dk1"/>
                </a:solidFill>
              </a:rPr>
              <a:t>Privacy is very important to us. Help us set smart social media guidelines, then trust us.”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50000"/>
              </a:lnSpc>
              <a:spcBef>
                <a:spcPts val="0"/>
              </a:spcBef>
              <a:spcAft>
                <a:spcPts val="0"/>
              </a:spcAft>
              <a:buClr>
                <a:srgbClr val="404040"/>
              </a:buClr>
              <a:buSzPts val="1200"/>
              <a:buChar char="●"/>
            </a:pPr>
            <a:r>
              <a:rPr lang="en-US" sz="1200" b="1" dirty="0">
                <a:solidFill>
                  <a:srgbClr val="404040"/>
                </a:solidFill>
              </a:rPr>
              <a:t>Please don’t read our posts or texts without permission (unless we’re in trouble/danger)</a:t>
            </a:r>
          </a:p>
          <a:p>
            <a:pPr marL="914400" lvl="1" indent="-304800" algn="l" rtl="0">
              <a:spcBef>
                <a:spcPts val="0"/>
              </a:spcBef>
              <a:spcAft>
                <a:spcPts val="0"/>
              </a:spcAft>
              <a:buClr>
                <a:srgbClr val="404040"/>
              </a:buClr>
              <a:buSzPts val="1200"/>
              <a:buChar char="○"/>
            </a:pPr>
            <a:r>
              <a:rPr lang="en-US" sz="1200" dirty="0">
                <a:solidFill>
                  <a:srgbClr val="404040"/>
                </a:solidFill>
              </a:rPr>
              <a:t>In our survey a majority of respondents said they wished their parents wouldn’t read their posts or text messages.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We value our privacy, especially as we get closer to becoming adults</a:t>
            </a:r>
          </a:p>
          <a:p>
            <a:pPr marL="914400" lvl="1" indent="-304800" algn="l" rtl="0">
              <a:spcBef>
                <a:spcPts val="0"/>
              </a:spcBef>
              <a:spcAft>
                <a:spcPts val="0"/>
              </a:spcAft>
              <a:buClr>
                <a:srgbClr val="404040"/>
              </a:buClr>
              <a:buSzPts val="1200"/>
              <a:buChar char="○"/>
            </a:pPr>
            <a:r>
              <a:rPr lang="en-US" sz="1200" dirty="0">
                <a:solidFill>
                  <a:srgbClr val="404040"/>
                </a:solidFill>
              </a:rPr>
              <a:t>Many of the students in our </a:t>
            </a:r>
            <a:r>
              <a:rPr lang="en-US" sz="1200" dirty="0" err="1">
                <a:solidFill>
                  <a:srgbClr val="404040"/>
                </a:solidFill>
              </a:rPr>
              <a:t>Lifesmarts</a:t>
            </a:r>
            <a:r>
              <a:rPr lang="en-US" sz="1200" dirty="0">
                <a:solidFill>
                  <a:srgbClr val="404040"/>
                </a:solidFill>
              </a:rPr>
              <a:t> survey said their parents do trust them and their privacy. (60% of our respondents were high school seniors.)</a:t>
            </a:r>
          </a:p>
          <a:p>
            <a:pPr marL="914400" lvl="0" indent="0" algn="l" rtl="0">
              <a:lnSpc>
                <a:spcPct val="115000"/>
              </a:lnSpc>
              <a:spcBef>
                <a:spcPts val="0"/>
              </a:spcBef>
              <a:spcAft>
                <a:spcPts val="0"/>
              </a:spcAft>
              <a:buNone/>
            </a:pPr>
            <a:endParaRPr lang="en-US" sz="1200" dirty="0">
              <a:solidFill>
                <a:srgbClr val="404040"/>
              </a:solidFill>
            </a:endParaRPr>
          </a:p>
          <a:p>
            <a:pPr marL="457200" lvl="0" indent="-304800" algn="l" rtl="0">
              <a:lnSpc>
                <a:spcPct val="150000"/>
              </a:lnSpc>
              <a:spcBef>
                <a:spcPts val="0"/>
              </a:spcBef>
              <a:spcAft>
                <a:spcPts val="0"/>
              </a:spcAft>
              <a:buClr>
                <a:srgbClr val="404040"/>
              </a:buClr>
              <a:buSzPts val="1200"/>
              <a:buChar char="●"/>
            </a:pPr>
            <a:r>
              <a:rPr lang="en-US" sz="1200" b="1" dirty="0">
                <a:solidFill>
                  <a:srgbClr val="404040"/>
                </a:solidFill>
              </a:rPr>
              <a:t>Don’t post photos of us without our knowledge. It’s not cute or funny; it’s embarrassing.</a:t>
            </a:r>
          </a:p>
          <a:p>
            <a:pPr marL="914400" lvl="0" indent="0" algn="l" rtl="0">
              <a:lnSpc>
                <a:spcPct val="115000"/>
              </a:lnSpc>
              <a:spcBef>
                <a:spcPts val="0"/>
              </a:spcBef>
              <a:spcAft>
                <a:spcPts val="0"/>
              </a:spcAft>
              <a:buClr>
                <a:schemeClr val="dk1"/>
              </a:buClr>
              <a:buSzPts val="1100"/>
              <a:buFont typeface="Arial"/>
              <a:buNone/>
            </a:pPr>
            <a:r>
              <a:rPr lang="en-US" sz="1200" b="1" dirty="0">
                <a:solidFill>
                  <a:srgbClr val="212121"/>
                </a:solidFill>
              </a:rPr>
              <a:t>Don’t overshare.</a:t>
            </a:r>
            <a:r>
              <a:rPr lang="en-US" sz="1200" dirty="0">
                <a:solidFill>
                  <a:srgbClr val="212121"/>
                </a:solidFill>
              </a:rPr>
              <a:t> They really don’t want parents to share information about them with their explicit permission. According to Sarita </a:t>
            </a:r>
            <a:r>
              <a:rPr lang="en-US" sz="1200" dirty="0" err="1">
                <a:solidFill>
                  <a:srgbClr val="212121"/>
                </a:solidFill>
              </a:rPr>
              <a:t>Schoenebeck</a:t>
            </a:r>
            <a:r>
              <a:rPr lang="en-US" sz="1200" dirty="0">
                <a:solidFill>
                  <a:srgbClr val="212121"/>
                </a:solidFill>
              </a:rPr>
              <a:t>, assistant professor in the University of Michigan’s School of Information and one of the authors of the study, ‘</a:t>
            </a:r>
            <a:r>
              <a:rPr lang="en-US" sz="1200" i="1" dirty="0">
                <a:solidFill>
                  <a:srgbClr val="212121"/>
                </a:solidFill>
              </a:rPr>
              <a:t>Twice as many children as parents expressed concerns about family members over sharing personal information about them on Facebook and other social media without permission … Many children said they found that content embarrassing and felt frustrated when their parents continued to do it</a:t>
            </a:r>
            <a:r>
              <a:rPr lang="en-US" sz="1200" dirty="0">
                <a:solidFill>
                  <a:srgbClr val="212121"/>
                </a:solidFill>
              </a:rPr>
              <a:t>.”</a:t>
            </a:r>
          </a:p>
          <a:p>
            <a:pPr lvl="2"/>
            <a:r>
              <a:rPr lang="en-US" sz="1200" b="0" i="0" u="none" strike="noStrike" dirty="0">
                <a:solidFill>
                  <a:srgbClr val="212121"/>
                </a:solidFill>
                <a:effectLst/>
                <a:latin typeface="+mn-lt"/>
              </a:rPr>
              <a:t>Source: </a:t>
            </a:r>
            <a:r>
              <a:rPr lang="en-US" sz="1200" b="0" i="0" u="sng" strike="noStrike" dirty="0">
                <a:solidFill>
                  <a:srgbClr val="1155CC"/>
                </a:solidFill>
                <a:effectLst/>
                <a:latin typeface="+mn-lt"/>
                <a:hlinkClick r:id="rId3"/>
              </a:rPr>
              <a:t>https://www.heysigmund.com/technology-social-media-rules-children-teens-wish-parents-follow/</a:t>
            </a:r>
            <a:endParaRPr lang="en-US" sz="1200" b="0" i="0" u="none" strike="noStrike" dirty="0">
              <a:solidFill>
                <a:srgbClr val="000000"/>
              </a:solidFill>
              <a:effectLst/>
              <a:latin typeface="+mn-lt"/>
            </a:endParaRPr>
          </a:p>
          <a:p>
            <a:pPr lvl="4"/>
            <a:endParaRPr lang="en-US" sz="1200" b="0" i="0" u="none" strike="noStrike" dirty="0">
              <a:solidFill>
                <a:srgbClr val="212121"/>
              </a:solidFill>
              <a:effectLst/>
              <a:latin typeface="+mn-lt"/>
            </a:endParaRPr>
          </a:p>
          <a:p>
            <a:pPr marL="914400" lvl="0" indent="0" algn="l" rtl="0">
              <a:lnSpc>
                <a:spcPct val="115000"/>
              </a:lnSpc>
              <a:spcBef>
                <a:spcPts val="0"/>
              </a:spcBef>
              <a:spcAft>
                <a:spcPts val="0"/>
              </a:spcAft>
              <a:buClr>
                <a:schemeClr val="dk1"/>
              </a:buClr>
              <a:buSzPts val="1100"/>
              <a:buFont typeface="Arial"/>
              <a:buNone/>
            </a:pPr>
            <a:r>
              <a:rPr lang="en-US" sz="1200" dirty="0">
                <a:solidFill>
                  <a:srgbClr val="212121"/>
                </a:solidFill>
              </a:rPr>
              <a:t>Often, the posting of photos is likely to be completely innocent, and not intended to make kids squirm, but what many children are telling us, is that for them, it’s crossing a boundary. For our kids, their first experience of establishing their boundaries is with us. We’ll be the first ones to feel the brunt of their ‘no’s’, their resistance, or their experimentation with where their boundaries lie. We want this. We want them to be clear about what feels okay and what doesn’t. When we put their important, sometimes private, moments into the internet stratosphere without asking for their permission, the risk is that we’re teaching them that other people can do the same, and that their boundaries don’t matter.</a:t>
            </a:r>
          </a:p>
          <a:p>
            <a:pPr lvl="2"/>
            <a:r>
              <a:rPr lang="en-US" sz="1200" b="0" i="0" u="none" strike="noStrike" dirty="0">
                <a:solidFill>
                  <a:srgbClr val="212121"/>
                </a:solidFill>
                <a:effectLst/>
                <a:latin typeface="+mn-lt"/>
              </a:rPr>
              <a:t>Source:</a:t>
            </a:r>
            <a:r>
              <a:rPr lang="en-US" sz="1200" b="0" i="0" u="none" strike="noStrike" dirty="0">
                <a:solidFill>
                  <a:srgbClr val="000000"/>
                </a:solidFill>
                <a:effectLst/>
                <a:latin typeface="+mn-lt"/>
              </a:rPr>
              <a:t> </a:t>
            </a:r>
            <a:r>
              <a:rPr lang="en-US" sz="1200" b="0" i="0" u="sng" strike="noStrike" dirty="0">
                <a:solidFill>
                  <a:srgbClr val="1155CC"/>
                </a:solidFill>
                <a:effectLst/>
                <a:latin typeface="+mn-lt"/>
                <a:hlinkClick r:id="rId3"/>
              </a:rPr>
              <a:t>https://www.heysigmund.com/technology-social-media-rules-children-teens-wish-parents-follow/</a:t>
            </a:r>
            <a:r>
              <a:rPr lang="en-US" sz="1200" b="0" i="0" u="none" strike="noStrike" dirty="0">
                <a:solidFill>
                  <a:srgbClr val="212121"/>
                </a:solidFill>
                <a:effectLst/>
                <a:latin typeface="+mn-lt"/>
              </a:rPr>
              <a:t> </a:t>
            </a:r>
            <a:endParaRPr lang="en-US" sz="1200" b="0" dirty="0">
              <a:effectLst/>
              <a:latin typeface="+mn-lt"/>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rgbClr val="333333"/>
              </a:solidFill>
              <a:effectLst/>
              <a:latin typeface="+mn-lt"/>
            </a:endParaRPr>
          </a:p>
          <a:p>
            <a:endParaRPr lang="en-US" sz="1200" dirty="0">
              <a:latin typeface="+mn-lt"/>
            </a:endParaRPr>
          </a:p>
          <a:p>
            <a:endParaRPr lang="en-US" sz="1200" b="0" i="0" u="none" strike="noStrike" dirty="0">
              <a:solidFill>
                <a:srgbClr val="000000"/>
              </a:solidFill>
              <a:effectLst/>
              <a:latin typeface="+mn-lt"/>
            </a:endParaRPr>
          </a:p>
          <a:p>
            <a:endParaRPr lang="en-US" sz="1200" b="0" i="0" u="none" strike="noStrike" dirty="0">
              <a:solidFill>
                <a:srgbClr val="000000"/>
              </a:solidFill>
              <a:effectLst/>
              <a:latin typeface="+mn-lt"/>
            </a:endParaRPr>
          </a:p>
          <a:p>
            <a:endParaRPr lang="en-US" sz="1200" b="0" i="0" u="none" strike="noStrike" dirty="0">
              <a:solidFill>
                <a:srgbClr val="000000"/>
              </a:solidFill>
              <a:effectLst/>
              <a:latin typeface="+mn-lt"/>
            </a:endParaRPr>
          </a:p>
          <a:p>
            <a:pPr marL="190500" marR="190500" rtl="0">
              <a:spcBef>
                <a:spcPts val="0"/>
              </a:spcBef>
              <a:spcAft>
                <a:spcPts val="0"/>
              </a:spcAft>
            </a:pPr>
            <a:r>
              <a:rPr lang="en-US" sz="1200" b="0" dirty="0">
                <a:effectLst/>
                <a:latin typeface="+mn-lt"/>
              </a:rPr>
              <a:t/>
            </a:r>
            <a:br>
              <a:rPr lang="en-US" sz="1200" b="0" dirty="0">
                <a:effectLst/>
                <a:latin typeface="+mn-lt"/>
              </a:rPr>
            </a:br>
            <a:endParaRPr lang="en-US" sz="1200" b="0" dirty="0">
              <a:effectLst/>
              <a:latin typeface="+mn-lt"/>
            </a:endParaRPr>
          </a:p>
          <a:p>
            <a:r>
              <a:rPr lang="en-US" sz="1200" dirty="0">
                <a:latin typeface="+mn-lt"/>
              </a:rPr>
              <a:t/>
            </a:r>
            <a:br>
              <a:rPr lang="en-US" sz="1200" dirty="0">
                <a:latin typeface="+mn-lt"/>
              </a:rPr>
            </a:br>
            <a:endParaRPr lang="en-US" sz="1200" dirty="0">
              <a:latin typeface="+mn-lt"/>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25</a:t>
            </a:fld>
            <a:endParaRPr lang="en-US" dirty="0"/>
          </a:p>
        </p:txBody>
      </p:sp>
    </p:spTree>
    <p:extLst>
      <p:ext uri="{BB962C8B-B14F-4D97-AF65-F5344CB8AC3E}">
        <p14:creationId xmlns:p14="http://schemas.microsoft.com/office/powerpoint/2010/main" val="951691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“My child is wasting their life away on social media”</a:t>
            </a:r>
          </a:p>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No doubt you’ve said this to yourself at least a few times.</a:t>
            </a:r>
          </a:p>
          <a:p>
            <a:pPr marL="0" lvl="0" indent="0" algn="l" rtl="0">
              <a:lnSpc>
                <a:spcPct val="115000"/>
              </a:lnSpc>
              <a:spcBef>
                <a:spcPts val="0"/>
              </a:spcBef>
              <a:spcAft>
                <a:spcPts val="0"/>
              </a:spcAft>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You’ll have to ask your own child what their favorite apps are, but these are the most popular. In a survey conducted in April 2022, by Pew Research Center:</a:t>
            </a:r>
          </a:p>
          <a:p>
            <a:pPr marL="914400" lvl="1" indent="-304800" algn="l" rtl="0">
              <a:lnSpc>
                <a:spcPct val="115000"/>
              </a:lnSpc>
              <a:spcBef>
                <a:spcPts val="0"/>
              </a:spcBef>
              <a:spcAft>
                <a:spcPts val="0"/>
              </a:spcAft>
              <a:buClr>
                <a:schemeClr val="dk1"/>
              </a:buClr>
              <a:buSzPts val="1200"/>
              <a:buChar char="○"/>
            </a:pPr>
            <a:r>
              <a:rPr lang="en-US" sz="1200" dirty="0">
                <a:solidFill>
                  <a:schemeClr val="dk1"/>
                </a:solidFill>
              </a:rPr>
              <a:t>95% of all teens report watching videos (or even making videos) for YouTube</a:t>
            </a:r>
          </a:p>
          <a:p>
            <a:pPr marL="914400" lvl="1" indent="-304800" algn="l" rtl="0">
              <a:lnSpc>
                <a:spcPct val="115000"/>
              </a:lnSpc>
              <a:spcBef>
                <a:spcPts val="0"/>
              </a:spcBef>
              <a:spcAft>
                <a:spcPts val="0"/>
              </a:spcAft>
              <a:buClr>
                <a:schemeClr val="dk1"/>
              </a:buClr>
              <a:buSzPts val="1200"/>
              <a:buChar char="○"/>
            </a:pPr>
            <a:r>
              <a:rPr lang="en-US" sz="1200" dirty="0">
                <a:solidFill>
                  <a:schemeClr val="dk1"/>
                </a:solidFill>
              </a:rPr>
              <a:t>67% are on TikTok</a:t>
            </a:r>
          </a:p>
          <a:p>
            <a:pPr marL="914400" lvl="1" indent="-304800" algn="l" rtl="0">
              <a:lnSpc>
                <a:spcPct val="115000"/>
              </a:lnSpc>
              <a:spcBef>
                <a:spcPts val="0"/>
              </a:spcBef>
              <a:spcAft>
                <a:spcPts val="0"/>
              </a:spcAft>
              <a:buClr>
                <a:schemeClr val="dk1"/>
              </a:buClr>
              <a:buSzPts val="1200"/>
              <a:buChar char="○"/>
            </a:pPr>
            <a:r>
              <a:rPr lang="en-US" sz="1200" dirty="0">
                <a:solidFill>
                  <a:schemeClr val="dk1"/>
                </a:solidFill>
              </a:rPr>
              <a:t>62% use Instagram</a:t>
            </a:r>
          </a:p>
          <a:p>
            <a:pPr marL="914400" lvl="1" indent="-304800" algn="l" rtl="0">
              <a:lnSpc>
                <a:spcPct val="115000"/>
              </a:lnSpc>
              <a:spcBef>
                <a:spcPts val="0"/>
              </a:spcBef>
              <a:spcAft>
                <a:spcPts val="0"/>
              </a:spcAft>
              <a:buClr>
                <a:schemeClr val="dk1"/>
              </a:buClr>
              <a:buSzPts val="1200"/>
              <a:buChar char="○"/>
            </a:pPr>
            <a:r>
              <a:rPr lang="en-US" sz="1200" dirty="0">
                <a:solidFill>
                  <a:schemeClr val="dk1"/>
                </a:solidFill>
              </a:rPr>
              <a:t>59% login to Snapchat</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You might be surprised to hear that Facebook has dropped all the way down to 32%... with others like Twitter, Twitch, </a:t>
            </a:r>
            <a:r>
              <a:rPr lang="en-US" sz="1200" dirty="0" err="1">
                <a:solidFill>
                  <a:schemeClr val="dk1"/>
                </a:solidFill>
              </a:rPr>
              <a:t>Whatsapp</a:t>
            </a:r>
            <a:r>
              <a:rPr lang="en-US" sz="1200" dirty="0">
                <a:solidFill>
                  <a:schemeClr val="dk1"/>
                </a:solidFill>
              </a:rPr>
              <a:t>, Reddit, and Discord further behind.</a:t>
            </a:r>
          </a:p>
          <a:p>
            <a:pPr marL="457200" indent="457200" rtl="0">
              <a:spcBef>
                <a:spcPts val="0"/>
              </a:spcBef>
              <a:spcAft>
                <a:spcPts val="0"/>
              </a:spcAft>
            </a:pPr>
            <a:r>
              <a:rPr lang="en-US" sz="1800" b="0" i="0" u="none" strike="noStrike" dirty="0">
                <a:solidFill>
                  <a:srgbClr val="333333"/>
                </a:solidFill>
                <a:effectLst/>
                <a:latin typeface="Arial" panose="020B0604020202020204" pitchFamily="34" charset="0"/>
              </a:rPr>
              <a:t>Source: </a:t>
            </a:r>
            <a:r>
              <a:rPr lang="en-US" sz="1800" b="0" i="0" u="sng" strike="noStrike" dirty="0">
                <a:solidFill>
                  <a:srgbClr val="1155CC"/>
                </a:solidFill>
                <a:effectLst/>
                <a:latin typeface="Calibri" panose="020F0502020204030204" pitchFamily="34" charset="0"/>
                <a:hlinkClick r:id="rId3"/>
              </a:rPr>
              <a:t>https://www.pewresearch.org/internet/2022/08/10/teens-social-media-and-technology-2022/pj_2022-08-10_teens-and-tech_0-01a/</a:t>
            </a:r>
            <a:endParaRPr lang="en-US" sz="1800" b="0" i="0" u="none" strike="noStrike" dirty="0">
              <a:solidFill>
                <a:srgbClr val="333333"/>
              </a:solidFill>
              <a:effectLst/>
              <a:latin typeface="Arial" panose="020B0604020202020204" pitchFamily="34" charset="0"/>
            </a:endParaRPr>
          </a:p>
          <a:p>
            <a:pPr marL="457200" indent="457200" rtl="0">
              <a:spcBef>
                <a:spcPts val="0"/>
              </a:spcBef>
              <a:spcAft>
                <a:spcPts val="0"/>
              </a:spcAft>
            </a:pPr>
            <a:r>
              <a:rPr lang="en-US" sz="1800" b="0" i="0" u="none" strike="noStrike" dirty="0">
                <a:solidFill>
                  <a:srgbClr val="333333"/>
                </a:solidFill>
                <a:effectLst/>
                <a:latin typeface="Arial" panose="020B0604020202020204" pitchFamily="34" charset="0"/>
              </a:rPr>
              <a:t>Full article:</a:t>
            </a:r>
            <a:r>
              <a:rPr lang="en-US" sz="1200" b="0" i="0" u="none" strike="noStrike" dirty="0">
                <a:solidFill>
                  <a:schemeClr val="tx1"/>
                </a:solidFill>
                <a:effectLst/>
                <a:latin typeface="+mn-lt"/>
              </a:rPr>
              <a:t> </a:t>
            </a:r>
            <a:r>
              <a:rPr lang="pl-PL" sz="1800" b="0" i="0" u="sng" strike="noStrike" dirty="0">
                <a:solidFill>
                  <a:srgbClr val="1155CC"/>
                </a:solidFill>
                <a:effectLst/>
                <a:latin typeface="Arial" panose="020B0604020202020204" pitchFamily="34" charset="0"/>
                <a:hlinkClick r:id="rId4"/>
              </a:rPr>
              <a:t>https://www.pewresearch.org/internet/2022/08/10/teens-social-media-and-technology-2022/</a:t>
            </a:r>
            <a:endParaRPr lang="pl-PL" b="0" dirty="0">
              <a:effectLst/>
            </a:endParaRPr>
          </a:p>
          <a:p>
            <a:r>
              <a:rPr lang="pl-PL" dirty="0"/>
              <a:t/>
            </a:r>
            <a:br>
              <a:rPr lang="pl-PL" dirty="0"/>
            </a:br>
            <a:endParaRPr lang="en-US" dirty="0"/>
          </a:p>
          <a:p>
            <a:endParaRPr lang="en-US" dirty="0"/>
          </a:p>
          <a:p>
            <a:endParaRPr lang="en-US" sz="1800" b="0" i="0" u="none" strike="noStrike" dirty="0">
              <a:solidFill>
                <a:srgbClr val="111111"/>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26</a:t>
            </a:fld>
            <a:endParaRPr lang="en-US" dirty="0"/>
          </a:p>
        </p:txBody>
      </p:sp>
    </p:spTree>
    <p:extLst>
      <p:ext uri="{BB962C8B-B14F-4D97-AF65-F5344CB8AC3E}">
        <p14:creationId xmlns:p14="http://schemas.microsoft.com/office/powerpoint/2010/main" val="913984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Teens’ Response -</a:t>
            </a:r>
          </a:p>
          <a:p>
            <a:pPr marL="0" lvl="0" indent="0" algn="l" rtl="0">
              <a:lnSpc>
                <a:spcPct val="115000"/>
              </a:lnSpc>
              <a:spcBef>
                <a:spcPts val="0"/>
              </a:spcBef>
              <a:spcAft>
                <a:spcPts val="0"/>
              </a:spcAft>
              <a:buNone/>
            </a:pPr>
            <a:r>
              <a:rPr lang="en-US" sz="1200" b="1" dirty="0">
                <a:solidFill>
                  <a:srgbClr val="333333"/>
                </a:solidFill>
              </a:rPr>
              <a:t>  “</a:t>
            </a:r>
            <a:r>
              <a:rPr lang="en-US" sz="1200" dirty="0">
                <a:solidFill>
                  <a:schemeClr val="dk1"/>
                </a:solidFill>
              </a:rPr>
              <a:t>Social media is a tool and it has purpose; it allows for interaction, even if it is online.</a:t>
            </a:r>
            <a:r>
              <a:rPr lang="en-US" sz="1200" b="1" dirty="0">
                <a:solidFill>
                  <a:srgbClr val="333333"/>
                </a:solidFill>
              </a:rPr>
              <a:t>”</a:t>
            </a:r>
          </a:p>
          <a:p>
            <a:pPr marL="0" lvl="0" indent="0" algn="l" rtl="0">
              <a:lnSpc>
                <a:spcPct val="115000"/>
              </a:lnSpc>
              <a:spcBef>
                <a:spcPts val="0"/>
              </a:spcBef>
              <a:spcAft>
                <a:spcPts val="0"/>
              </a:spcAft>
              <a:buClr>
                <a:schemeClr val="dk1"/>
              </a:buClr>
              <a:buSzPts val="1100"/>
              <a:buFont typeface="Arial"/>
              <a:buNone/>
            </a:pPr>
            <a:endParaRPr lang="en-US" sz="1200" b="1"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In our generation, social media has become a part of our day-to-day routine</a:t>
            </a:r>
          </a:p>
          <a:p>
            <a:pPr marL="914400" lvl="1" indent="-304800" algn="l" rtl="0">
              <a:lnSpc>
                <a:spcPct val="115000"/>
              </a:lnSpc>
              <a:spcBef>
                <a:spcPts val="0"/>
              </a:spcBef>
              <a:spcAft>
                <a:spcPts val="0"/>
              </a:spcAft>
              <a:buClr>
                <a:srgbClr val="404040"/>
              </a:buClr>
              <a:buSzPts val="1200"/>
              <a:buChar char="○"/>
            </a:pPr>
            <a:r>
              <a:rPr lang="en-US" sz="1200" dirty="0">
                <a:solidFill>
                  <a:srgbClr val="404040"/>
                </a:solidFill>
              </a:rPr>
              <a:t>This was a common statement when speaking to students in our focus group meetings. There’s no going back. The internet is here to stay; social media is here to stay; we have to find a way to co-exist peacefully.</a:t>
            </a:r>
          </a:p>
          <a:p>
            <a:pPr marL="0" lvl="0" indent="0" algn="l" rtl="0">
              <a:lnSpc>
                <a:spcPct val="150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404040"/>
              </a:buClr>
              <a:buSzPts val="1200"/>
              <a:buChar char="●"/>
            </a:pPr>
            <a:r>
              <a:rPr lang="en-US" sz="1200" b="1" dirty="0">
                <a:solidFill>
                  <a:srgbClr val="404040"/>
                </a:solidFill>
              </a:rPr>
              <a:t>We need help learning to set limits and find balance – school, work, personal responsibilities, exercise and entertainment</a:t>
            </a:r>
          </a:p>
          <a:p>
            <a:pPr marL="914400" lvl="1" indent="-304800" algn="l" rtl="0">
              <a:lnSpc>
                <a:spcPct val="115000"/>
              </a:lnSpc>
              <a:spcBef>
                <a:spcPts val="0"/>
              </a:spcBef>
              <a:spcAft>
                <a:spcPts val="0"/>
              </a:spcAft>
              <a:buClr>
                <a:srgbClr val="212121"/>
              </a:buClr>
              <a:buSzPts val="1200"/>
              <a:buChar char="○"/>
            </a:pPr>
            <a:r>
              <a:rPr lang="en-US" sz="1200" b="1" dirty="0">
                <a:solidFill>
                  <a:srgbClr val="212121"/>
                </a:solidFill>
              </a:rPr>
              <a:t>Child autonomy</a:t>
            </a:r>
            <a:r>
              <a:rPr lang="en-US" sz="1200" dirty="0">
                <a:solidFill>
                  <a:srgbClr val="212121"/>
                </a:solidFill>
              </a:rPr>
              <a:t>. Not surprisingly, children would love it if parents allowed children to make their own decisions about their technology use. As parents, we would probably love it too – if we knew it would always end well.</a:t>
            </a:r>
          </a:p>
          <a:p>
            <a:pPr marL="914400" lvl="2" indent="0" rtl="0">
              <a:spcBef>
                <a:spcPts val="0"/>
              </a:spcBef>
              <a:spcAft>
                <a:spcPts val="0"/>
              </a:spcAft>
              <a:buFont typeface="Arial" panose="020B0604020202020204" pitchFamily="34" charset="0"/>
              <a:buNone/>
            </a:pPr>
            <a:r>
              <a:rPr lang="en-US" sz="1200" b="0" i="0" u="none" strike="noStrike" dirty="0">
                <a:solidFill>
                  <a:srgbClr val="212121"/>
                </a:solidFill>
                <a:effectLst/>
                <a:latin typeface="+mn-lt"/>
              </a:rPr>
              <a:t>        Source:</a:t>
            </a:r>
            <a:r>
              <a:rPr lang="en-US" sz="1200" b="0" i="0" u="none" strike="noStrike" dirty="0">
                <a:solidFill>
                  <a:srgbClr val="212121"/>
                </a:solidFill>
                <a:effectLst/>
                <a:latin typeface="+mn-lt"/>
                <a:hlinkClick r:id="rId3"/>
              </a:rPr>
              <a:t> </a:t>
            </a:r>
            <a:r>
              <a:rPr lang="en-US" sz="1200" b="0" i="0" u="sng" strike="noStrike" dirty="0">
                <a:solidFill>
                  <a:srgbClr val="1155CC"/>
                </a:solidFill>
                <a:effectLst/>
                <a:latin typeface="+mn-lt"/>
                <a:hlinkClick r:id="rId3"/>
              </a:rPr>
              <a:t>https://www.heysigmund.com/technology-social-media-rules-children-teens-wish-parents-follow/</a:t>
            </a:r>
            <a:r>
              <a:rPr lang="en-US" sz="1200" b="0" i="0" u="sng" strike="noStrike" dirty="0">
                <a:solidFill>
                  <a:srgbClr val="1155CC"/>
                </a:solidFill>
                <a:effectLst/>
                <a:latin typeface="+mn-lt"/>
              </a:rPr>
              <a:t> </a:t>
            </a:r>
          </a:p>
          <a:p>
            <a:pPr marL="914400" lvl="2" indent="0" rtl="0">
              <a:spcBef>
                <a:spcPts val="0"/>
              </a:spcBef>
              <a:spcAft>
                <a:spcPts val="0"/>
              </a:spcAft>
              <a:buFont typeface="Arial" panose="020B0604020202020204" pitchFamily="34" charset="0"/>
              <a:buNone/>
            </a:pPr>
            <a:endParaRPr lang="en-US" sz="1200" b="0" dirty="0">
              <a:effectLst/>
              <a:latin typeface="+mn-lt"/>
            </a:endParaRPr>
          </a:p>
          <a:p>
            <a:pPr marL="457200" lvl="0" indent="-304800" algn="l" rtl="0">
              <a:lnSpc>
                <a:spcPct val="115000"/>
              </a:lnSpc>
              <a:spcBef>
                <a:spcPts val="0"/>
              </a:spcBef>
              <a:spcAft>
                <a:spcPts val="0"/>
              </a:spcAft>
              <a:buClr>
                <a:srgbClr val="404040"/>
              </a:buClr>
              <a:buSzPts val="1200"/>
              <a:buChar char="●"/>
            </a:pPr>
            <a:r>
              <a:rPr lang="en" sz="1200" b="1" dirty="0">
                <a:solidFill>
                  <a:srgbClr val="404040"/>
                </a:solidFill>
              </a:rPr>
              <a:t>We can apply a healthy life balance better if you model it for us</a:t>
            </a:r>
            <a:r>
              <a:rPr lang="en" sz="1200" b="1" dirty="0">
                <a:solidFill>
                  <a:srgbClr val="212121"/>
                </a:solidFill>
              </a:rPr>
              <a:t>.</a:t>
            </a:r>
            <a:r>
              <a:rPr lang="en" sz="1200" dirty="0">
                <a:solidFill>
                  <a:srgbClr val="212121"/>
                </a:solidFill>
              </a:rPr>
              <a:t> If our children had a say, they would ask us to balance our technology use with other activities. This doesn’t necessarily mean our use is out of balance, but it might reflect our children’s needs to have us present and available when they need us (and so we can notice when they need us).</a:t>
            </a:r>
          </a:p>
          <a:p>
            <a:pPr marL="914400" lvl="2" indent="0" rtl="0">
              <a:spcBef>
                <a:spcPts val="300"/>
              </a:spcBef>
              <a:spcAft>
                <a:spcPts val="1400"/>
              </a:spcAft>
              <a:buFont typeface="Arial" panose="020B0604020202020204" pitchFamily="34" charset="0"/>
              <a:buNone/>
            </a:pPr>
            <a:r>
              <a:rPr lang="en-US" sz="1200" b="0" i="0" u="none" strike="noStrike" dirty="0">
                <a:solidFill>
                  <a:srgbClr val="212121"/>
                </a:solidFill>
                <a:effectLst/>
                <a:latin typeface="+mn-lt"/>
              </a:rPr>
              <a:t>    Source: </a:t>
            </a:r>
            <a:r>
              <a:rPr lang="en-US" sz="1200" b="0" i="0" u="sng" strike="noStrike" dirty="0">
                <a:solidFill>
                  <a:srgbClr val="1155CC"/>
                </a:solidFill>
                <a:effectLst/>
                <a:latin typeface="+mn-lt"/>
                <a:hlinkClick r:id="rId3"/>
              </a:rPr>
              <a:t>https://www.heysigmund.com/technology-social-media-rules-children-teens-wish-parents-follow/</a:t>
            </a:r>
            <a:r>
              <a:rPr lang="en-US" sz="1200" b="0" i="0" u="none" strike="noStrike" dirty="0">
                <a:solidFill>
                  <a:srgbClr val="212121"/>
                </a:solidFill>
                <a:effectLst/>
                <a:latin typeface="+mn-lt"/>
              </a:rPr>
              <a:t> </a:t>
            </a:r>
          </a:p>
          <a:p>
            <a:pPr marL="914400" lvl="2" indent="0" rtl="0">
              <a:spcBef>
                <a:spcPts val="300"/>
              </a:spcBef>
              <a:spcAft>
                <a:spcPts val="1400"/>
              </a:spcAft>
              <a:buFont typeface="Arial" panose="020B0604020202020204" pitchFamily="34" charset="0"/>
              <a:buNone/>
            </a:pPr>
            <a:endParaRPr lang="en-US" sz="1200" b="0" i="0" u="none" strike="noStrike" dirty="0">
              <a:solidFill>
                <a:schemeClr val="tx1"/>
              </a:solidFill>
              <a:effectLst/>
              <a:latin typeface="+mn-lt"/>
            </a:endParaRPr>
          </a:p>
          <a:p>
            <a:pPr marL="1085850" lvl="2" indent="-171450" rtl="0">
              <a:spcBef>
                <a:spcPts val="300"/>
              </a:spcBef>
              <a:spcAft>
                <a:spcPts val="1400"/>
              </a:spcAft>
              <a:buFont typeface="Arial" panose="020B0604020202020204" pitchFamily="34" charset="0"/>
              <a:buChar char="•"/>
            </a:pPr>
            <a:r>
              <a:rPr lang="en-US" sz="1200" b="1" i="0" u="none" strike="noStrike" dirty="0">
                <a:solidFill>
                  <a:srgbClr val="212121"/>
                </a:solidFill>
                <a:effectLst/>
                <a:latin typeface="+mn-lt"/>
              </a:rPr>
              <a:t>Practice what you preach.</a:t>
            </a:r>
            <a:r>
              <a:rPr lang="en-US" sz="1200" b="0" i="0" u="none" strike="noStrike" dirty="0">
                <a:solidFill>
                  <a:srgbClr val="212121"/>
                </a:solidFill>
                <a:effectLst/>
                <a:latin typeface="+mn-lt"/>
              </a:rPr>
              <a:t> Kids and teens want their parents to practice what they preach, such as putting the phone down when everyone is at the table. </a:t>
            </a:r>
          </a:p>
          <a:p>
            <a:pPr marL="914400" lvl="2" indent="0" rtl="0">
              <a:spcBef>
                <a:spcPts val="300"/>
              </a:spcBef>
              <a:spcAft>
                <a:spcPts val="1400"/>
              </a:spcAft>
              <a:buFont typeface="Arial" panose="020B0604020202020204" pitchFamily="34" charset="0"/>
              <a:buNone/>
            </a:pPr>
            <a:r>
              <a:rPr lang="en-US" sz="1200" b="0" i="0" u="none" strike="noStrike" dirty="0">
                <a:solidFill>
                  <a:srgbClr val="212121"/>
                </a:solidFill>
                <a:effectLst/>
                <a:latin typeface="+mn-lt"/>
              </a:rPr>
              <a:t>    Source: </a:t>
            </a:r>
            <a:r>
              <a:rPr lang="en-US" sz="1200" b="0" i="0" u="sng" strike="noStrike" dirty="0">
                <a:solidFill>
                  <a:srgbClr val="1155CC"/>
                </a:solidFill>
                <a:effectLst/>
                <a:latin typeface="+mn-lt"/>
                <a:hlinkClick r:id="rId3"/>
              </a:rPr>
              <a:t>https://www.heysigmund.com/technology-social-media-rules-children-teens-wish-parents-follow/</a:t>
            </a:r>
            <a:r>
              <a:rPr lang="en-US" sz="1200" b="0" i="0" u="none" strike="noStrike" dirty="0">
                <a:solidFill>
                  <a:srgbClr val="212121"/>
                </a:solidFill>
                <a:effectLst/>
                <a:latin typeface="+mn-lt"/>
              </a:rPr>
              <a:t> </a:t>
            </a:r>
            <a:r>
              <a:rPr lang="en-US" sz="1200" dirty="0">
                <a:latin typeface="+mn-lt"/>
              </a:rPr>
              <a:t/>
            </a:r>
            <a:br>
              <a:rPr lang="en-US" sz="1200" dirty="0">
                <a:latin typeface="+mn-lt"/>
              </a:rPr>
            </a:br>
            <a:endParaRPr lang="en-US" sz="1200" b="0" i="0" u="none" strike="noStrike" dirty="0">
              <a:solidFill>
                <a:srgbClr val="111111"/>
              </a:solidFill>
              <a:effectLst/>
              <a:latin typeface="+mn-lt"/>
            </a:endParaRPr>
          </a:p>
          <a:p>
            <a:r>
              <a:rPr lang="en-US" sz="1200" dirty="0">
                <a:latin typeface="+mn-lt"/>
              </a:rPr>
              <a:t/>
            </a:r>
            <a:br>
              <a:rPr lang="en-US" sz="1200" dirty="0">
                <a:latin typeface="+mn-lt"/>
              </a:rPr>
            </a:br>
            <a:r>
              <a:rPr lang="en-US" sz="1200" b="1" dirty="0">
                <a:latin typeface="+mn-lt"/>
              </a:rPr>
              <a:t>Advice - </a:t>
            </a:r>
            <a:r>
              <a:rPr lang="en-US" sz="1200" b="1" i="0" u="none" strike="noStrike" dirty="0">
                <a:solidFill>
                  <a:srgbClr val="111111"/>
                </a:solidFill>
                <a:effectLst/>
                <a:latin typeface="+mn-lt"/>
              </a:rPr>
              <a:t> </a:t>
            </a:r>
            <a:r>
              <a:rPr lang="en-US" sz="1200" b="0" i="0" u="none" strike="noStrike" dirty="0">
                <a:solidFill>
                  <a:srgbClr val="111111"/>
                </a:solidFill>
                <a:effectLst/>
                <a:latin typeface="+mn-lt"/>
              </a:rPr>
              <a:t>“Set up ground rules as a family before you turn them loose. If you do that when they’re small, you don’t argue with a 16-year-old about privacy,” he said. “It will just be a part of your family at that point.” </a:t>
            </a:r>
          </a:p>
          <a:p>
            <a:r>
              <a:rPr lang="en-US" sz="1200" b="0" i="0" u="none" strike="noStrike" dirty="0">
                <a:solidFill>
                  <a:srgbClr val="111111"/>
                </a:solidFill>
                <a:effectLst/>
                <a:latin typeface="+mn-lt"/>
              </a:rPr>
              <a:t>Source: </a:t>
            </a:r>
            <a:r>
              <a:rPr lang="en-US" sz="1200" b="0" i="0" u="sng" strike="noStrike" dirty="0">
                <a:solidFill>
                  <a:srgbClr val="1155CC"/>
                </a:solidFill>
                <a:effectLst/>
                <a:latin typeface="+mn-lt"/>
                <a:hlinkClick r:id="rId4"/>
              </a:rPr>
              <a:t>https://www.washingtonpost.com/lifestyle/style/how-to-protect-kids-online-apps-and-tactics-used-by-experts--and-real-parents/2016/12/07/42ef7f14-ad13-11e6-a31b-4b6397e625d0_story.html?utm_term=.1a1941166374&amp;itid=lk_inline_manual_28</a:t>
            </a:r>
            <a:r>
              <a:rPr lang="en-US" sz="1200" b="0" i="0" u="none" strike="noStrike" dirty="0">
                <a:solidFill>
                  <a:srgbClr val="000000"/>
                </a:solidFill>
                <a:effectLst/>
                <a:latin typeface="+mn-lt"/>
              </a:rPr>
              <a:t> </a:t>
            </a:r>
          </a:p>
          <a:p>
            <a:endParaRPr lang="en-US" sz="1200" b="0" i="0" u="none" strike="noStrike" dirty="0">
              <a:solidFill>
                <a:srgbClr val="000000"/>
              </a:solidFill>
              <a:effectLst/>
              <a:latin typeface="+mn-lt"/>
            </a:endParaRPr>
          </a:p>
          <a:p>
            <a:pPr rtl="0">
              <a:spcBef>
                <a:spcPts val="300"/>
              </a:spcBef>
              <a:spcAft>
                <a:spcPts val="1400"/>
              </a:spcAft>
            </a:pPr>
            <a:endParaRPr lang="en-US" sz="1200" b="0" i="0" u="none" strike="noStrike" dirty="0">
              <a:solidFill>
                <a:schemeClr val="tx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27</a:t>
            </a:fld>
            <a:endParaRPr lang="en-US" dirty="0"/>
          </a:p>
        </p:txBody>
      </p:sp>
    </p:spTree>
    <p:extLst>
      <p:ext uri="{BB962C8B-B14F-4D97-AF65-F5344CB8AC3E}">
        <p14:creationId xmlns:p14="http://schemas.microsoft.com/office/powerpoint/2010/main" val="891798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rPr>
              <a:t>We hope it hasn’t gotten to this point yet in your family, but –</a:t>
            </a: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“I don’t even know my child anymore, they spend so much time on social media” </a:t>
            </a:r>
            <a:r>
              <a:rPr lang="en-US" sz="1200" dirty="0">
                <a:solidFill>
                  <a:srgbClr val="333333"/>
                </a:solidFill>
              </a:rPr>
              <a:t>is a comment we’ve heard.</a:t>
            </a:r>
          </a:p>
          <a:p>
            <a:pPr marL="0" lvl="0" indent="0" algn="l" rtl="0">
              <a:lnSpc>
                <a:spcPct val="115000"/>
              </a:lnSpc>
              <a:spcBef>
                <a:spcPts val="0"/>
              </a:spcBef>
              <a:spcAft>
                <a:spcPts val="0"/>
              </a:spcAft>
              <a:buClr>
                <a:schemeClr val="dk1"/>
              </a:buClr>
              <a:buSzPts val="1100"/>
              <a:buFont typeface="Arial"/>
              <a:buNone/>
            </a:pPr>
            <a:endParaRPr lang="en-US" sz="1200"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66% of parents in America believe that parenting is harder today than it was 20 years ago</a:t>
            </a:r>
          </a:p>
          <a:p>
            <a:pPr marL="457200" lvl="0" indent="0" algn="l" rtl="0">
              <a:lnSpc>
                <a:spcPct val="115000"/>
              </a:lnSpc>
              <a:spcBef>
                <a:spcPts val="0"/>
              </a:spcBef>
              <a:spcAft>
                <a:spcPts val="0"/>
              </a:spcAft>
              <a:buClr>
                <a:schemeClr val="dk1"/>
              </a:buClr>
              <a:buSzPts val="1100"/>
              <a:buFont typeface="Arial"/>
              <a:buNone/>
            </a:pPr>
            <a:r>
              <a:rPr lang="en-US" sz="1200" dirty="0">
                <a:solidFill>
                  <a:schemeClr val="dk1"/>
                </a:solidFill>
              </a:rPr>
              <a:t>There’s no doubt that parenting looks different. The internet has opened up so much opportunity… both good and bad. Just because your child is in their room, doesn’t mean they are safe anymore.</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26% of these parents think that technology is to blame</a:t>
            </a:r>
          </a:p>
          <a:p>
            <a:pPr marL="457200" lvl="0" indent="0" algn="l" rtl="0">
              <a:lnSpc>
                <a:spcPct val="115000"/>
              </a:lnSpc>
              <a:spcBef>
                <a:spcPts val="0"/>
              </a:spcBef>
              <a:spcAft>
                <a:spcPts val="0"/>
              </a:spcAft>
              <a:buClr>
                <a:schemeClr val="dk1"/>
              </a:buClr>
              <a:buSzPts val="1100"/>
              <a:buFont typeface="Arial"/>
              <a:buNone/>
            </a:pPr>
            <a:r>
              <a:rPr lang="en-US" sz="1200" dirty="0">
                <a:solidFill>
                  <a:schemeClr val="dk1"/>
                </a:solidFill>
              </a:rPr>
              <a:t>Whether it’s cyberbullying or internet addiction, technology seems to follow teens everywhere.</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b="1" dirty="0">
                <a:solidFill>
                  <a:schemeClr val="dk1"/>
                </a:solidFill>
              </a:rPr>
              <a:t>21% believe that social media is at fault</a:t>
            </a:r>
          </a:p>
          <a:p>
            <a:pPr marL="457200" lvl="0" indent="0" algn="l" rtl="0">
              <a:lnSpc>
                <a:spcPct val="115000"/>
              </a:lnSpc>
              <a:spcBef>
                <a:spcPts val="0"/>
              </a:spcBef>
              <a:spcAft>
                <a:spcPts val="0"/>
              </a:spcAft>
              <a:buClr>
                <a:schemeClr val="dk1"/>
              </a:buClr>
              <a:buSzPts val="1100"/>
              <a:buFont typeface="Arial"/>
              <a:buNone/>
            </a:pPr>
            <a:r>
              <a:rPr lang="en-US" sz="1200" dirty="0">
                <a:solidFill>
                  <a:schemeClr val="dk1"/>
                </a:solidFill>
              </a:rPr>
              <a:t>While social media may or may not be part or the problem, it is easy to blame.</a:t>
            </a:r>
          </a:p>
          <a:p>
            <a:endParaRPr lang="en-US" dirty="0"/>
          </a:p>
          <a:p>
            <a:r>
              <a:rPr lang="en-US" dirty="0"/>
              <a:t>Source: </a:t>
            </a:r>
            <a:r>
              <a:rPr lang="en-US" sz="1800" b="0" i="0" u="sng" strike="noStrike" dirty="0">
                <a:solidFill>
                  <a:srgbClr val="1155CC"/>
                </a:solidFill>
                <a:effectLst/>
                <a:latin typeface="Calibri" panose="020F0502020204030204" pitchFamily="34" charset="0"/>
                <a:hlinkClick r:id="rId3"/>
              </a:rPr>
              <a:t>https://smartsocial.com/post/social-media-statistics</a:t>
            </a:r>
            <a:r>
              <a:rPr lang="en-US" sz="1800" b="0" i="0" u="sng" strike="noStrike" dirty="0">
                <a:solidFill>
                  <a:srgbClr val="1155CC"/>
                </a:solidFill>
                <a:effectLst/>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28</a:t>
            </a:fld>
            <a:endParaRPr lang="en-US" dirty="0"/>
          </a:p>
        </p:txBody>
      </p:sp>
    </p:spTree>
    <p:extLst>
      <p:ext uri="{BB962C8B-B14F-4D97-AF65-F5344CB8AC3E}">
        <p14:creationId xmlns:p14="http://schemas.microsoft.com/office/powerpoint/2010/main" val="1806356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Teens’ Response -</a:t>
            </a:r>
          </a:p>
          <a:p>
            <a:pPr marL="0" lvl="0" indent="0" algn="l" rtl="0">
              <a:lnSpc>
                <a:spcPct val="115000"/>
              </a:lnSpc>
              <a:spcBef>
                <a:spcPts val="0"/>
              </a:spcBef>
              <a:spcAft>
                <a:spcPts val="0"/>
              </a:spcAft>
              <a:buNone/>
            </a:pPr>
            <a:r>
              <a:rPr lang="en-US" sz="1200" b="1" dirty="0">
                <a:solidFill>
                  <a:srgbClr val="333333"/>
                </a:solidFill>
              </a:rPr>
              <a:t>  “</a:t>
            </a:r>
            <a:r>
              <a:rPr lang="en-US" sz="1200" dirty="0">
                <a:solidFill>
                  <a:schemeClr val="dk1"/>
                </a:solidFill>
              </a:rPr>
              <a:t>Let me show you how you can use social media to benefit your life.”</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rPr>
              <a:t>Talking Points –</a:t>
            </a:r>
          </a:p>
          <a:p>
            <a:pPr marL="457200" lvl="0" indent="-304800" algn="l" rtl="0">
              <a:lnSpc>
                <a:spcPct val="115000"/>
              </a:lnSpc>
              <a:spcBef>
                <a:spcPts val="0"/>
              </a:spcBef>
              <a:spcAft>
                <a:spcPts val="0"/>
              </a:spcAft>
              <a:buClr>
                <a:srgbClr val="333333"/>
              </a:buClr>
              <a:buSzPts val="1200"/>
              <a:buChar char="●"/>
            </a:pPr>
            <a:r>
              <a:rPr lang="en-US" sz="1200" b="1" dirty="0">
                <a:solidFill>
                  <a:srgbClr val="333333"/>
                </a:solidFill>
              </a:rPr>
              <a:t>Social media can be constructive or destructive, depending on how its used.</a:t>
            </a:r>
          </a:p>
          <a:p>
            <a:pPr marL="914400" lvl="1" indent="-304800" algn="l" rtl="0">
              <a:lnSpc>
                <a:spcPct val="115000"/>
              </a:lnSpc>
              <a:spcBef>
                <a:spcPts val="0"/>
              </a:spcBef>
              <a:spcAft>
                <a:spcPts val="0"/>
              </a:spcAft>
              <a:buClr>
                <a:srgbClr val="333333"/>
              </a:buClr>
              <a:buSzPts val="1200"/>
              <a:buChar char="○"/>
            </a:pPr>
            <a:r>
              <a:rPr lang="en-US" sz="1200" dirty="0">
                <a:solidFill>
                  <a:srgbClr val="333333"/>
                </a:solidFill>
              </a:rPr>
              <a:t>Many parents will blame social media because they don’t understand it. They don’t know why kids are drawn to it; they don’t see its value. But by opening the lines of communication and showing interest in the apps, families will be better able to come to agreement on guidelines for social media use.</a:t>
            </a:r>
          </a:p>
          <a:p>
            <a:pPr marL="914400" lvl="1" indent="-304800" algn="l" rtl="0">
              <a:lnSpc>
                <a:spcPct val="115000"/>
              </a:lnSpc>
              <a:spcBef>
                <a:spcPts val="0"/>
              </a:spcBef>
              <a:spcAft>
                <a:spcPts val="0"/>
              </a:spcAft>
              <a:buClr>
                <a:schemeClr val="dk1"/>
              </a:buClr>
              <a:buSzPts val="1200"/>
              <a:buChar char="○"/>
            </a:pPr>
            <a:r>
              <a:rPr lang="en-US" sz="1200" b="1" dirty="0">
                <a:solidFill>
                  <a:schemeClr val="dk1"/>
                </a:solidFill>
              </a:rPr>
              <a:t>Be app-savvy.</a:t>
            </a:r>
            <a:r>
              <a:rPr lang="en-US" sz="1200" dirty="0">
                <a:solidFill>
                  <a:schemeClr val="dk1"/>
                </a:solidFill>
              </a:rPr>
              <a:t> “If your kid is on it, you should be, too,” Homayoun says of apps and social media platforms. “You don’t have to have an account, but at least try it out so you can have informed conversations about it. If your kids know that you understand the social media they’re using, they’re more likely to come to you to talk about issues that pop up.”</a:t>
            </a:r>
          </a:p>
          <a:p>
            <a:pPr marL="914400" lvl="2" indent="0">
              <a:buFont typeface="Arial" panose="020B0604020202020204" pitchFamily="34" charset="0"/>
              <a:buNone/>
            </a:pPr>
            <a:r>
              <a:rPr lang="en-US" sz="1200" b="0" i="0" u="none" strike="noStrike" dirty="0">
                <a:solidFill>
                  <a:srgbClr val="000000"/>
                </a:solidFill>
                <a:effectLst/>
                <a:latin typeface="+mn-lt"/>
              </a:rPr>
              <a:t>Source: </a:t>
            </a:r>
            <a:r>
              <a:rPr lang="en-US" sz="1800" b="0" i="0" u="sng" strike="noStrike" dirty="0">
                <a:solidFill>
                  <a:srgbClr val="1155CC"/>
                </a:solidFill>
                <a:effectLst/>
                <a:latin typeface="Arial" panose="020B0604020202020204" pitchFamily="34" charset="0"/>
                <a:hlinkClick r:id="rId3"/>
              </a:rPr>
              <a:t>https://www.washingtonpost.com/news/parenting/wp/2017/07/11/5-ways-parents-can-help-kids-balance-social-media-with-the-real-world/</a:t>
            </a:r>
            <a:endParaRPr lang="en-US" sz="1200" dirty="0">
              <a:latin typeface="+mn-lt"/>
            </a:endParaRPr>
          </a:p>
          <a:p>
            <a:endParaRPr lang="en-US" sz="1200" dirty="0">
              <a:latin typeface="+mn-lt"/>
            </a:endParaRPr>
          </a:p>
          <a:p>
            <a:pPr marL="457200" lvl="0" indent="-304800" algn="l" rtl="0">
              <a:lnSpc>
                <a:spcPct val="115000"/>
              </a:lnSpc>
              <a:spcBef>
                <a:spcPts val="0"/>
              </a:spcBef>
              <a:spcAft>
                <a:spcPts val="0"/>
              </a:spcAft>
              <a:buClr>
                <a:srgbClr val="2A2A2A"/>
              </a:buClr>
              <a:buSzPts val="1200"/>
              <a:buChar char="●"/>
            </a:pPr>
            <a:r>
              <a:rPr lang="en-US" sz="1200" b="1" dirty="0">
                <a:solidFill>
                  <a:srgbClr val="2A2A2A"/>
                </a:solidFill>
              </a:rPr>
              <a:t>You can learn new skills, find old friends and family, or grow your business</a:t>
            </a:r>
          </a:p>
          <a:p>
            <a:pPr marL="914400" lvl="1" indent="-304800" algn="l" rtl="0">
              <a:lnSpc>
                <a:spcPct val="115000"/>
              </a:lnSpc>
              <a:spcBef>
                <a:spcPts val="0"/>
              </a:spcBef>
              <a:spcAft>
                <a:spcPts val="0"/>
              </a:spcAft>
              <a:buClr>
                <a:srgbClr val="2A2A2A"/>
              </a:buClr>
              <a:buSzPts val="1200"/>
              <a:buChar char="○"/>
            </a:pPr>
            <a:r>
              <a:rPr lang="en-US" sz="1200" dirty="0">
                <a:solidFill>
                  <a:srgbClr val="2A2A2A"/>
                </a:solidFill>
              </a:rPr>
              <a:t>Could your business use some new marketing ideas? Your teen can probably help! Hire your teen to be your company’s Social Media Manager.</a:t>
            </a:r>
          </a:p>
          <a:p>
            <a:pPr marL="914400" lvl="1" indent="-304800" algn="l" rtl="0">
              <a:lnSpc>
                <a:spcPct val="115000"/>
              </a:lnSpc>
              <a:spcBef>
                <a:spcPts val="0"/>
              </a:spcBef>
              <a:spcAft>
                <a:spcPts val="0"/>
              </a:spcAft>
              <a:buClr>
                <a:srgbClr val="2A2A2A"/>
              </a:buClr>
              <a:buSzPts val="1200"/>
              <a:buChar char="○"/>
            </a:pPr>
            <a:r>
              <a:rPr lang="en-US" sz="1200" dirty="0">
                <a:solidFill>
                  <a:srgbClr val="2A2A2A"/>
                </a:solidFill>
              </a:rPr>
              <a:t>Do you have a high school reunion coming up? Give your teen your yearbook and see how many alum they can find.</a:t>
            </a:r>
          </a:p>
          <a:p>
            <a:pPr marL="914400" lvl="1" indent="-304800" algn="l" rtl="0">
              <a:lnSpc>
                <a:spcPct val="115000"/>
              </a:lnSpc>
              <a:spcBef>
                <a:spcPts val="0"/>
              </a:spcBef>
              <a:spcAft>
                <a:spcPts val="0"/>
              </a:spcAft>
              <a:buClr>
                <a:srgbClr val="2A2A2A"/>
              </a:buClr>
              <a:buSzPts val="1200"/>
              <a:buChar char="○"/>
            </a:pPr>
            <a:r>
              <a:rPr lang="en-US" sz="1200" dirty="0">
                <a:solidFill>
                  <a:srgbClr val="2A2A2A"/>
                </a:solidFill>
              </a:rPr>
              <a:t>Discover a new family hobby on YouTube and do a summer project together. There are all kinds of possibilities.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15000"/>
              </a:lnSpc>
              <a:spcBef>
                <a:spcPts val="0"/>
              </a:spcBef>
              <a:spcAft>
                <a:spcPts val="0"/>
              </a:spcAft>
              <a:buClr>
                <a:srgbClr val="2A2A2A"/>
              </a:buClr>
              <a:buSzPts val="1200"/>
              <a:buChar char="●"/>
            </a:pPr>
            <a:r>
              <a:rPr lang="en-US" sz="1200" b="1" dirty="0">
                <a:solidFill>
                  <a:srgbClr val="2A2A2A"/>
                </a:solidFill>
              </a:rPr>
              <a:t>We could “expand our horizons” and find things to do together off-screen</a:t>
            </a:r>
          </a:p>
          <a:p>
            <a:pPr marL="914400" lvl="1" indent="-304800" algn="l" rtl="0">
              <a:lnSpc>
                <a:spcPct val="115000"/>
              </a:lnSpc>
              <a:spcBef>
                <a:spcPts val="0"/>
              </a:spcBef>
              <a:spcAft>
                <a:spcPts val="0"/>
              </a:spcAft>
              <a:buClr>
                <a:srgbClr val="2A2A2A"/>
              </a:buClr>
              <a:buSzPts val="1200"/>
              <a:buChar char="○"/>
            </a:pPr>
            <a:r>
              <a:rPr lang="en-US" sz="1200" dirty="0">
                <a:solidFill>
                  <a:srgbClr val="2A2A2A"/>
                </a:solidFill>
              </a:rPr>
              <a:t>Research places to visit… then see them on day trips or summer vacation</a:t>
            </a:r>
          </a:p>
          <a:p>
            <a:pPr marL="914400" lvl="1" indent="-304800" algn="l" rtl="0">
              <a:lnSpc>
                <a:spcPct val="115000"/>
              </a:lnSpc>
              <a:spcBef>
                <a:spcPts val="0"/>
              </a:spcBef>
              <a:spcAft>
                <a:spcPts val="0"/>
              </a:spcAft>
              <a:buClr>
                <a:srgbClr val="2A2A2A"/>
              </a:buClr>
              <a:buSzPts val="1200"/>
              <a:buChar char="○"/>
            </a:pPr>
            <a:r>
              <a:rPr lang="en-US" sz="1200" dirty="0">
                <a:solidFill>
                  <a:srgbClr val="2A2A2A"/>
                </a:solidFill>
              </a:rPr>
              <a:t>Take a virtual tour of colleges to narrow down your list of schools to visit/apply to</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None/>
            </a:pPr>
            <a:r>
              <a:rPr lang="en-US" sz="1200" dirty="0">
                <a:solidFill>
                  <a:srgbClr val="111111"/>
                </a:solidFill>
              </a:rPr>
              <a:t>The most important tool to keep from falling into the screen trap? Conversation. Lots of conversation. That, parenting experts say,</a:t>
            </a:r>
            <a:r>
              <a:rPr lang="en-US" sz="1200" dirty="0">
                <a:solidFill>
                  <a:srgbClr val="111111"/>
                </a:solidFill>
                <a:uFill>
                  <a:noFill/>
                </a:uFill>
                <a:hlinkClick r:id="rId4">
                  <a:extLst>
                    <a:ext uri="{A12FA001-AC4F-418D-AE19-62706E023703}">
                      <ahyp:hlinkClr xmlns:ahyp="http://schemas.microsoft.com/office/drawing/2018/hyperlinkcolor" xmlns="" val="tx"/>
                    </a:ext>
                  </a:extLst>
                </a:hlinkClick>
              </a:rPr>
              <a:t> </a:t>
            </a:r>
            <a:r>
              <a:rPr lang="en-US" sz="1200" u="sng" dirty="0">
                <a:solidFill>
                  <a:schemeClr val="hlink"/>
                </a:solidFill>
                <a:hlinkClick r:id="rId4"/>
              </a:rPr>
              <a:t>should be the first line of defense</a:t>
            </a:r>
            <a:r>
              <a:rPr lang="en-US" sz="1200" dirty="0">
                <a:solidFill>
                  <a:srgbClr val="111111"/>
                </a:solidFill>
              </a:rPr>
              <a:t>. “Our kids are digital natives, and we’re digital immigrants,” said Deborah Gilboa, a family physician and parenting expert based in Pittsburgh. A mother of four, she asks her own 14-year-old for help. She went to him, for example, to school her on Snapchat and how to use it.</a:t>
            </a:r>
          </a:p>
          <a:p>
            <a:pPr marL="0" lvl="0" indent="0" algn="l" rtl="0">
              <a:lnSpc>
                <a:spcPct val="115000"/>
              </a:lnSpc>
              <a:spcBef>
                <a:spcPts val="0"/>
              </a:spcBef>
              <a:spcAft>
                <a:spcPts val="0"/>
              </a:spcAft>
              <a:buNone/>
            </a:pPr>
            <a:r>
              <a:rPr lang="en-US" sz="1200" dirty="0">
                <a:solidFill>
                  <a:srgbClr val="111111"/>
                </a:solidFill>
              </a:rPr>
              <a:t>“Acknowledge that kids are more expert than you are,” Gilboa said. “We really teach them something valuable when we respect them enough to ask them about it.” </a:t>
            </a:r>
          </a:p>
          <a:p>
            <a:pPr rtl="0">
              <a:spcBef>
                <a:spcPts val="300"/>
              </a:spcBef>
              <a:spcAft>
                <a:spcPts val="1400"/>
              </a:spcAft>
            </a:pPr>
            <a:r>
              <a:rPr lang="en-US" sz="1200" b="0" i="0" u="none" strike="noStrike" dirty="0">
                <a:solidFill>
                  <a:srgbClr val="111111"/>
                </a:solidFill>
                <a:effectLst/>
                <a:latin typeface="+mn-lt"/>
              </a:rPr>
              <a:t>Source:</a:t>
            </a:r>
            <a:r>
              <a:rPr lang="en-US" sz="1200" b="0" i="0" u="none" strike="noStrike" dirty="0">
                <a:solidFill>
                  <a:schemeClr val="tx1"/>
                </a:solidFill>
                <a:effectLst/>
                <a:latin typeface="+mn-lt"/>
              </a:rPr>
              <a:t> </a:t>
            </a:r>
            <a:r>
              <a:rPr lang="en-US" sz="1200" b="0" i="0" u="sng" strike="noStrike" dirty="0">
                <a:solidFill>
                  <a:srgbClr val="1155CC"/>
                </a:solidFill>
                <a:effectLst/>
                <a:latin typeface="+mn-lt"/>
                <a:hlinkClick r:id="rId5"/>
              </a:rPr>
              <a:t>https://www.washingtonpost.com/lifestyle/style/how-to-protect-kids-online-apps-and-tactics-used-by-experts--and-real-parents/2016/12/07/42ef7f14-ad13-11e6-a31b-4b6397e625d0_story.html?utm_term=.1a1941166374&amp;itid=lk_inline_manual_28</a:t>
            </a:r>
            <a:r>
              <a:rPr lang="en-US" sz="1200" b="0" i="0" u="none" strike="noStrike" dirty="0">
                <a:solidFill>
                  <a:srgbClr val="000000"/>
                </a:solidFill>
                <a:effectLst/>
                <a:latin typeface="+mn-lt"/>
              </a:rPr>
              <a:t> </a:t>
            </a:r>
            <a:endParaRPr lang="en-US" sz="1200" b="0" i="0" u="none" strike="noStrike" dirty="0">
              <a:solidFill>
                <a:srgbClr val="2A2A2A"/>
              </a:solidFill>
              <a:effectLst/>
              <a:latin typeface="+mn-lt"/>
            </a:endParaRPr>
          </a:p>
          <a:p>
            <a:endParaRPr lang="en-US" sz="1200" b="1" i="0" u="none" strike="noStrike" dirty="0">
              <a:solidFill>
                <a:srgbClr val="2A2A2A"/>
              </a:solidFill>
              <a:effectLst/>
              <a:latin typeface="+mn-lt"/>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2A2A2A"/>
                </a:solidFill>
              </a:rPr>
              <a:t>Family Challenge - </a:t>
            </a:r>
            <a:r>
              <a:rPr lang="en-US" sz="1200" dirty="0">
                <a:solidFill>
                  <a:srgbClr val="2A2A2A"/>
                </a:solidFill>
              </a:rPr>
              <a:t>“Talk with us about the apps we like to use and why. Most of you have no idea about our world.” Ask your kids which apps they spend the most time on. Download those apps and spend time learning the ins and outs.</a:t>
            </a:r>
          </a:p>
          <a:p>
            <a:pPr rtl="0">
              <a:spcBef>
                <a:spcPts val="0"/>
              </a:spcBef>
              <a:spcAft>
                <a:spcPts val="0"/>
              </a:spcAft>
            </a:pPr>
            <a:r>
              <a:rPr lang="en-US" sz="1200" b="0" i="0" u="sng" strike="noStrike" dirty="0">
                <a:solidFill>
                  <a:srgbClr val="1155CC"/>
                </a:solidFill>
                <a:effectLst/>
                <a:latin typeface="+mn-lt"/>
                <a:hlinkClick r:id="rId6"/>
              </a:rPr>
              <a:t>https://www.washingtonpost.com/news/parenting/wp/2018/01/09/what-teens-wish-their-parents-knew-about-social-media/</a:t>
            </a:r>
            <a:r>
              <a:rPr lang="en-US" sz="1200" b="0" i="0" u="none" strike="noStrike" dirty="0">
                <a:solidFill>
                  <a:srgbClr val="000000"/>
                </a:solidFill>
                <a:effectLst/>
                <a:latin typeface="+mn-lt"/>
              </a:rPr>
              <a:t> </a:t>
            </a:r>
            <a:endParaRPr lang="en-US" sz="1200" b="0" dirty="0">
              <a:effectLst/>
              <a:latin typeface="+mn-lt"/>
            </a:endParaRPr>
          </a:p>
          <a:p>
            <a:endParaRPr lang="en-US" sz="1200" dirty="0">
              <a:latin typeface="+mn-lt"/>
            </a:endParaRPr>
          </a:p>
          <a:p>
            <a:endParaRPr lang="en-US" sz="1200" dirty="0">
              <a:latin typeface="+mn-lt"/>
            </a:endParaRPr>
          </a:p>
          <a:p>
            <a:pPr rtl="0">
              <a:spcBef>
                <a:spcPts val="300"/>
              </a:spcBef>
              <a:spcAft>
                <a:spcPts val="1400"/>
              </a:spcAft>
            </a:pPr>
            <a:r>
              <a:rPr lang="en-US" sz="1200" dirty="0">
                <a:latin typeface="+mn-lt"/>
              </a:rPr>
              <a:t/>
            </a:r>
            <a:br>
              <a:rPr lang="en-US" sz="1200" dirty="0">
                <a:latin typeface="+mn-lt"/>
              </a:rPr>
            </a:br>
            <a:r>
              <a:rPr lang="en-US" sz="1200" dirty="0">
                <a:latin typeface="+mn-lt"/>
              </a:rPr>
              <a:t/>
            </a:r>
            <a:br>
              <a:rPr lang="en-US" sz="1200" dirty="0">
                <a:latin typeface="+mn-lt"/>
              </a:rPr>
            </a:br>
            <a:endParaRPr lang="en-US" sz="1200" b="0" dirty="0">
              <a:latin typeface="+mn-lt"/>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29</a:t>
            </a:fld>
            <a:endParaRPr lang="en-US" dirty="0"/>
          </a:p>
        </p:txBody>
      </p:sp>
    </p:spTree>
    <p:extLst>
      <p:ext uri="{BB962C8B-B14F-4D97-AF65-F5344CB8AC3E}">
        <p14:creationId xmlns:p14="http://schemas.microsoft.com/office/powerpoint/2010/main" val="2820332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mn-lt"/>
              </a:rPr>
              <a:t>(Choose this template if you have 4 members presenting.</a:t>
            </a:r>
          </a:p>
          <a:p>
            <a:r>
              <a:rPr lang="en-US" i="1" dirty="0">
                <a:latin typeface="+mn-lt"/>
              </a:rPr>
              <a:t>Delete the following page 5-member template)</a:t>
            </a:r>
          </a:p>
          <a:p>
            <a:endParaRPr lang="en-US"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333333"/>
                </a:solidFill>
                <a:effectLst/>
                <a:latin typeface="+mn-lt"/>
              </a:rPr>
              <a:t>Talking Points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333333"/>
                </a:solidFill>
                <a:effectLst/>
                <a:latin typeface="+mn-lt"/>
              </a:rPr>
              <a:t>Introduce the members of your team, what school you are from, and what LifeSmarts area you will be focusing on in competition.</a:t>
            </a:r>
          </a:p>
        </p:txBody>
      </p:sp>
      <p:sp>
        <p:nvSpPr>
          <p:cNvPr id="4" name="Slide Number Placeholder 3"/>
          <p:cNvSpPr>
            <a:spLocks noGrp="1"/>
          </p:cNvSpPr>
          <p:nvPr>
            <p:ph type="sldNum" sz="quarter" idx="5"/>
          </p:nvPr>
        </p:nvSpPr>
        <p:spPr/>
        <p:txBody>
          <a:bodyPr/>
          <a:lstStyle/>
          <a:p>
            <a:fld id="{CD9DB3CF-5758-4BF7-8302-CD7BFACD29B8}" type="slidenum">
              <a:rPr lang="en-US" smtClean="0"/>
              <a:t>3</a:t>
            </a:fld>
            <a:endParaRPr lang="en-US"/>
          </a:p>
        </p:txBody>
      </p:sp>
    </p:spTree>
    <p:extLst>
      <p:ext uri="{BB962C8B-B14F-4D97-AF65-F5344CB8AC3E}">
        <p14:creationId xmlns:p14="http://schemas.microsoft.com/office/powerpoint/2010/main" val="3594222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rgbClr val="212121"/>
                </a:solidFill>
              </a:rPr>
              <a:t>No matter how you feel about social media, it isn’t going away.</a:t>
            </a:r>
          </a:p>
          <a:p>
            <a:pPr marL="0" lvl="0" indent="0" algn="l" rtl="0">
              <a:lnSpc>
                <a:spcPct val="115000"/>
              </a:lnSpc>
              <a:spcBef>
                <a:spcPts val="0"/>
              </a:spcBef>
              <a:spcAft>
                <a:spcPts val="0"/>
              </a:spcAft>
              <a:buNone/>
            </a:pPr>
            <a:r>
              <a:rPr lang="en-US" sz="1200" dirty="0">
                <a:solidFill>
                  <a:srgbClr val="212121"/>
                </a:solidFill>
              </a:rPr>
              <a:t>So the key is, how do we live peacefully in a technology-filled world?</a:t>
            </a:r>
          </a:p>
          <a:p>
            <a:pPr marL="0" lvl="0" indent="0" algn="l" rtl="0">
              <a:lnSpc>
                <a:spcPct val="115000"/>
              </a:lnSpc>
              <a:spcBef>
                <a:spcPts val="0"/>
              </a:spcBef>
              <a:spcAft>
                <a:spcPts val="0"/>
              </a:spcAft>
              <a:buNone/>
            </a:pPr>
            <a:endParaRPr lang="en-US" sz="1200" dirty="0">
              <a:solidFill>
                <a:srgbClr val="212121"/>
              </a:solidFill>
            </a:endParaRPr>
          </a:p>
          <a:p>
            <a:pPr marL="0" lvl="0" indent="0" algn="l" rtl="0">
              <a:lnSpc>
                <a:spcPct val="115000"/>
              </a:lnSpc>
              <a:spcBef>
                <a:spcPts val="0"/>
              </a:spcBef>
              <a:spcAft>
                <a:spcPts val="0"/>
              </a:spcAft>
              <a:buNone/>
            </a:pPr>
            <a:r>
              <a:rPr lang="en-US" sz="1200" b="1" dirty="0">
                <a:solidFill>
                  <a:srgbClr val="212121"/>
                </a:solidFill>
              </a:rPr>
              <a:t>1/ MAKE THE RULES TOGETHER</a:t>
            </a:r>
          </a:p>
          <a:p>
            <a:pPr marL="0" lvl="0" indent="0" algn="l" rtl="0">
              <a:lnSpc>
                <a:spcPct val="115000"/>
              </a:lnSpc>
              <a:spcBef>
                <a:spcPts val="0"/>
              </a:spcBef>
              <a:spcAft>
                <a:spcPts val="0"/>
              </a:spcAft>
              <a:buNone/>
            </a:pPr>
            <a:r>
              <a:rPr lang="en-US" sz="1200" b="1" dirty="0">
                <a:solidFill>
                  <a:srgbClr val="212121"/>
                </a:solidFill>
              </a:rPr>
              <a:t>Conversation works better than coercion when creating social media guidelines for your family</a:t>
            </a:r>
          </a:p>
          <a:p>
            <a:pPr marL="0" lvl="0" indent="0" algn="l" rtl="0">
              <a:lnSpc>
                <a:spcPct val="115000"/>
              </a:lnSpc>
              <a:spcBef>
                <a:spcPts val="0"/>
              </a:spcBef>
              <a:spcAft>
                <a:spcPts val="0"/>
              </a:spcAft>
              <a:buNone/>
            </a:pPr>
            <a:endParaRPr lang="en-US" sz="1200" b="1" dirty="0">
              <a:solidFill>
                <a:srgbClr val="212121"/>
              </a:solidFill>
            </a:endParaRPr>
          </a:p>
          <a:p>
            <a:pPr marL="0" lvl="0" indent="0" algn="l" rtl="0">
              <a:lnSpc>
                <a:spcPct val="115000"/>
              </a:lnSpc>
              <a:spcBef>
                <a:spcPts val="0"/>
              </a:spcBef>
              <a:spcAft>
                <a:spcPts val="0"/>
              </a:spcAft>
              <a:buNone/>
            </a:pPr>
            <a:r>
              <a:rPr lang="en-US" sz="1200" b="1" dirty="0">
                <a:solidFill>
                  <a:srgbClr val="212121"/>
                </a:solidFill>
              </a:rPr>
              <a:t>Talking Points –</a:t>
            </a:r>
          </a:p>
          <a:p>
            <a:pPr marL="0" lvl="0" indent="0" algn="l" rtl="0">
              <a:lnSpc>
                <a:spcPct val="115000"/>
              </a:lnSpc>
              <a:spcBef>
                <a:spcPts val="0"/>
              </a:spcBef>
              <a:spcAft>
                <a:spcPts val="0"/>
              </a:spcAft>
              <a:buNone/>
            </a:pPr>
            <a:r>
              <a:rPr lang="en-US" sz="1200" dirty="0">
                <a:solidFill>
                  <a:srgbClr val="212121"/>
                </a:solidFill>
              </a:rPr>
              <a:t>We don’t want kids growing up feeling scared of a world that can hurt them, but the truth is, that world is there. Children and teens will often be blind to these threats, which can make the dangers worse. This is where parents come in. </a:t>
            </a:r>
          </a:p>
          <a:p>
            <a:pPr marL="0" lvl="0" indent="0" algn="l" rtl="0">
              <a:lnSpc>
                <a:spcPct val="115000"/>
              </a:lnSpc>
              <a:spcBef>
                <a:spcPts val="0"/>
              </a:spcBef>
              <a:spcAft>
                <a:spcPts val="0"/>
              </a:spcAft>
              <a:buNone/>
            </a:pPr>
            <a:endParaRPr lang="en-US" sz="1200" dirty="0">
              <a:solidFill>
                <a:srgbClr val="212121"/>
              </a:solidFill>
            </a:endParaRPr>
          </a:p>
          <a:p>
            <a:pPr marL="0" lvl="0" indent="0" algn="l" rtl="0">
              <a:lnSpc>
                <a:spcPct val="115000"/>
              </a:lnSpc>
              <a:spcBef>
                <a:spcPts val="0"/>
              </a:spcBef>
              <a:spcAft>
                <a:spcPts val="0"/>
              </a:spcAft>
              <a:buNone/>
            </a:pPr>
            <a:r>
              <a:rPr lang="en-US" sz="1200" dirty="0">
                <a:solidFill>
                  <a:srgbClr val="212121"/>
                </a:solidFill>
              </a:rPr>
              <a:t>Having rules around technology and social media use is important, but as much as we can, we want them to understand and agree with the rules. When the rules make sense to them, they’ll be more likely to internalize those rules and follow them even when their parents aren’t watching – which is most of the time.</a:t>
            </a:r>
          </a:p>
          <a:p>
            <a:pPr marL="0" lvl="0" indent="0" algn="l" rtl="0">
              <a:lnSpc>
                <a:spcPct val="115000"/>
              </a:lnSpc>
              <a:spcBef>
                <a:spcPts val="0"/>
              </a:spcBef>
              <a:spcAft>
                <a:spcPts val="0"/>
              </a:spcAft>
              <a:buNone/>
            </a:pPr>
            <a:endParaRPr lang="en-US" sz="1200" dirty="0">
              <a:solidFill>
                <a:srgbClr val="212121"/>
              </a:solidFill>
            </a:endParaRPr>
          </a:p>
          <a:p>
            <a:pPr marL="0" lvl="0" indent="0" algn="l" rtl="0">
              <a:lnSpc>
                <a:spcPct val="115000"/>
              </a:lnSpc>
              <a:spcBef>
                <a:spcPts val="0"/>
              </a:spcBef>
              <a:spcAft>
                <a:spcPts val="0"/>
              </a:spcAft>
              <a:buNone/>
            </a:pPr>
            <a:r>
              <a:rPr lang="en-US" sz="1200" dirty="0">
                <a:solidFill>
                  <a:srgbClr val="212121"/>
                </a:solidFill>
              </a:rPr>
              <a:t>It’s impossible to constantly know what kids are doing online. When they follow rules because they believe the rules make sense, rather than to stay out of trouble, it’s more likely that they will stay compliant, even when they have the opportunity to do otherwise. One of the best ways to make this happen is to involve them in making the rules.</a:t>
            </a:r>
          </a:p>
          <a:p>
            <a:pPr marL="0" lvl="0" indent="0" algn="l" rtl="0">
              <a:lnSpc>
                <a:spcPct val="115000"/>
              </a:lnSpc>
              <a:spcBef>
                <a:spcPts val="2300"/>
              </a:spcBef>
              <a:spcAft>
                <a:spcPts val="0"/>
              </a:spcAft>
              <a:buNone/>
            </a:pPr>
            <a:endParaRPr lang="en-US" sz="1200" b="1" dirty="0">
              <a:solidFill>
                <a:srgbClr val="202124"/>
              </a:solidFill>
            </a:endParaRPr>
          </a:p>
          <a:p>
            <a:pPr marL="0" lvl="0" indent="0" algn="l" rtl="0">
              <a:lnSpc>
                <a:spcPct val="115000"/>
              </a:lnSpc>
              <a:spcBef>
                <a:spcPts val="2300"/>
              </a:spcBef>
              <a:spcAft>
                <a:spcPts val="0"/>
              </a:spcAft>
              <a:buNone/>
            </a:pPr>
            <a:r>
              <a:rPr lang="en-US" sz="1200" b="1" dirty="0">
                <a:solidFill>
                  <a:srgbClr val="202124"/>
                </a:solidFill>
              </a:rPr>
              <a:t>Set clear ground rules.</a:t>
            </a:r>
            <a:r>
              <a:rPr lang="en-US" sz="1200" dirty="0">
                <a:solidFill>
                  <a:srgbClr val="202124"/>
                </a:solidFill>
              </a:rPr>
              <a:t> Talk to your kids about appropriate social media use before you give them a phone or allow them to download a new app, says Homayoun. “Once you hand it over, they’ll be too excited to focus on your instructions.” Clearly state rules and expectations, and stick with them as much as possible.</a:t>
            </a:r>
          </a:p>
          <a:p>
            <a:r>
              <a:rPr lang="en-US" sz="1200" b="0" i="0" u="none" strike="noStrike" dirty="0">
                <a:solidFill>
                  <a:srgbClr val="212121"/>
                </a:solidFill>
                <a:effectLst/>
                <a:latin typeface="+mn-lt"/>
              </a:rPr>
              <a:t>Source: </a:t>
            </a:r>
            <a:r>
              <a:rPr lang="en-US" sz="1800" b="0" i="0" u="sng" strike="noStrike" dirty="0">
                <a:solidFill>
                  <a:srgbClr val="1155CC"/>
                </a:solidFill>
                <a:effectLst/>
                <a:latin typeface="Arial" panose="020B0604020202020204" pitchFamily="34" charset="0"/>
                <a:hlinkClick r:id="rId3"/>
              </a:rPr>
              <a:t>https://www.washingtonpost.com/news/parenting/wp/2017/07/11/5-ways-parents-can-help-kids-balance-social-media-with-the-real-world/</a:t>
            </a:r>
            <a:endParaRPr lang="en-US" sz="1200" b="1" i="0" u="none" strike="noStrike" dirty="0">
              <a:solidFill>
                <a:srgbClr val="212121"/>
              </a:solidFill>
              <a:effectLst/>
              <a:latin typeface="+mn-lt"/>
            </a:endParaRPr>
          </a:p>
          <a:p>
            <a:pPr rtl="0">
              <a:spcBef>
                <a:spcPts val="2300"/>
              </a:spcBef>
              <a:spcAft>
                <a:spcPts val="0"/>
              </a:spcAft>
            </a:pPr>
            <a:endParaRPr lang="en-US" sz="1200" b="1" i="0" u="none" strike="noStrike" dirty="0">
              <a:solidFill>
                <a:srgbClr val="212121"/>
              </a:solidFill>
              <a:effectLst/>
              <a:latin typeface="+mn-lt"/>
            </a:endParaRPr>
          </a:p>
          <a:p>
            <a:pPr rtl="0">
              <a:spcBef>
                <a:spcPts val="2300"/>
              </a:spcBef>
              <a:spcAft>
                <a:spcPts val="0"/>
              </a:spcAft>
            </a:pPr>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30</a:t>
            </a:fld>
            <a:endParaRPr lang="en-US" dirty="0"/>
          </a:p>
        </p:txBody>
      </p:sp>
    </p:spTree>
    <p:extLst>
      <p:ext uri="{BB962C8B-B14F-4D97-AF65-F5344CB8AC3E}">
        <p14:creationId xmlns:p14="http://schemas.microsoft.com/office/powerpoint/2010/main" val="3566140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800" dirty="0">
                <a:solidFill>
                  <a:srgbClr val="212121"/>
                </a:solidFill>
              </a:rPr>
              <a:t>When you’re making the rules, keep safety first.</a:t>
            </a:r>
          </a:p>
          <a:p>
            <a:pPr marL="0" lvl="0" indent="0" algn="l" rtl="0">
              <a:lnSpc>
                <a:spcPct val="115000"/>
              </a:lnSpc>
              <a:spcBef>
                <a:spcPts val="0"/>
              </a:spcBef>
              <a:spcAft>
                <a:spcPts val="0"/>
              </a:spcAft>
              <a:buNone/>
            </a:pPr>
            <a:endParaRPr lang="en-US" sz="1800" dirty="0">
              <a:solidFill>
                <a:schemeClr val="dk1"/>
              </a:solidFill>
            </a:endParaRPr>
          </a:p>
          <a:p>
            <a:pPr marL="0" lvl="0" indent="0" algn="l" rtl="0">
              <a:lnSpc>
                <a:spcPct val="115000"/>
              </a:lnSpc>
              <a:spcBef>
                <a:spcPts val="0"/>
              </a:spcBef>
              <a:spcAft>
                <a:spcPts val="0"/>
              </a:spcAft>
              <a:buNone/>
            </a:pPr>
            <a:r>
              <a:rPr lang="en-US" sz="1800" b="1" dirty="0">
                <a:solidFill>
                  <a:srgbClr val="212121"/>
                </a:solidFill>
              </a:rPr>
              <a:t>2/ SAFETY FIRST / GET APP-SAVVY</a:t>
            </a:r>
          </a:p>
          <a:p>
            <a:pPr marL="0" lvl="0" indent="0" algn="l" rtl="0">
              <a:lnSpc>
                <a:spcPct val="115000"/>
              </a:lnSpc>
              <a:spcBef>
                <a:spcPts val="0"/>
              </a:spcBef>
              <a:spcAft>
                <a:spcPts val="0"/>
              </a:spcAft>
              <a:buNone/>
            </a:pPr>
            <a:r>
              <a:rPr lang="en-US" sz="1800" b="1" dirty="0">
                <a:solidFill>
                  <a:srgbClr val="212121"/>
                </a:solidFill>
              </a:rPr>
              <a:t>Protecting your private information is a priority. When in need, ask your kids, the digital experts, for help</a:t>
            </a:r>
          </a:p>
          <a:p>
            <a:pPr marL="0" lvl="0" indent="0" algn="l" rtl="0">
              <a:lnSpc>
                <a:spcPct val="115000"/>
              </a:lnSpc>
              <a:spcBef>
                <a:spcPts val="0"/>
              </a:spcBef>
              <a:spcAft>
                <a:spcPts val="0"/>
              </a:spcAft>
              <a:buNone/>
            </a:pPr>
            <a:endParaRPr lang="en-US" sz="1800" b="1" dirty="0">
              <a:solidFill>
                <a:srgbClr val="212121"/>
              </a:solidFill>
            </a:endParaRPr>
          </a:p>
          <a:p>
            <a:pPr marL="0" lvl="0" indent="0" algn="l" rtl="0">
              <a:lnSpc>
                <a:spcPct val="115000"/>
              </a:lnSpc>
              <a:spcBef>
                <a:spcPts val="0"/>
              </a:spcBef>
              <a:spcAft>
                <a:spcPts val="0"/>
              </a:spcAft>
              <a:buNone/>
            </a:pPr>
            <a:r>
              <a:rPr lang="en-US" sz="1800" b="1" dirty="0">
                <a:solidFill>
                  <a:srgbClr val="212121"/>
                </a:solidFill>
              </a:rPr>
              <a:t>Talking Points -</a:t>
            </a:r>
          </a:p>
          <a:p>
            <a:pPr marL="285750" indent="-285750">
              <a:lnSpc>
                <a:spcPct val="115000"/>
              </a:lnSpc>
              <a:buFont typeface="Arial" panose="020B0604020202020204" pitchFamily="34" charset="0"/>
              <a:buChar char="•"/>
            </a:pPr>
            <a:r>
              <a:rPr lang="en-US" sz="1800" dirty="0">
                <a:solidFill>
                  <a:srgbClr val="212121"/>
                </a:solidFill>
              </a:rPr>
              <a:t>Lean on your teen to explain how to change your privacy settings (if you don’t know how).</a:t>
            </a:r>
          </a:p>
          <a:p>
            <a:pPr marL="285750" indent="-285750">
              <a:lnSpc>
                <a:spcPct val="115000"/>
              </a:lnSpc>
              <a:buFont typeface="Arial" panose="020B0604020202020204" pitchFamily="34" charset="0"/>
              <a:buChar char="•"/>
            </a:pPr>
            <a:r>
              <a:rPr lang="en-US" sz="1800" dirty="0">
                <a:solidFill>
                  <a:srgbClr val="212121"/>
                </a:solidFill>
              </a:rPr>
              <a:t>Come to an agreement on what information should not be shared online.</a:t>
            </a:r>
          </a:p>
          <a:p>
            <a:pPr marL="285750" indent="-285750">
              <a:lnSpc>
                <a:spcPct val="115000"/>
              </a:lnSpc>
              <a:buFont typeface="Arial" panose="020B0604020202020204" pitchFamily="34" charset="0"/>
              <a:buChar char="•"/>
            </a:pPr>
            <a:r>
              <a:rPr lang="en-US" sz="1800" dirty="0">
                <a:solidFill>
                  <a:srgbClr val="212121"/>
                </a:solidFill>
              </a:rPr>
              <a:t>“If your kids know that you understand the social media they’re using, they’re likely to come to you to talk about issues that pop up.”</a:t>
            </a:r>
          </a:p>
          <a:p>
            <a:pPr marL="285750" indent="-285750">
              <a:lnSpc>
                <a:spcPct val="115000"/>
              </a:lnSpc>
              <a:buFont typeface="Arial" panose="020B0604020202020204" pitchFamily="34" charset="0"/>
              <a:buChar char="•"/>
            </a:pPr>
            <a:r>
              <a:rPr lang="en-US" sz="1800" dirty="0">
                <a:solidFill>
                  <a:srgbClr val="212121"/>
                </a:solidFill>
              </a:rPr>
              <a:t>Be genuinely interested in their online life… not in a nosy, or annoying way… but in a way that shows “what interests them is important to you.”</a:t>
            </a:r>
          </a:p>
          <a:p>
            <a:pPr marL="0" lvl="0" indent="0" algn="l" rtl="0">
              <a:lnSpc>
                <a:spcPct val="115000"/>
              </a:lnSpc>
              <a:spcBef>
                <a:spcPts val="2300"/>
              </a:spcBef>
              <a:spcAft>
                <a:spcPts val="0"/>
              </a:spcAft>
              <a:buNone/>
            </a:pPr>
            <a:endParaRPr lang="en-US" sz="1800" dirty="0">
              <a:solidFill>
                <a:srgbClr val="212121"/>
              </a:solidFill>
            </a:endParaRPr>
          </a:p>
          <a:p>
            <a:pPr marL="0" lvl="0" indent="0" algn="l" rtl="0">
              <a:lnSpc>
                <a:spcPct val="115000"/>
              </a:lnSpc>
              <a:spcBef>
                <a:spcPts val="2300"/>
              </a:spcBef>
              <a:spcAft>
                <a:spcPts val="0"/>
              </a:spcAft>
              <a:buNone/>
            </a:pPr>
            <a:r>
              <a:rPr lang="en-US" sz="1800" dirty="0">
                <a:solidFill>
                  <a:srgbClr val="212121"/>
                </a:solidFill>
              </a:rPr>
              <a:t>“There’s something else we need to remember whenever we’re setting rules for our kids about social media, particularly for older kids: They often know the territory better than we do. Although there will be risks they will be blind to, there might also be ones that we’re blind to. We need them involved in the conversation, because we need to learn from them, especially if we want them to learn from us. We need to ask them what they think the biggest risks are, and we need to listen. We also need to ask them what they think about the risks we see, and we need to listen. In their answers, will be the reasons they don’t think the rules are important. This will be the things they’ll tell themselves to make it okay to break the rules. Then we need to ask them again next month, because the landscape is changing so quickly out there.</a:t>
            </a:r>
          </a:p>
          <a:p>
            <a:pPr marL="0" lvl="0" indent="0" algn="l" rtl="0">
              <a:lnSpc>
                <a:spcPct val="115000"/>
              </a:lnSpc>
              <a:spcBef>
                <a:spcPts val="2300"/>
              </a:spcBef>
              <a:spcAft>
                <a:spcPts val="0"/>
              </a:spcAft>
              <a:buNone/>
            </a:pPr>
            <a:endParaRPr lang="en-US" sz="1800" dirty="0">
              <a:solidFill>
                <a:srgbClr val="212121"/>
              </a:solidFill>
            </a:endParaRPr>
          </a:p>
          <a:p>
            <a:pPr marL="0" lvl="0" indent="0" algn="l" rtl="0">
              <a:lnSpc>
                <a:spcPct val="115000"/>
              </a:lnSpc>
              <a:spcBef>
                <a:spcPts val="2300"/>
              </a:spcBef>
              <a:spcAft>
                <a:spcPts val="0"/>
              </a:spcAft>
              <a:buNone/>
            </a:pPr>
            <a:r>
              <a:rPr lang="en-US" sz="1800" dirty="0">
                <a:solidFill>
                  <a:srgbClr val="212121"/>
                </a:solidFill>
              </a:rPr>
              <a:t>We encourage parents to ask a lot of questions. Ask them to teach you things. Show you things. Be genuinely interested in their online life. </a:t>
            </a:r>
            <a:r>
              <a:rPr lang="en-US" sz="1800" b="1" dirty="0">
                <a:solidFill>
                  <a:srgbClr val="212121"/>
                </a:solidFill>
              </a:rPr>
              <a:t>We bet you’ll learn a bunch of new things about your child.”</a:t>
            </a:r>
          </a:p>
          <a:p>
            <a:pPr marL="0" marR="0" lvl="0" indent="0" algn="l" defTabSz="914400" rtl="0" eaLnBrk="1" fontAlgn="auto" latinLnBrk="0" hangingPunct="1">
              <a:lnSpc>
                <a:spcPct val="100000"/>
              </a:lnSpc>
              <a:spcBef>
                <a:spcPts val="2300"/>
              </a:spcBef>
              <a:spcAft>
                <a:spcPts val="0"/>
              </a:spcAft>
              <a:buClrTx/>
              <a:buSzTx/>
              <a:buFontTx/>
              <a:buNone/>
              <a:tabLst/>
              <a:defRPr/>
            </a:pPr>
            <a:r>
              <a:rPr lang="en-US" sz="1200" b="0" i="0" u="none" strike="noStrike" dirty="0">
                <a:solidFill>
                  <a:srgbClr val="212121"/>
                </a:solidFill>
                <a:effectLst/>
                <a:latin typeface="+mn-lt"/>
              </a:rPr>
              <a:t>Source: </a:t>
            </a:r>
            <a:r>
              <a:rPr lang="en-US" sz="1800" b="0" i="0" u="sng" strike="noStrike" dirty="0">
                <a:solidFill>
                  <a:srgbClr val="1155CC"/>
                </a:solidFill>
                <a:effectLst/>
                <a:latin typeface="Arial" panose="020B0604020202020204" pitchFamily="34" charset="0"/>
                <a:hlinkClick r:id="rId3"/>
              </a:rPr>
              <a:t>https://www.heysigmund.com/technology-social-media-rules-children-teens-wish-parents-follow/</a:t>
            </a:r>
            <a:endParaRPr lang="en-US" sz="1200" b="0" i="0" u="none" strike="noStrike" dirty="0">
              <a:solidFill>
                <a:srgbClr val="2A2A2A"/>
              </a:solidFill>
              <a:effectLst/>
              <a:latin typeface="+mn-lt"/>
            </a:endParaRPr>
          </a:p>
          <a:p>
            <a:pPr marL="0" marR="0" lvl="0" indent="0" algn="l" defTabSz="914400" rtl="0" eaLnBrk="1" fontAlgn="auto" latinLnBrk="0" hangingPunct="1">
              <a:lnSpc>
                <a:spcPct val="100000"/>
              </a:lnSpc>
              <a:spcBef>
                <a:spcPts val="2300"/>
              </a:spcBef>
              <a:spcAft>
                <a:spcPts val="0"/>
              </a:spcAft>
              <a:buClrTx/>
              <a:buSzTx/>
              <a:buFontTx/>
              <a:buNone/>
              <a:tabLst/>
              <a:defRPr/>
            </a:pPr>
            <a:endParaRPr lang="en-US" b="0" dirty="0">
              <a:effectLst/>
              <a:latin typeface="+mn-lt"/>
            </a:endParaRPr>
          </a:p>
          <a:p>
            <a:pPr rtl="0">
              <a:spcBef>
                <a:spcPts val="2300"/>
              </a:spcBef>
              <a:spcAft>
                <a:spcPts val="0"/>
              </a:spcAft>
            </a:pPr>
            <a:endParaRPr lang="en-US" b="1" dirty="0"/>
          </a:p>
        </p:txBody>
      </p:sp>
      <p:sp>
        <p:nvSpPr>
          <p:cNvPr id="4" name="Slide Number Placeholder 3"/>
          <p:cNvSpPr>
            <a:spLocks noGrp="1"/>
          </p:cNvSpPr>
          <p:nvPr>
            <p:ph type="sldNum" sz="quarter" idx="5"/>
          </p:nvPr>
        </p:nvSpPr>
        <p:spPr/>
        <p:txBody>
          <a:bodyPr/>
          <a:lstStyle/>
          <a:p>
            <a:fld id="{CD9DB3CF-5758-4BF7-8302-CD7BFACD29B8}" type="slidenum">
              <a:rPr lang="en-US" smtClean="0"/>
              <a:t>31</a:t>
            </a:fld>
            <a:endParaRPr lang="en-US" dirty="0"/>
          </a:p>
        </p:txBody>
      </p:sp>
    </p:spTree>
    <p:extLst>
      <p:ext uri="{BB962C8B-B14F-4D97-AF65-F5344CB8AC3E}">
        <p14:creationId xmlns:p14="http://schemas.microsoft.com/office/powerpoint/2010/main" val="2807827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2300"/>
              </a:spcBef>
              <a:spcAft>
                <a:spcPts val="0"/>
              </a:spcAft>
              <a:buNone/>
            </a:pPr>
            <a:r>
              <a:rPr lang="en-US" sz="1200" b="1" dirty="0">
                <a:solidFill>
                  <a:schemeClr val="dk1"/>
                </a:solidFill>
              </a:rPr>
              <a:t>3/ PRACTICE WHAT YOU PREACH</a:t>
            </a:r>
          </a:p>
          <a:p>
            <a:pPr marL="0" lvl="0" indent="0" algn="l" rtl="0">
              <a:lnSpc>
                <a:spcPct val="115000"/>
              </a:lnSpc>
              <a:spcBef>
                <a:spcPts val="0"/>
              </a:spcBef>
              <a:spcAft>
                <a:spcPts val="0"/>
              </a:spcAft>
              <a:buNone/>
            </a:pPr>
            <a:r>
              <a:rPr lang="en-US" sz="1200" dirty="0">
                <a:solidFill>
                  <a:schemeClr val="dk1"/>
                </a:solidFill>
              </a:rPr>
              <a:t>• </a:t>
            </a:r>
            <a:r>
              <a:rPr lang="en-US" sz="1200" b="1" dirty="0">
                <a:solidFill>
                  <a:schemeClr val="dk1"/>
                </a:solidFill>
              </a:rPr>
              <a:t>Put the phone down. Listen. Don’t talk/text and drive. If the rules are good for teens, they’re good for adults too.</a:t>
            </a:r>
          </a:p>
          <a:p>
            <a:pPr marL="0" lvl="0" indent="0" algn="l" rtl="0">
              <a:lnSpc>
                <a:spcPct val="115000"/>
              </a:lnSpc>
              <a:spcBef>
                <a:spcPts val="0"/>
              </a:spcBef>
              <a:spcAft>
                <a:spcPts val="0"/>
              </a:spcAft>
              <a:buNone/>
            </a:pPr>
            <a:endParaRPr lang="en-US" sz="1200" b="1" dirty="0">
              <a:solidFill>
                <a:schemeClr val="dk1"/>
              </a:solidFill>
            </a:endParaRPr>
          </a:p>
          <a:p>
            <a:pPr marL="0" lvl="0" indent="0" algn="l" rtl="0">
              <a:lnSpc>
                <a:spcPct val="115000"/>
              </a:lnSpc>
              <a:spcBef>
                <a:spcPts val="2300"/>
              </a:spcBef>
              <a:spcAft>
                <a:spcPts val="0"/>
              </a:spcAft>
              <a:buNone/>
            </a:pPr>
            <a:r>
              <a:rPr lang="en-US" sz="1200" b="1" dirty="0">
                <a:solidFill>
                  <a:schemeClr val="dk1"/>
                </a:solidFill>
              </a:rPr>
              <a:t>Talking Points -</a:t>
            </a:r>
          </a:p>
          <a:p>
            <a:pPr marL="0" lvl="0" indent="0" algn="l" rtl="0">
              <a:lnSpc>
                <a:spcPct val="115000"/>
              </a:lnSpc>
              <a:spcBef>
                <a:spcPts val="300"/>
              </a:spcBef>
              <a:spcAft>
                <a:spcPts val="0"/>
              </a:spcAft>
              <a:buNone/>
            </a:pPr>
            <a:r>
              <a:rPr lang="en-US" sz="1200" dirty="0">
                <a:solidFill>
                  <a:schemeClr val="dk1"/>
                </a:solidFill>
              </a:rPr>
              <a:t>• </a:t>
            </a:r>
            <a:r>
              <a:rPr lang="en-US" sz="1200" dirty="0">
                <a:solidFill>
                  <a:srgbClr val="111111"/>
                </a:solidFill>
              </a:rPr>
              <a:t>It’s important to model the right behavior yourself: No screens at dinnertime, phones away when you should be talking to each other, and set a time that everyone puts their devices down at the end of the day.</a:t>
            </a:r>
          </a:p>
          <a:p>
            <a:pPr marL="457200" lvl="0" indent="0" algn="l" rtl="0">
              <a:lnSpc>
                <a:spcPct val="115000"/>
              </a:lnSpc>
              <a:spcBef>
                <a:spcPts val="1400"/>
              </a:spcBef>
              <a:spcAft>
                <a:spcPts val="0"/>
              </a:spcAft>
              <a:buNone/>
            </a:pPr>
            <a:endParaRPr lang="en-US" sz="1200" b="1" dirty="0">
              <a:solidFill>
                <a:srgbClr val="212121"/>
              </a:solidFill>
            </a:endParaRPr>
          </a:p>
          <a:p>
            <a:pPr marL="457200" lvl="0" indent="0" algn="l" rtl="0">
              <a:lnSpc>
                <a:spcPct val="115000"/>
              </a:lnSpc>
              <a:spcBef>
                <a:spcPts val="1400"/>
              </a:spcBef>
              <a:spcAft>
                <a:spcPts val="0"/>
              </a:spcAft>
              <a:buNone/>
            </a:pPr>
            <a:r>
              <a:rPr lang="en-US" sz="1200" b="1" dirty="0">
                <a:solidFill>
                  <a:srgbClr val="212121"/>
                </a:solidFill>
              </a:rPr>
              <a:t>Be Present.</a:t>
            </a:r>
            <a:r>
              <a:rPr lang="en-US" sz="1200" dirty="0">
                <a:solidFill>
                  <a:srgbClr val="212121"/>
                </a:solidFill>
              </a:rPr>
              <a:t> Our children want us to put our phones away when they need us, such as when they’re talking to us. It’s just the way it is that if we want them to talk to us about the important stuff (and it’s all important to them), we need to be ready when they are.</a:t>
            </a:r>
          </a:p>
          <a:p>
            <a:pPr lvl="1" rtl="0">
              <a:spcBef>
                <a:spcPts val="0"/>
              </a:spcBef>
              <a:spcAft>
                <a:spcPts val="0"/>
              </a:spcAft>
            </a:pPr>
            <a:r>
              <a:rPr lang="en-US" sz="1200" b="0" i="0" u="none" strike="noStrike" dirty="0">
                <a:solidFill>
                  <a:srgbClr val="212121"/>
                </a:solidFill>
                <a:effectLst/>
                <a:latin typeface="+mn-lt"/>
              </a:rPr>
              <a:t>Source:</a:t>
            </a:r>
            <a:r>
              <a:rPr lang="en-US" sz="1200" b="0" i="0" u="none" strike="noStrike" dirty="0">
                <a:solidFill>
                  <a:srgbClr val="212121"/>
                </a:solidFill>
                <a:effectLst/>
                <a:latin typeface="+mn-lt"/>
                <a:hlinkClick r:id="rId3"/>
              </a:rPr>
              <a:t> </a:t>
            </a:r>
            <a:r>
              <a:rPr lang="en-US" sz="1200" b="0" i="0" u="sng" strike="noStrike" dirty="0">
                <a:solidFill>
                  <a:srgbClr val="1155CC"/>
                </a:solidFill>
                <a:effectLst/>
                <a:latin typeface="+mn-lt"/>
                <a:hlinkClick r:id="rId3"/>
              </a:rPr>
              <a:t>https://www.heysigmund.com/technology-social-media-rules-children-teens-wish-parents-follow/</a:t>
            </a:r>
            <a:endParaRPr lang="en-US" sz="1200" b="0" dirty="0">
              <a:effectLst/>
              <a:latin typeface="+mn-lt"/>
            </a:endParaRPr>
          </a:p>
          <a:p>
            <a:r>
              <a:rPr lang="en-US" sz="1200" dirty="0">
                <a:latin typeface="+mn-lt"/>
              </a:rPr>
              <a:t/>
            </a:r>
            <a:br>
              <a:rPr lang="en-US" sz="1200" dirty="0">
                <a:latin typeface="+mn-lt"/>
              </a:rPr>
            </a:br>
            <a:endParaRPr lang="en-US" sz="1200" b="0" dirty="0">
              <a:effectLst/>
              <a:latin typeface="+mn-lt"/>
            </a:endParaRPr>
          </a:p>
          <a:p>
            <a:pPr rtl="0">
              <a:spcBef>
                <a:spcPts val="2300"/>
              </a:spcBef>
              <a:spcAft>
                <a:spcPts val="0"/>
              </a:spcAft>
            </a:pPr>
            <a:endParaRPr lang="en-US" b="1" dirty="0"/>
          </a:p>
        </p:txBody>
      </p:sp>
      <p:sp>
        <p:nvSpPr>
          <p:cNvPr id="4" name="Slide Number Placeholder 3"/>
          <p:cNvSpPr>
            <a:spLocks noGrp="1"/>
          </p:cNvSpPr>
          <p:nvPr>
            <p:ph type="sldNum" sz="quarter" idx="5"/>
          </p:nvPr>
        </p:nvSpPr>
        <p:spPr/>
        <p:txBody>
          <a:bodyPr/>
          <a:lstStyle/>
          <a:p>
            <a:fld id="{CD9DB3CF-5758-4BF7-8302-CD7BFACD29B8}" type="slidenum">
              <a:rPr lang="en-US" smtClean="0"/>
              <a:t>32</a:t>
            </a:fld>
            <a:endParaRPr lang="en-US" dirty="0"/>
          </a:p>
        </p:txBody>
      </p:sp>
    </p:spTree>
    <p:extLst>
      <p:ext uri="{BB962C8B-B14F-4D97-AF65-F5344CB8AC3E}">
        <p14:creationId xmlns:p14="http://schemas.microsoft.com/office/powerpoint/2010/main" val="1737097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Conclusion</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Consider the talking points below and offer a personal conclusion “from the heart” in which you encourage the audience to talk to their kids and open up lines of communication about social media.</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Thank your audience for their attention.</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And (if you are willing) open the floor to any questions.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Talking Points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If we want teens and tweens to adopt better habits and healthier choices online and in-real life, we have to change how we talk about the social world, both online and in-real-life. In the end, promoting social media wellness is all</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about developing awareness and encouraging open communication, because teens who perceive their parents are unaware are less likely to seek their parents’ guidance and support in times of need — and that’s not a secret we want them to keep.</a:t>
            </a:r>
          </a:p>
          <a:p>
            <a:r>
              <a:rPr lang="en-US" sz="1200" b="0" i="0" u="sng" strike="noStrike" dirty="0">
                <a:solidFill>
                  <a:srgbClr val="1155CC"/>
                </a:solidFill>
                <a:effectLst/>
                <a:latin typeface="+mn-lt"/>
                <a:hlinkClick r:id="rId3"/>
              </a:rPr>
              <a:t>https://www.washingtonpost.com/news/parenting/wp/2018/01/09/what-teens-wish-their-parents-knew-about-social-media/</a:t>
            </a:r>
            <a:r>
              <a:rPr lang="en-US" sz="1200" b="0" i="0" u="none" strike="noStrike" dirty="0">
                <a:solidFill>
                  <a:srgbClr val="000000"/>
                </a:solidFill>
                <a:effectLst/>
                <a:latin typeface="+mn-lt"/>
              </a:rPr>
              <a:t> </a:t>
            </a:r>
          </a:p>
          <a:p>
            <a:endParaRPr lang="en-US" sz="1200" b="0" i="0" u="none" strike="noStrike"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33</a:t>
            </a:fld>
            <a:endParaRPr lang="en-US" dirty="0"/>
          </a:p>
        </p:txBody>
      </p:sp>
    </p:spTree>
    <p:extLst>
      <p:ext uri="{BB962C8B-B14F-4D97-AF65-F5344CB8AC3E}">
        <p14:creationId xmlns:p14="http://schemas.microsoft.com/office/powerpoint/2010/main" val="373059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mn-lt"/>
              </a:rPr>
              <a:t>(Choose this template if you have 5 members presenting.</a:t>
            </a:r>
          </a:p>
          <a:p>
            <a:r>
              <a:rPr lang="en-US" i="1" dirty="0">
                <a:latin typeface="+mn-lt"/>
              </a:rPr>
              <a:t>Delete the previous page 4-member template)</a:t>
            </a:r>
          </a:p>
          <a:p>
            <a:endParaRPr lang="en-US"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333333"/>
                </a:solidFill>
                <a:effectLst/>
                <a:latin typeface="+mn-lt"/>
              </a:rPr>
              <a:t>Talking Points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333333"/>
                </a:solidFill>
                <a:effectLst/>
                <a:latin typeface="+mn-lt"/>
              </a:rPr>
              <a:t>Introduce the members of your team, what school you are from, and what LifeSmarts area you will be focusing on in competition.</a:t>
            </a:r>
          </a:p>
          <a:p>
            <a:endParaRPr lang="en-US" dirty="0"/>
          </a:p>
        </p:txBody>
      </p:sp>
      <p:sp>
        <p:nvSpPr>
          <p:cNvPr id="4" name="Slide Number Placeholder 3"/>
          <p:cNvSpPr>
            <a:spLocks noGrp="1"/>
          </p:cNvSpPr>
          <p:nvPr>
            <p:ph type="sldNum" sz="quarter" idx="5"/>
          </p:nvPr>
        </p:nvSpPr>
        <p:spPr/>
        <p:txBody>
          <a:bodyPr/>
          <a:lstStyle/>
          <a:p>
            <a:fld id="{CD9DB3CF-5758-4BF7-8302-CD7BFACD29B8}" type="slidenum">
              <a:rPr lang="en-US" smtClean="0"/>
              <a:t>4</a:t>
            </a:fld>
            <a:endParaRPr lang="en-US" dirty="0"/>
          </a:p>
        </p:txBody>
      </p:sp>
    </p:spTree>
    <p:extLst>
      <p:ext uri="{BB962C8B-B14F-4D97-AF65-F5344CB8AC3E}">
        <p14:creationId xmlns:p14="http://schemas.microsoft.com/office/powerpoint/2010/main" val="303084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(Personalize this section. Add a fun photo of your team or a school mascot to the top of the page.</a:t>
            </a:r>
          </a:p>
          <a:p>
            <a:pPr marL="0" lvl="0" indent="0" algn="l" rtl="0">
              <a:lnSpc>
                <a:spcPct val="100000"/>
              </a:lnSpc>
              <a:spcBef>
                <a:spcPts val="0"/>
              </a:spcBef>
              <a:spcAft>
                <a:spcPts val="0"/>
              </a:spcAft>
              <a:buNone/>
            </a:pPr>
            <a:r>
              <a:rPr lang="en-US" sz="1200" dirty="0">
                <a:solidFill>
                  <a:schemeClr val="dk1"/>
                </a:solidFill>
              </a:rPr>
              <a:t>Talk about your team… what LifeSmarts is about… what you’ve learned… and what you’d like to achieve.)</a:t>
            </a:r>
          </a:p>
          <a:p>
            <a:pPr marL="0" lvl="0" indent="0" algn="l" rtl="0">
              <a:lnSpc>
                <a:spcPct val="100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(Second, explain the purpose of this presentation –</a:t>
            </a:r>
          </a:p>
          <a:p>
            <a:pPr marL="0" lvl="0" indent="0" algn="l" rtl="0">
              <a:lnSpc>
                <a:spcPct val="100000"/>
              </a:lnSpc>
              <a:spcBef>
                <a:spcPts val="0"/>
              </a:spcBef>
              <a:spcAft>
                <a:spcPts val="0"/>
              </a:spcAft>
              <a:buNone/>
            </a:pPr>
            <a:r>
              <a:rPr lang="en-US" sz="1200" b="1" dirty="0">
                <a:solidFill>
                  <a:schemeClr val="dk1"/>
                </a:solidFill>
              </a:rPr>
              <a:t>“</a:t>
            </a:r>
            <a:r>
              <a:rPr lang="en-US" b="1" dirty="0"/>
              <a:t>The goal is to inspire future discussion about social media and how it is managed within your families”</a:t>
            </a:r>
            <a:r>
              <a:rPr lang="en-US" sz="1200" dirty="0">
                <a:solidFill>
                  <a:schemeClr val="dk1"/>
                </a:solidFill>
              </a:rPr>
              <a:t>)</a:t>
            </a:r>
          </a:p>
          <a:p>
            <a:pPr marL="0" lvl="0" indent="0" algn="l" rtl="0">
              <a:lnSpc>
                <a:spcPct val="100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i="1" dirty="0">
                <a:solidFill>
                  <a:schemeClr val="dk1"/>
                </a:solidFill>
              </a:rPr>
              <a:t>(The “Talking Points” sections will include additional background information that you can use to expand your knowledge and add to your presentations. It is not meant to be a script that is read verbatim, but rather research that will make you an “expert” on the topic before you are tasked with presenting it to others.</a:t>
            </a:r>
          </a:p>
          <a:p>
            <a:pPr marL="0" lvl="0" indent="0" algn="l" rtl="0">
              <a:lnSpc>
                <a:spcPct val="100000"/>
              </a:lnSpc>
              <a:spcBef>
                <a:spcPts val="0"/>
              </a:spcBef>
              <a:spcAft>
                <a:spcPts val="0"/>
              </a:spcAft>
              <a:buClr>
                <a:schemeClr val="dk1"/>
              </a:buClr>
              <a:buSzPts val="1100"/>
              <a:buFont typeface="Arial"/>
              <a:buNone/>
            </a:pPr>
            <a:endParaRPr lang="en-US" sz="1200" i="1" dirty="0">
              <a:solidFill>
                <a:schemeClr val="dk1"/>
              </a:solidFill>
            </a:endParaRPr>
          </a:p>
          <a:p>
            <a:pPr marL="0" lvl="0" indent="0" algn="l" rtl="0">
              <a:lnSpc>
                <a:spcPct val="100000"/>
              </a:lnSpc>
              <a:spcBef>
                <a:spcPts val="0"/>
              </a:spcBef>
              <a:spcAft>
                <a:spcPts val="0"/>
              </a:spcAft>
              <a:buNone/>
            </a:pPr>
            <a:r>
              <a:rPr lang="en-US" sz="1200" b="1" i="1" dirty="0">
                <a:solidFill>
                  <a:schemeClr val="dk1"/>
                </a:solidFill>
              </a:rPr>
              <a:t>Hint: </a:t>
            </a:r>
            <a:r>
              <a:rPr lang="en-US" sz="1200" i="1" dirty="0">
                <a:solidFill>
                  <a:schemeClr val="dk1"/>
                </a:solidFill>
              </a:rPr>
              <a:t>The links included lead to outside research, expert opinions, and statistics that may be used in future LifeSmarts competition questions.</a:t>
            </a:r>
          </a:p>
          <a:p>
            <a:pPr marL="0" lvl="0" indent="0" algn="l" rtl="0">
              <a:lnSpc>
                <a:spcPct val="100000"/>
              </a:lnSpc>
              <a:spcBef>
                <a:spcPts val="0"/>
              </a:spcBef>
              <a:spcAft>
                <a:spcPts val="0"/>
              </a:spcAft>
              <a:buClr>
                <a:schemeClr val="dk1"/>
              </a:buClr>
              <a:buSzPts val="1100"/>
              <a:buFont typeface="Arial"/>
              <a:buNone/>
            </a:pPr>
            <a:endParaRPr lang="en-US" sz="12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rPr>
              <a:t>Talking Points –</a:t>
            </a:r>
          </a:p>
          <a:p>
            <a:pPr marL="457200" lvl="0" indent="-304800" algn="l" rtl="0">
              <a:lnSpc>
                <a:spcPct val="100000"/>
              </a:lnSpc>
              <a:spcBef>
                <a:spcPts val="0"/>
              </a:spcBef>
              <a:spcAft>
                <a:spcPts val="0"/>
              </a:spcAft>
              <a:buSzPts val="1200"/>
              <a:buFont typeface="Calibri"/>
              <a:buChar char="●"/>
            </a:pPr>
            <a:r>
              <a:rPr lang="en-US" sz="1200" dirty="0">
                <a:solidFill>
                  <a:schemeClr val="dk1"/>
                </a:solidFill>
              </a:rPr>
              <a:t>“In search of advice on how to parent teens whose social lives hinge on a click, I turned to Ana Homayoun, a Silicon Valley-based expert on teen behavior. Her book is</a:t>
            </a:r>
            <a:r>
              <a:rPr lang="en-US" sz="1200" dirty="0">
                <a:solidFill>
                  <a:schemeClr val="dk1"/>
                </a:solidFill>
                <a:uFill>
                  <a:noFill/>
                </a:uFill>
                <a:hlinkClick r:id="rId3">
                  <a:extLst>
                    <a:ext uri="{A12FA001-AC4F-418D-AE19-62706E023703}">
                      <ahyp:hlinkClr xmlns:ahyp="http://schemas.microsoft.com/office/drawing/2018/hyperlinkcolor" xmlns="" val="tx"/>
                    </a:ext>
                  </a:extLst>
                </a:hlinkClick>
              </a:rPr>
              <a:t> </a:t>
            </a:r>
            <a:r>
              <a:rPr lang="en-US" sz="1200" u="sng" dirty="0">
                <a:solidFill>
                  <a:srgbClr val="0000FF"/>
                </a:solidFill>
                <a:hlinkClick r:id="rId3">
                  <a:extLst>
                    <a:ext uri="{A12FA001-AC4F-418D-AE19-62706E023703}">
                      <ahyp:hlinkClr xmlns:ahyp="http://schemas.microsoft.com/office/drawing/2018/hyperlinkcolor" xmlns="" val="tx"/>
                    </a:ext>
                  </a:extLst>
                </a:hlinkClick>
              </a:rPr>
              <a:t>Social Media Wellness: Helping Tweens and Teens Thrive in an Unbalanced Digital World</a:t>
            </a:r>
            <a:r>
              <a:rPr lang="en-US" sz="1200" dirty="0">
                <a:solidFill>
                  <a:schemeClr val="dk1"/>
                </a:solidFill>
              </a:rPr>
              <a:t>. Homayoun acknowledges that even social-media-savvy parents may be missing the mark when it comes to guiding kids’ online interactions. “We’re having the wrong conversations with our kids around social media,” she says. “When we focus on fear and judgment — when we say ‘don’t do that because you’ll get in trouble,’ or ‘if you do that, you won’t get into college’</a:t>
            </a:r>
            <a:r>
              <a:rPr lang="en-US" sz="1200" i="1" dirty="0">
                <a:solidFill>
                  <a:schemeClr val="dk1"/>
                </a:solidFill>
              </a:rPr>
              <a:t> </a:t>
            </a:r>
            <a:r>
              <a:rPr lang="en-US" sz="1200" dirty="0">
                <a:solidFill>
                  <a:schemeClr val="dk1"/>
                </a:solidFill>
              </a:rPr>
              <a:t>— kids will just go underground and find other ways to hide their online interactions.” Instead of scaring our kids or monitoring them 24/7, she says, we should focus on healthy socialization, effective self-regulation and safety. </a:t>
            </a:r>
            <a:r>
              <a:rPr lang="en-US" sz="1200" b="1" dirty="0">
                <a:solidFill>
                  <a:schemeClr val="dk1"/>
                </a:solidFill>
              </a:rPr>
              <a:t>“We need to help kids make better choices intrinsically,” says Homayoun. “Give them freedom and responsibility, but with bumper lanes.”</a:t>
            </a:r>
          </a:p>
          <a:p>
            <a:pPr marL="0" lvl="0" indent="0" algn="l" rtl="0">
              <a:lnSpc>
                <a:spcPct val="100000"/>
              </a:lnSpc>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dirty="0">
                <a:solidFill>
                  <a:schemeClr val="dk1"/>
                </a:solidFill>
              </a:rPr>
              <a:t>The author recommends focusing on 3 things: Socialization, Self-regulation and Safety as parents and teens learn to maneuver through social media safely and responsibly. What do those three words mean to you?  And how do you explain their importance to the adults in your life? </a:t>
            </a:r>
          </a:p>
          <a:p>
            <a:pPr marL="152400" lvl="0" indent="0" algn="l" rtl="0">
              <a:lnSpc>
                <a:spcPct val="100000"/>
              </a:lnSpc>
              <a:spcBef>
                <a:spcPts val="0"/>
              </a:spcBef>
              <a:spcAft>
                <a:spcPts val="0"/>
              </a:spcAft>
              <a:buClr>
                <a:schemeClr val="dk1"/>
              </a:buClr>
              <a:buSzPts val="1200"/>
              <a:buNone/>
            </a:pPr>
            <a:endParaRPr lang="en-US" sz="1200" dirty="0">
              <a:solidFill>
                <a:schemeClr val="dk1"/>
              </a:solidFill>
            </a:endParaRPr>
          </a:p>
        </p:txBody>
      </p:sp>
      <p:sp>
        <p:nvSpPr>
          <p:cNvPr id="4" name="Slide Number Placeholder 3"/>
          <p:cNvSpPr>
            <a:spLocks noGrp="1"/>
          </p:cNvSpPr>
          <p:nvPr>
            <p:ph type="sldNum" sz="quarter" idx="5"/>
          </p:nvPr>
        </p:nvSpPr>
        <p:spPr/>
        <p:txBody>
          <a:bodyPr/>
          <a:lstStyle/>
          <a:p>
            <a:fld id="{CD9DB3CF-5758-4BF7-8302-CD7BFACD29B8}" type="slidenum">
              <a:rPr lang="en-US" smtClean="0"/>
              <a:t>5</a:t>
            </a:fld>
            <a:endParaRPr lang="en-US" dirty="0"/>
          </a:p>
        </p:txBody>
      </p:sp>
    </p:spTree>
    <p:extLst>
      <p:ext uri="{BB962C8B-B14F-4D97-AF65-F5344CB8AC3E}">
        <p14:creationId xmlns:p14="http://schemas.microsoft.com/office/powerpoint/2010/main" val="277718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Talking Points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Start with a quick “Internet Quiz.”</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Let the parents know that the answers will be revealed within your presentation.</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None/>
            </a:pPr>
            <a:r>
              <a:rPr lang="en-US" sz="1200" dirty="0">
                <a:solidFill>
                  <a:schemeClr val="dk1"/>
                </a:solidFill>
              </a:rPr>
              <a:t>Question #1 - According to a Survey by the Pew Research Center- What percentage of teens report they are online “almost constantly?”</a:t>
            </a:r>
          </a:p>
          <a:p>
            <a:pPr marL="0" lvl="0" indent="0" algn="l" rtl="0">
              <a:lnSpc>
                <a:spcPct val="115000"/>
              </a:lnSpc>
              <a:spcBef>
                <a:spcPts val="0"/>
              </a:spcBef>
              <a:spcAft>
                <a:spcPts val="0"/>
              </a:spcAft>
              <a:buNone/>
            </a:pPr>
            <a:endParaRPr lang="en-US" sz="1200" dirty="0">
              <a:solidFill>
                <a:schemeClr val="dk1"/>
              </a:solidFill>
            </a:endParaRPr>
          </a:p>
          <a:p>
            <a:pPr marL="45720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A. 85%</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B. 46%</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C. 28%</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45720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D.  9%</a:t>
            </a:r>
          </a:p>
          <a:p>
            <a:pPr marL="685800" lvl="1" indent="-228600">
              <a:buFont typeface="+mj-lt"/>
              <a:buAutoNum type="alphaUcPeriod"/>
            </a:pPr>
            <a:endParaRPr lang="en-US" sz="1200" dirty="0">
              <a:latin typeface="Arial" panose="020B0604020202020204" pitchFamily="34" charset="0"/>
              <a:cs typeface="Arial" panose="020B0604020202020204" pitchFamily="34" charset="0"/>
            </a:endParaRPr>
          </a:p>
          <a:p>
            <a:pPr marL="685800" lvl="1" indent="-228600">
              <a:buFont typeface="+mj-lt"/>
              <a:buAutoNum type="alphaUcPeriod"/>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Source: </a:t>
            </a:r>
            <a:r>
              <a:rPr lang="en-US" sz="1200" b="0" i="0" u="sng" strike="noStrike" dirty="0">
                <a:solidFill>
                  <a:srgbClr val="1155CC"/>
                </a:solidFill>
                <a:effectLst/>
                <a:latin typeface="Arial" panose="020B0604020202020204" pitchFamily="34" charset="0"/>
                <a:cs typeface="Arial" panose="020B0604020202020204" pitchFamily="34" charset="0"/>
                <a:hlinkClick r:id="rId3"/>
              </a:rPr>
              <a:t>https://www.pewresearch.org/internet/wp-content/uploads/sites/9/2022/08/PJ_2022.08.10_teens-and-tech_0-06b.png</a:t>
            </a:r>
            <a:endParaRPr lang="en-US" sz="1200" b="0" i="0" u="sng" strike="noStrike" dirty="0">
              <a:solidFill>
                <a:srgbClr val="1155CC"/>
              </a:solidFill>
              <a:effectLst/>
              <a:latin typeface="Arial" panose="020B0604020202020204" pitchFamily="34" charset="0"/>
              <a:cs typeface="Arial" panose="020B0604020202020204" pitchFamily="34" charset="0"/>
            </a:endParaRPr>
          </a:p>
          <a:p>
            <a:r>
              <a:rPr lang="en-US" sz="1200" b="0" i="0" u="none" strike="noStrike" dirty="0">
                <a:solidFill>
                  <a:srgbClr val="121416"/>
                </a:solidFill>
                <a:effectLst/>
                <a:latin typeface="Arial" panose="020B0604020202020204" pitchFamily="34" charset="0"/>
                <a:cs typeface="Arial" panose="020B0604020202020204" pitchFamily="34" charset="0"/>
              </a:rPr>
              <a:t>Full article - </a:t>
            </a:r>
            <a:r>
              <a:rPr lang="en-US" sz="1200" b="0" i="0" u="sng" strike="noStrike" dirty="0">
                <a:solidFill>
                  <a:srgbClr val="1155CC"/>
                </a:solidFill>
                <a:effectLst/>
                <a:latin typeface="Arial" panose="020B0604020202020204" pitchFamily="34" charset="0"/>
                <a:cs typeface="Arial" panose="020B0604020202020204" pitchFamily="34" charset="0"/>
                <a:hlinkClick r:id="rId4"/>
              </a:rPr>
              <a:t>https://www.pewresearch.org/internet/2022/08/10/teens-social-media-and-technology-2022/</a:t>
            </a:r>
            <a:r>
              <a:rPr lang="en-US" sz="1200" b="0" i="0" u="none" strike="noStrike" dirty="0">
                <a:solidFill>
                  <a:srgbClr val="121416"/>
                </a:solidFill>
                <a:effectLst/>
                <a:latin typeface="Arial" panose="020B0604020202020204" pitchFamily="34" charset="0"/>
                <a:cs typeface="Arial" panose="020B0604020202020204" pitchFamily="34" charset="0"/>
              </a:rPr>
              <a:t> </a:t>
            </a:r>
          </a:p>
          <a:p>
            <a:endParaRPr lang="en-US" sz="1800" b="0" i="0" u="none" strike="noStrike" dirty="0">
              <a:solidFill>
                <a:srgbClr val="121416"/>
              </a:solidFill>
              <a:effectLst/>
              <a:latin typeface="Arial" panose="020B0604020202020204" pitchFamily="34" charset="0"/>
            </a:endParaRPr>
          </a:p>
          <a:p>
            <a:endParaRPr lang="en-US" sz="1200" dirty="0">
              <a:latin typeface="+mn-lt"/>
            </a:endParaRPr>
          </a:p>
          <a:p>
            <a:r>
              <a:rPr lang="en-US" sz="1200" dirty="0">
                <a:latin typeface="+mn-lt"/>
              </a:rPr>
              <a:t/>
            </a:r>
            <a:br>
              <a:rPr lang="en-US" sz="1200" dirty="0">
                <a:latin typeface="+mn-lt"/>
              </a:rPr>
            </a:br>
            <a:endParaRPr lang="en-US" sz="1200" b="0" dirty="0">
              <a:effectLst/>
              <a:latin typeface="+mn-lt"/>
            </a:endParaRPr>
          </a:p>
          <a:p>
            <a:pPr rtl="0">
              <a:spcBef>
                <a:spcPts val="2300"/>
              </a:spcBef>
              <a:spcAft>
                <a:spcPts val="0"/>
              </a:spcAft>
            </a:pPr>
            <a:endParaRPr lang="en-US" b="1" dirty="0"/>
          </a:p>
        </p:txBody>
      </p:sp>
      <p:sp>
        <p:nvSpPr>
          <p:cNvPr id="4" name="Slide Number Placeholder 3"/>
          <p:cNvSpPr>
            <a:spLocks noGrp="1"/>
          </p:cNvSpPr>
          <p:nvPr>
            <p:ph type="sldNum" sz="quarter" idx="5"/>
          </p:nvPr>
        </p:nvSpPr>
        <p:spPr/>
        <p:txBody>
          <a:bodyPr/>
          <a:lstStyle/>
          <a:p>
            <a:fld id="{CD9DB3CF-5758-4BF7-8302-CD7BFACD29B8}" type="slidenum">
              <a:rPr lang="en-US" smtClean="0"/>
              <a:t>6</a:t>
            </a:fld>
            <a:endParaRPr lang="en-US" dirty="0"/>
          </a:p>
        </p:txBody>
      </p:sp>
    </p:spTree>
    <p:extLst>
      <p:ext uri="{BB962C8B-B14F-4D97-AF65-F5344CB8AC3E}">
        <p14:creationId xmlns:p14="http://schemas.microsoft.com/office/powerpoint/2010/main" val="1146674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Talking Points -</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Question #2 – How many online predators are active each day, according to FBI estimates?</a:t>
            </a:r>
          </a:p>
          <a:p>
            <a:pPr marL="0" lvl="0" indent="0" algn="l" rtl="0">
              <a:lnSpc>
                <a:spcPct val="115000"/>
              </a:lnSpc>
              <a:spcBef>
                <a:spcPts val="0"/>
              </a:spcBef>
              <a:spcAft>
                <a:spcPts val="0"/>
              </a:spcAft>
              <a:buNone/>
            </a:pPr>
            <a:endParaRPr lang="en-US" sz="1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A.  5,000</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B.  50,000</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C.  500,000</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1200" dirty="0">
                <a:solidFill>
                  <a:schemeClr val="dk1"/>
                </a:solidFill>
              </a:rPr>
              <a:t>D.  5,000,000</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Source: </a:t>
            </a:r>
            <a:r>
              <a:rPr lang="en-US" sz="1200" b="0" i="0" u="sng" strike="noStrike" dirty="0">
                <a:solidFill>
                  <a:srgbClr val="1155CC"/>
                </a:solidFill>
                <a:effectLst/>
                <a:latin typeface="Arial" panose="020B0604020202020204" pitchFamily="34" charset="0"/>
                <a:cs typeface="Arial" panose="020B0604020202020204" pitchFamily="34" charset="0"/>
                <a:hlinkClick r:id="rId3"/>
              </a:rPr>
              <a:t>https://www.beaubidenfoundation.org/onlinepredatorsblog1/</a:t>
            </a:r>
            <a:endParaRPr lang="en-US" sz="1200" dirty="0">
              <a:latin typeface="Arial" panose="020B0604020202020204" pitchFamily="34" charset="0"/>
              <a:cs typeface="Arial" panose="020B0604020202020204" pitchFamily="34" charset="0"/>
            </a:endParaRPr>
          </a:p>
          <a:p>
            <a:endParaRPr lang="en-US" sz="1200" dirty="0">
              <a:latin typeface="+mn-lt"/>
            </a:endParaRPr>
          </a:p>
          <a:p>
            <a:r>
              <a:rPr lang="en-US" sz="1200" dirty="0">
                <a:latin typeface="+mn-lt"/>
              </a:rPr>
              <a:t/>
            </a:r>
            <a:br>
              <a:rPr lang="en-US" sz="1200" dirty="0">
                <a:latin typeface="+mn-lt"/>
              </a:rPr>
            </a:br>
            <a:endParaRPr lang="en-US" sz="1200" b="0" dirty="0">
              <a:effectLst/>
              <a:latin typeface="+mn-lt"/>
            </a:endParaRPr>
          </a:p>
          <a:p>
            <a:pPr rtl="0">
              <a:spcBef>
                <a:spcPts val="2300"/>
              </a:spcBef>
              <a:spcAft>
                <a:spcPts val="0"/>
              </a:spcAft>
            </a:pPr>
            <a:endParaRPr lang="en-US" b="1" dirty="0"/>
          </a:p>
        </p:txBody>
      </p:sp>
      <p:sp>
        <p:nvSpPr>
          <p:cNvPr id="4" name="Slide Number Placeholder 3"/>
          <p:cNvSpPr>
            <a:spLocks noGrp="1"/>
          </p:cNvSpPr>
          <p:nvPr>
            <p:ph type="sldNum" sz="quarter" idx="5"/>
          </p:nvPr>
        </p:nvSpPr>
        <p:spPr/>
        <p:txBody>
          <a:bodyPr/>
          <a:lstStyle/>
          <a:p>
            <a:fld id="{CD9DB3CF-5758-4BF7-8302-CD7BFACD29B8}" type="slidenum">
              <a:rPr lang="en-US" smtClean="0"/>
              <a:t>7</a:t>
            </a:fld>
            <a:endParaRPr lang="en-US" dirty="0"/>
          </a:p>
        </p:txBody>
      </p:sp>
    </p:spTree>
    <p:extLst>
      <p:ext uri="{BB962C8B-B14F-4D97-AF65-F5344CB8AC3E}">
        <p14:creationId xmlns:p14="http://schemas.microsoft.com/office/powerpoint/2010/main" val="234316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solidFill>
                  <a:schemeClr val="dk1"/>
                </a:solidFill>
              </a:rPr>
              <a:t>Talking Points -</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None/>
            </a:pPr>
            <a:r>
              <a:rPr lang="en-US" sz="1200" dirty="0">
                <a:solidFill>
                  <a:schemeClr val="dk1"/>
                </a:solidFill>
              </a:rPr>
              <a:t>Question #3 - Among those parents who believe parenting is tougher than it was 20 years ago (which is 66% of all parents)... how many blame social media and its negative impacts?</a:t>
            </a:r>
          </a:p>
          <a:p>
            <a:pPr marL="0" lvl="0" indent="0" algn="l" rtl="0">
              <a:lnSpc>
                <a:spcPct val="115000"/>
              </a:lnSpc>
              <a:spcBef>
                <a:spcPts val="0"/>
              </a:spcBef>
              <a:spcAft>
                <a:spcPts val="0"/>
              </a:spcAft>
              <a:buNone/>
            </a:pPr>
            <a:endParaRPr lang="en-US" sz="1200" dirty="0">
              <a:solidFill>
                <a:schemeClr val="dk1"/>
              </a:solidFill>
            </a:endParaRPr>
          </a:p>
          <a:p>
            <a:pPr marL="0" lvl="0" indent="457200" algn="l" rtl="0">
              <a:lnSpc>
                <a:spcPct val="115000"/>
              </a:lnSpc>
              <a:spcBef>
                <a:spcPts val="0"/>
              </a:spcBef>
              <a:spcAft>
                <a:spcPts val="0"/>
              </a:spcAft>
              <a:buNone/>
            </a:pPr>
            <a:r>
              <a:rPr lang="en-US" sz="1200" dirty="0">
                <a:solidFill>
                  <a:schemeClr val="dk1"/>
                </a:solidFill>
              </a:rPr>
              <a:t>A.  21%</a:t>
            </a:r>
          </a:p>
          <a:p>
            <a:pPr marL="0" lvl="0" indent="0" algn="l" rtl="0">
              <a:lnSpc>
                <a:spcPct val="115000"/>
              </a:lnSpc>
              <a:spcBef>
                <a:spcPts val="0"/>
              </a:spcBef>
              <a:spcAft>
                <a:spcPts val="0"/>
              </a:spcAft>
              <a:buNone/>
            </a:pPr>
            <a:endParaRPr lang="en-US" sz="1200" dirty="0">
              <a:solidFill>
                <a:schemeClr val="dk1"/>
              </a:solidFill>
            </a:endParaRPr>
          </a:p>
          <a:p>
            <a:pPr marL="0" lvl="0" indent="457200" algn="l" rtl="0">
              <a:lnSpc>
                <a:spcPct val="115000"/>
              </a:lnSpc>
              <a:spcBef>
                <a:spcPts val="0"/>
              </a:spcBef>
              <a:spcAft>
                <a:spcPts val="0"/>
              </a:spcAft>
              <a:buNone/>
            </a:pPr>
            <a:r>
              <a:rPr lang="en-US" sz="1200" dirty="0">
                <a:solidFill>
                  <a:schemeClr val="dk1"/>
                </a:solidFill>
              </a:rPr>
              <a:t>B.  41%</a:t>
            </a:r>
          </a:p>
          <a:p>
            <a:pPr marL="0" lvl="0" indent="0" algn="l" rtl="0">
              <a:lnSpc>
                <a:spcPct val="115000"/>
              </a:lnSpc>
              <a:spcBef>
                <a:spcPts val="0"/>
              </a:spcBef>
              <a:spcAft>
                <a:spcPts val="0"/>
              </a:spcAft>
              <a:buNone/>
            </a:pPr>
            <a:endParaRPr lang="en-US" sz="1200" dirty="0">
              <a:solidFill>
                <a:schemeClr val="dk1"/>
              </a:solidFill>
            </a:endParaRPr>
          </a:p>
          <a:p>
            <a:pPr marL="0" lvl="0" indent="457200" algn="l" rtl="0">
              <a:lnSpc>
                <a:spcPct val="115000"/>
              </a:lnSpc>
              <a:spcBef>
                <a:spcPts val="0"/>
              </a:spcBef>
              <a:spcAft>
                <a:spcPts val="0"/>
              </a:spcAft>
              <a:buNone/>
            </a:pPr>
            <a:r>
              <a:rPr lang="en-US" sz="1200" dirty="0">
                <a:solidFill>
                  <a:schemeClr val="dk1"/>
                </a:solidFill>
              </a:rPr>
              <a:t>C.  61%</a:t>
            </a:r>
          </a:p>
          <a:p>
            <a:pPr marL="0" lvl="0" indent="0" algn="l" rtl="0">
              <a:lnSpc>
                <a:spcPct val="115000"/>
              </a:lnSpc>
              <a:spcBef>
                <a:spcPts val="0"/>
              </a:spcBef>
              <a:spcAft>
                <a:spcPts val="0"/>
              </a:spcAft>
              <a:buNone/>
            </a:pPr>
            <a:endParaRPr lang="en-US" sz="1200" dirty="0">
              <a:solidFill>
                <a:schemeClr val="dk1"/>
              </a:solidFill>
            </a:endParaRPr>
          </a:p>
          <a:p>
            <a:pPr marL="0" lvl="0" indent="457200" algn="l" rtl="0">
              <a:lnSpc>
                <a:spcPct val="115000"/>
              </a:lnSpc>
              <a:spcBef>
                <a:spcPts val="0"/>
              </a:spcBef>
              <a:spcAft>
                <a:spcPts val="0"/>
              </a:spcAft>
              <a:buNone/>
            </a:pPr>
            <a:r>
              <a:rPr lang="en-US" sz="1200" dirty="0">
                <a:solidFill>
                  <a:schemeClr val="dk1"/>
                </a:solidFill>
              </a:rPr>
              <a:t>D.  81%</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Source: </a:t>
            </a:r>
            <a:r>
              <a:rPr lang="en-US" sz="1200" b="0" i="0" u="sng" strike="noStrike" dirty="0">
                <a:solidFill>
                  <a:srgbClr val="1155CC"/>
                </a:solidFill>
                <a:effectLst/>
                <a:latin typeface="Arial" panose="020B0604020202020204" pitchFamily="34" charset="0"/>
                <a:cs typeface="Arial" panose="020B0604020202020204" pitchFamily="34" charset="0"/>
                <a:hlinkClick r:id="rId3"/>
              </a:rPr>
              <a:t>https://www.pewresearch.org/internet/2020/07/28/parents-attitudes-and-experiences-related-to-digital-technology/pi_2020-07-28_kids-and-screens_04-01/</a:t>
            </a:r>
            <a:endParaRPr lang="en-US" sz="1200" b="0" i="0" u="sng" strike="noStrike" dirty="0">
              <a:solidFill>
                <a:srgbClr val="1155CC"/>
              </a:solidFill>
              <a:effectLst/>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Full article: </a:t>
            </a:r>
            <a:r>
              <a:rPr lang="en-US" sz="1200" b="0" i="0" u="sng" strike="noStrike" dirty="0">
                <a:solidFill>
                  <a:srgbClr val="1155CC"/>
                </a:solidFill>
                <a:effectLst/>
                <a:latin typeface="Arial" panose="020B0604020202020204" pitchFamily="34" charset="0"/>
                <a:cs typeface="Arial" panose="020B0604020202020204" pitchFamily="34" charset="0"/>
                <a:hlinkClick r:id="rId4"/>
              </a:rPr>
              <a:t>https://www.pewresearch.org/internet/2020/07/28/parents-attitudes-and-experiences-related-to-digital-technology/</a:t>
            </a:r>
            <a:endParaRPr lang="en-US" sz="1200" dirty="0">
              <a:latin typeface="Arial" panose="020B0604020202020204" pitchFamily="34" charset="0"/>
              <a:cs typeface="Arial" panose="020B0604020202020204" pitchFamily="34" charset="0"/>
            </a:endParaRPr>
          </a:p>
          <a:p>
            <a:r>
              <a:rPr lang="en-US" sz="1200" dirty="0">
                <a:latin typeface="+mn-lt"/>
              </a:rPr>
              <a:t/>
            </a:r>
            <a:br>
              <a:rPr lang="en-US" sz="1200" dirty="0">
                <a:latin typeface="+mn-lt"/>
              </a:rPr>
            </a:br>
            <a:endParaRPr lang="en-US" sz="1200" b="0" dirty="0">
              <a:effectLst/>
              <a:latin typeface="+mn-lt"/>
            </a:endParaRPr>
          </a:p>
          <a:p>
            <a:pPr rtl="0">
              <a:spcBef>
                <a:spcPts val="2300"/>
              </a:spcBef>
              <a:spcAft>
                <a:spcPts val="0"/>
              </a:spcAft>
            </a:pPr>
            <a:endParaRPr lang="en-US" b="1" dirty="0"/>
          </a:p>
        </p:txBody>
      </p:sp>
      <p:sp>
        <p:nvSpPr>
          <p:cNvPr id="4" name="Slide Number Placeholder 3"/>
          <p:cNvSpPr>
            <a:spLocks noGrp="1"/>
          </p:cNvSpPr>
          <p:nvPr>
            <p:ph type="sldNum" sz="quarter" idx="5"/>
          </p:nvPr>
        </p:nvSpPr>
        <p:spPr/>
        <p:txBody>
          <a:bodyPr/>
          <a:lstStyle/>
          <a:p>
            <a:fld id="{CD9DB3CF-5758-4BF7-8302-CD7BFACD29B8}" type="slidenum">
              <a:rPr lang="en-US" smtClean="0"/>
              <a:t>8</a:t>
            </a:fld>
            <a:endParaRPr lang="en-US" dirty="0"/>
          </a:p>
        </p:txBody>
      </p:sp>
    </p:spTree>
    <p:extLst>
      <p:ext uri="{BB962C8B-B14F-4D97-AF65-F5344CB8AC3E}">
        <p14:creationId xmlns:p14="http://schemas.microsoft.com/office/powerpoint/2010/main" val="277998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dirty="0">
                <a:solidFill>
                  <a:schemeClr val="dk1"/>
                </a:solidFill>
              </a:rPr>
              <a:t>Talking Points -</a:t>
            </a:r>
          </a:p>
          <a:p>
            <a:pPr marL="0" lvl="0" indent="0" algn="l" rtl="0">
              <a:lnSpc>
                <a:spcPct val="115000"/>
              </a:lnSpc>
              <a:spcBef>
                <a:spcPts val="0"/>
              </a:spcBef>
              <a:spcAft>
                <a:spcPts val="0"/>
              </a:spcAft>
              <a:buClr>
                <a:schemeClr val="dk1"/>
              </a:buClr>
              <a:buSzPts val="1100"/>
              <a:buFont typeface="Arial"/>
              <a:buNone/>
            </a:pPr>
            <a:endParaRPr lang="en-US" sz="1200" b="1" dirty="0">
              <a:solidFill>
                <a:schemeClr val="dk1"/>
              </a:solidFill>
            </a:endParaRPr>
          </a:p>
          <a:p>
            <a:pPr marL="0" lvl="0" indent="0" algn="l" rtl="0">
              <a:lnSpc>
                <a:spcPct val="115000"/>
              </a:lnSpc>
              <a:spcBef>
                <a:spcPts val="0"/>
              </a:spcBef>
              <a:spcAft>
                <a:spcPts val="0"/>
              </a:spcAft>
              <a:buNone/>
            </a:pPr>
            <a:r>
              <a:rPr lang="en-US" sz="1200" dirty="0">
                <a:solidFill>
                  <a:schemeClr val="dk1"/>
                </a:solidFill>
              </a:rPr>
              <a:t>And now a bonus question for parents –</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None/>
            </a:pPr>
            <a:r>
              <a:rPr lang="en-US" sz="1200" dirty="0">
                <a:solidFill>
                  <a:schemeClr val="dk1"/>
                </a:solidFill>
              </a:rPr>
              <a:t>Can you name the apps that your child uses most frequently?</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None/>
            </a:pPr>
            <a:r>
              <a:rPr lang="en-US" sz="1200" dirty="0">
                <a:solidFill>
                  <a:schemeClr val="dk1"/>
                </a:solidFill>
              </a:rPr>
              <a:t>And double bonus points if you know how to use the apps yourself!</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(Give parents a moment to think about it… maybe give them some hints if you can tell they are struggling. This will obviously vary by schools and regions of the country)</a:t>
            </a:r>
          </a:p>
          <a:p>
            <a:pPr marL="0" lvl="0" indent="0" algn="l" rtl="0">
              <a:spcBef>
                <a:spcPts val="0"/>
              </a:spcBef>
              <a:spcAft>
                <a:spcPts val="0"/>
              </a:spcAft>
              <a:buNone/>
            </a:pPr>
            <a:endParaRPr lang="en-US" dirty="0"/>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rPr>
              <a:t>Notes to presenters -</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(Congratulate them for their effort… and then introduce the main section of the presentation.</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Here they will learn the answers to the questions that you have just asked, plus lots more information that should make them think.</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The goal is to inspire future discussion about social media and how it is managed within their families)</a:t>
            </a:r>
          </a:p>
          <a:p>
            <a:pPr rtl="0">
              <a:spcBef>
                <a:spcPts val="2300"/>
              </a:spcBef>
              <a:spcAft>
                <a:spcPts val="0"/>
              </a:spcAft>
            </a:pPr>
            <a:endParaRPr lang="en-US" b="1" dirty="0"/>
          </a:p>
          <a:p>
            <a:pPr rtl="0">
              <a:spcBef>
                <a:spcPts val="2300"/>
              </a:spcBef>
              <a:spcAft>
                <a:spcPts val="0"/>
              </a:spcAft>
            </a:pPr>
            <a:endParaRPr lang="en-US" b="1" dirty="0"/>
          </a:p>
        </p:txBody>
      </p:sp>
      <p:sp>
        <p:nvSpPr>
          <p:cNvPr id="4" name="Slide Number Placeholder 3"/>
          <p:cNvSpPr>
            <a:spLocks noGrp="1"/>
          </p:cNvSpPr>
          <p:nvPr>
            <p:ph type="sldNum" sz="quarter" idx="5"/>
          </p:nvPr>
        </p:nvSpPr>
        <p:spPr/>
        <p:txBody>
          <a:bodyPr/>
          <a:lstStyle/>
          <a:p>
            <a:fld id="{CD9DB3CF-5758-4BF7-8302-CD7BFACD29B8}" type="slidenum">
              <a:rPr lang="en-US" smtClean="0"/>
              <a:t>9</a:t>
            </a:fld>
            <a:endParaRPr lang="en-US" dirty="0"/>
          </a:p>
        </p:txBody>
      </p:sp>
    </p:spTree>
    <p:extLst>
      <p:ext uri="{BB962C8B-B14F-4D97-AF65-F5344CB8AC3E}">
        <p14:creationId xmlns:p14="http://schemas.microsoft.com/office/powerpoint/2010/main" val="145817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D504E-AC09-44F7-6CF9-F732071BCC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33E007-007B-2E42-0BD2-771B49CB84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2ACB7-0B17-D730-88DE-B103C8B6F61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8327A89-8E45-FCFB-D45A-6DACC7E21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E372D-56A1-AD19-C9E4-C9F0CED1494C}"/>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3438736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67F1-C56C-261E-C280-53AAF48688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E73318-1949-7168-DA6D-5B4EDE3288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7D03A-6D38-A293-4C2B-768CEAAD1FE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0826446-7179-69AD-68AD-C5823C8294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19D28E-FA31-3937-1ED4-005CC443F048}"/>
              </a:ext>
            </a:extLst>
          </p:cNvPr>
          <p:cNvSpPr>
            <a:spLocks noGrp="1"/>
          </p:cNvSpPr>
          <p:nvPr>
            <p:ph type="sldNum" sz="quarter" idx="12"/>
          </p:nvPr>
        </p:nvSpPr>
        <p:spPr/>
        <p:txBody>
          <a:bodyPr/>
          <a:lstStyle/>
          <a:p>
            <a:fld id="{750512A9-88DA-4774-B5A1-3CBF5F65DFFF}" type="slidenum">
              <a:rPr lang="en-US" smtClean="0"/>
              <a:t>‹#›</a:t>
            </a:fld>
            <a:endParaRPr lang="en-US" dirty="0"/>
          </a:p>
        </p:txBody>
      </p:sp>
    </p:spTree>
    <p:extLst>
      <p:ext uri="{BB962C8B-B14F-4D97-AF65-F5344CB8AC3E}">
        <p14:creationId xmlns:p14="http://schemas.microsoft.com/office/powerpoint/2010/main" val="14014692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67D904-7A74-B1D1-B9A8-F2A8F1E2B3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220631-2997-8042-33C9-451B8B9DF5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21781-E91A-4DF7-A8D7-4598D44DB5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45E416-24BC-4B30-F615-A1EC8F9605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C219A8-FFAE-1A4D-D63F-35D3A9B0360C}"/>
              </a:ext>
            </a:extLst>
          </p:cNvPr>
          <p:cNvSpPr>
            <a:spLocks noGrp="1"/>
          </p:cNvSpPr>
          <p:nvPr>
            <p:ph type="sldNum" sz="quarter" idx="12"/>
          </p:nvPr>
        </p:nvSpPr>
        <p:spPr/>
        <p:txBody>
          <a:bodyPr/>
          <a:lstStyle/>
          <a:p>
            <a:fld id="{750512A9-88DA-4774-B5A1-3CBF5F65DFFF}" type="slidenum">
              <a:rPr lang="en-US" smtClean="0"/>
              <a:t>‹#›</a:t>
            </a:fld>
            <a:endParaRPr lang="en-US" dirty="0"/>
          </a:p>
        </p:txBody>
      </p:sp>
    </p:spTree>
    <p:extLst>
      <p:ext uri="{BB962C8B-B14F-4D97-AF65-F5344CB8AC3E}">
        <p14:creationId xmlns:p14="http://schemas.microsoft.com/office/powerpoint/2010/main" val="1583664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306ABDD-136B-9A4F-87D9-CE56553D583B}"/>
              </a:ext>
            </a:extLst>
          </p:cNvPr>
          <p:cNvSpPr>
            <a:spLocks noGrp="1"/>
          </p:cNvSpPr>
          <p:nvPr>
            <p:ph type="pic" sz="quarter" idx="17"/>
          </p:nvPr>
        </p:nvSpPr>
        <p:spPr>
          <a:xfrm>
            <a:off x="6526268" y="2339164"/>
            <a:ext cx="4598932" cy="2905936"/>
          </a:xfrm>
          <a:custGeom>
            <a:avLst/>
            <a:gdLst>
              <a:gd name="connsiteX0" fmla="*/ 0 w 1866364"/>
              <a:gd name="connsiteY0" fmla="*/ 0 h 2020186"/>
              <a:gd name="connsiteX1" fmla="*/ 1866364 w 1866364"/>
              <a:gd name="connsiteY1" fmla="*/ 0 h 2020186"/>
              <a:gd name="connsiteX2" fmla="*/ 1866364 w 1866364"/>
              <a:gd name="connsiteY2" fmla="*/ 2020186 h 2020186"/>
              <a:gd name="connsiteX3" fmla="*/ 0 w 1866364"/>
              <a:gd name="connsiteY3" fmla="*/ 2020186 h 2020186"/>
            </a:gdLst>
            <a:ahLst/>
            <a:cxnLst>
              <a:cxn ang="0">
                <a:pos x="connsiteX0" y="connsiteY0"/>
              </a:cxn>
              <a:cxn ang="0">
                <a:pos x="connsiteX1" y="connsiteY1"/>
              </a:cxn>
              <a:cxn ang="0">
                <a:pos x="connsiteX2" y="connsiteY2"/>
              </a:cxn>
              <a:cxn ang="0">
                <a:pos x="connsiteX3" y="connsiteY3"/>
              </a:cxn>
            </a:cxnLst>
            <a:rect l="l" t="t" r="r" b="b"/>
            <a:pathLst>
              <a:path w="1866364" h="2020186">
                <a:moveTo>
                  <a:pt x="0" y="0"/>
                </a:moveTo>
                <a:lnTo>
                  <a:pt x="1866364" y="0"/>
                </a:lnTo>
                <a:lnTo>
                  <a:pt x="1866364" y="2020186"/>
                </a:lnTo>
                <a:lnTo>
                  <a:pt x="0" y="2020186"/>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1345141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93B124-9595-C94B-8864-6CF10696C3BA}"/>
              </a:ext>
            </a:extLst>
          </p:cNvPr>
          <p:cNvSpPr>
            <a:spLocks noGrp="1"/>
          </p:cNvSpPr>
          <p:nvPr>
            <p:ph type="pic" sz="quarter" idx="10"/>
          </p:nvPr>
        </p:nvSpPr>
        <p:spPr>
          <a:xfrm>
            <a:off x="1657350" y="1483519"/>
            <a:ext cx="4002088" cy="4002088"/>
          </a:xfrm>
          <a:custGeom>
            <a:avLst/>
            <a:gdLst>
              <a:gd name="connsiteX0" fmla="*/ 2001044 w 4002088"/>
              <a:gd name="connsiteY0" fmla="*/ 0 h 4002088"/>
              <a:gd name="connsiteX1" fmla="*/ 4002088 w 4002088"/>
              <a:gd name="connsiteY1" fmla="*/ 2001044 h 4002088"/>
              <a:gd name="connsiteX2" fmla="*/ 2001044 w 4002088"/>
              <a:gd name="connsiteY2" fmla="*/ 4002088 h 4002088"/>
              <a:gd name="connsiteX3" fmla="*/ 0 w 4002088"/>
              <a:gd name="connsiteY3" fmla="*/ 2001044 h 4002088"/>
              <a:gd name="connsiteX4" fmla="*/ 2001044 w 4002088"/>
              <a:gd name="connsiteY4" fmla="*/ 0 h 400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2088" h="4002088">
                <a:moveTo>
                  <a:pt x="2001044" y="0"/>
                </a:moveTo>
                <a:cubicBezTo>
                  <a:pt x="3106190" y="0"/>
                  <a:pt x="4002088" y="895898"/>
                  <a:pt x="4002088" y="2001044"/>
                </a:cubicBezTo>
                <a:cubicBezTo>
                  <a:pt x="4002088" y="3106190"/>
                  <a:pt x="3106190" y="4002088"/>
                  <a:pt x="2001044" y="4002088"/>
                </a:cubicBezTo>
                <a:cubicBezTo>
                  <a:pt x="895898" y="4002088"/>
                  <a:pt x="0" y="3106190"/>
                  <a:pt x="0" y="2001044"/>
                </a:cubicBezTo>
                <a:cubicBezTo>
                  <a:pt x="0" y="895898"/>
                  <a:pt x="895898" y="0"/>
                  <a:pt x="2001044" y="0"/>
                </a:cubicBez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34982460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2CFFDE8-2310-4642-A913-0787FBD64C04}"/>
              </a:ext>
            </a:extLst>
          </p:cNvPr>
          <p:cNvSpPr>
            <a:spLocks noGrp="1"/>
          </p:cNvSpPr>
          <p:nvPr>
            <p:ph type="pic" sz="quarter" idx="12"/>
          </p:nvPr>
        </p:nvSpPr>
        <p:spPr>
          <a:xfrm>
            <a:off x="661306" y="1959429"/>
            <a:ext cx="2579915"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Picture Placeholder 15">
            <a:extLst>
              <a:ext uri="{FF2B5EF4-FFF2-40B4-BE49-F238E27FC236}">
                <a16:creationId xmlns:a16="http://schemas.microsoft.com/office/drawing/2014/main" id="{80755220-6A84-5E4B-8214-C84B1713084F}"/>
              </a:ext>
            </a:extLst>
          </p:cNvPr>
          <p:cNvSpPr>
            <a:spLocks noGrp="1"/>
          </p:cNvSpPr>
          <p:nvPr>
            <p:ph type="pic" sz="quarter" idx="13"/>
          </p:nvPr>
        </p:nvSpPr>
        <p:spPr>
          <a:xfrm>
            <a:off x="3420835" y="1959429"/>
            <a:ext cx="2579915"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5" name="Picture Placeholder 14">
            <a:extLst>
              <a:ext uri="{FF2B5EF4-FFF2-40B4-BE49-F238E27FC236}">
                <a16:creationId xmlns:a16="http://schemas.microsoft.com/office/drawing/2014/main" id="{E695CCAF-2D72-5244-9053-EA7B0C5DB859}"/>
              </a:ext>
            </a:extLst>
          </p:cNvPr>
          <p:cNvSpPr>
            <a:spLocks noGrp="1"/>
          </p:cNvSpPr>
          <p:nvPr>
            <p:ph type="pic" sz="quarter" idx="14"/>
          </p:nvPr>
        </p:nvSpPr>
        <p:spPr>
          <a:xfrm>
            <a:off x="6185806" y="1959429"/>
            <a:ext cx="2579915"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Picture Placeholder 13">
            <a:extLst>
              <a:ext uri="{FF2B5EF4-FFF2-40B4-BE49-F238E27FC236}">
                <a16:creationId xmlns:a16="http://schemas.microsoft.com/office/drawing/2014/main" id="{A866411F-F6E6-7C4D-8303-D0E1CCD3DD1E}"/>
              </a:ext>
            </a:extLst>
          </p:cNvPr>
          <p:cNvSpPr>
            <a:spLocks noGrp="1"/>
          </p:cNvSpPr>
          <p:nvPr>
            <p:ph type="pic" sz="quarter" idx="15"/>
          </p:nvPr>
        </p:nvSpPr>
        <p:spPr>
          <a:xfrm>
            <a:off x="8950777" y="1959429"/>
            <a:ext cx="2579915"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2381967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Box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2CFFDE8-2310-4642-A913-0787FBD64C04}"/>
              </a:ext>
            </a:extLst>
          </p:cNvPr>
          <p:cNvSpPr>
            <a:spLocks noGrp="1"/>
          </p:cNvSpPr>
          <p:nvPr>
            <p:ph type="pic" sz="quarter" idx="12"/>
          </p:nvPr>
        </p:nvSpPr>
        <p:spPr>
          <a:xfrm>
            <a:off x="431346" y="2049554"/>
            <a:ext cx="2081894"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Picture Placeholder 15">
            <a:extLst>
              <a:ext uri="{FF2B5EF4-FFF2-40B4-BE49-F238E27FC236}">
                <a16:creationId xmlns:a16="http://schemas.microsoft.com/office/drawing/2014/main" id="{80755220-6A84-5E4B-8214-C84B1713084F}"/>
              </a:ext>
            </a:extLst>
          </p:cNvPr>
          <p:cNvSpPr>
            <a:spLocks noGrp="1"/>
          </p:cNvSpPr>
          <p:nvPr>
            <p:ph type="pic" sz="quarter" idx="13"/>
          </p:nvPr>
        </p:nvSpPr>
        <p:spPr>
          <a:xfrm>
            <a:off x="2743201" y="2049555"/>
            <a:ext cx="2081892"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5" name="Picture Placeholder 14">
            <a:extLst>
              <a:ext uri="{FF2B5EF4-FFF2-40B4-BE49-F238E27FC236}">
                <a16:creationId xmlns:a16="http://schemas.microsoft.com/office/drawing/2014/main" id="{E695CCAF-2D72-5244-9053-EA7B0C5DB859}"/>
              </a:ext>
            </a:extLst>
          </p:cNvPr>
          <p:cNvSpPr>
            <a:spLocks noGrp="1"/>
          </p:cNvSpPr>
          <p:nvPr>
            <p:ph type="pic" sz="quarter" idx="14"/>
          </p:nvPr>
        </p:nvSpPr>
        <p:spPr>
          <a:xfrm>
            <a:off x="5055054" y="2049555"/>
            <a:ext cx="2081892"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Picture Placeholder 13">
            <a:extLst>
              <a:ext uri="{FF2B5EF4-FFF2-40B4-BE49-F238E27FC236}">
                <a16:creationId xmlns:a16="http://schemas.microsoft.com/office/drawing/2014/main" id="{A866411F-F6E6-7C4D-8303-D0E1CCD3DD1E}"/>
              </a:ext>
            </a:extLst>
          </p:cNvPr>
          <p:cNvSpPr>
            <a:spLocks noGrp="1"/>
          </p:cNvSpPr>
          <p:nvPr>
            <p:ph type="pic" sz="quarter" idx="15"/>
          </p:nvPr>
        </p:nvSpPr>
        <p:spPr>
          <a:xfrm>
            <a:off x="7366907" y="2049553"/>
            <a:ext cx="2081892"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4" name="Picture Placeholder 16">
            <a:extLst>
              <a:ext uri="{FF2B5EF4-FFF2-40B4-BE49-F238E27FC236}">
                <a16:creationId xmlns:a16="http://schemas.microsoft.com/office/drawing/2014/main" id="{51DE1505-A8F0-605C-5F19-E9D97EA7F502}"/>
              </a:ext>
            </a:extLst>
          </p:cNvPr>
          <p:cNvSpPr>
            <a:spLocks noGrp="1"/>
          </p:cNvSpPr>
          <p:nvPr>
            <p:ph type="pic" sz="quarter" idx="17"/>
          </p:nvPr>
        </p:nvSpPr>
        <p:spPr>
          <a:xfrm>
            <a:off x="9678760" y="2049552"/>
            <a:ext cx="2081894" cy="2400301"/>
          </a:xfrm>
          <a:custGeom>
            <a:avLst/>
            <a:gdLst>
              <a:gd name="connsiteX0" fmla="*/ 0 w 2579915"/>
              <a:gd name="connsiteY0" fmla="*/ 0 h 2400301"/>
              <a:gd name="connsiteX1" fmla="*/ 2579915 w 2579915"/>
              <a:gd name="connsiteY1" fmla="*/ 0 h 2400301"/>
              <a:gd name="connsiteX2" fmla="*/ 2579915 w 2579915"/>
              <a:gd name="connsiteY2" fmla="*/ 2400301 h 2400301"/>
              <a:gd name="connsiteX3" fmla="*/ 0 w 2579915"/>
              <a:gd name="connsiteY3" fmla="*/ 2400301 h 2400301"/>
            </a:gdLst>
            <a:ahLst/>
            <a:cxnLst>
              <a:cxn ang="0">
                <a:pos x="connsiteX0" y="connsiteY0"/>
              </a:cxn>
              <a:cxn ang="0">
                <a:pos x="connsiteX1" y="connsiteY1"/>
              </a:cxn>
              <a:cxn ang="0">
                <a:pos x="connsiteX2" y="connsiteY2"/>
              </a:cxn>
              <a:cxn ang="0">
                <a:pos x="connsiteX3" y="connsiteY3"/>
              </a:cxn>
            </a:cxnLst>
            <a:rect l="l" t="t" r="r" b="b"/>
            <a:pathLst>
              <a:path w="2579915" h="2400301">
                <a:moveTo>
                  <a:pt x="0" y="0"/>
                </a:moveTo>
                <a:lnTo>
                  <a:pt x="2579915" y="0"/>
                </a:lnTo>
                <a:lnTo>
                  <a:pt x="2579915" y="2400301"/>
                </a:lnTo>
                <a:lnTo>
                  <a:pt x="0" y="2400301"/>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1494816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2BF222B-A959-C44A-A4FA-ED5F12211C46}"/>
              </a:ext>
            </a:extLst>
          </p:cNvPr>
          <p:cNvSpPr>
            <a:spLocks noGrp="1"/>
          </p:cNvSpPr>
          <p:nvPr>
            <p:ph type="pic" sz="quarter" idx="10"/>
          </p:nvPr>
        </p:nvSpPr>
        <p:spPr>
          <a:xfrm>
            <a:off x="681317" y="573742"/>
            <a:ext cx="10829365" cy="2855259"/>
          </a:xfrm>
          <a:custGeom>
            <a:avLst/>
            <a:gdLst>
              <a:gd name="connsiteX0" fmla="*/ 0 w 10829365"/>
              <a:gd name="connsiteY0" fmla="*/ 0 h 2855259"/>
              <a:gd name="connsiteX1" fmla="*/ 10829365 w 10829365"/>
              <a:gd name="connsiteY1" fmla="*/ 0 h 2855259"/>
              <a:gd name="connsiteX2" fmla="*/ 10829365 w 10829365"/>
              <a:gd name="connsiteY2" fmla="*/ 2855259 h 2855259"/>
              <a:gd name="connsiteX3" fmla="*/ 0 w 10829365"/>
              <a:gd name="connsiteY3" fmla="*/ 2855259 h 2855259"/>
            </a:gdLst>
            <a:ahLst/>
            <a:cxnLst>
              <a:cxn ang="0">
                <a:pos x="connsiteX0" y="connsiteY0"/>
              </a:cxn>
              <a:cxn ang="0">
                <a:pos x="connsiteX1" y="connsiteY1"/>
              </a:cxn>
              <a:cxn ang="0">
                <a:pos x="connsiteX2" y="connsiteY2"/>
              </a:cxn>
              <a:cxn ang="0">
                <a:pos x="connsiteX3" y="connsiteY3"/>
              </a:cxn>
            </a:cxnLst>
            <a:rect l="l" t="t" r="r" b="b"/>
            <a:pathLst>
              <a:path w="10829365" h="2855259">
                <a:moveTo>
                  <a:pt x="0" y="0"/>
                </a:moveTo>
                <a:lnTo>
                  <a:pt x="10829365" y="0"/>
                </a:lnTo>
                <a:lnTo>
                  <a:pt x="10829365" y="2855259"/>
                </a:lnTo>
                <a:lnTo>
                  <a:pt x="0" y="285525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203929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163A54-554E-A943-A4D8-7F9399C1AAF8}"/>
              </a:ext>
            </a:extLst>
          </p:cNvPr>
          <p:cNvSpPr>
            <a:spLocks noGrp="1"/>
          </p:cNvSpPr>
          <p:nvPr>
            <p:ph type="pic" sz="quarter" idx="13"/>
          </p:nvPr>
        </p:nvSpPr>
        <p:spPr>
          <a:xfrm>
            <a:off x="4125433" y="574158"/>
            <a:ext cx="1637414" cy="1637414"/>
          </a:xfrm>
          <a:custGeom>
            <a:avLst/>
            <a:gdLst>
              <a:gd name="connsiteX0" fmla="*/ 0 w 1637414"/>
              <a:gd name="connsiteY0" fmla="*/ 0 h 1637414"/>
              <a:gd name="connsiteX1" fmla="*/ 1637414 w 1637414"/>
              <a:gd name="connsiteY1" fmla="*/ 0 h 1637414"/>
              <a:gd name="connsiteX2" fmla="*/ 1637414 w 1637414"/>
              <a:gd name="connsiteY2" fmla="*/ 1637414 h 1637414"/>
              <a:gd name="connsiteX3" fmla="*/ 0 w 1637414"/>
              <a:gd name="connsiteY3" fmla="*/ 1637414 h 1637414"/>
            </a:gdLst>
            <a:ahLst/>
            <a:cxnLst>
              <a:cxn ang="0">
                <a:pos x="connsiteX0" y="connsiteY0"/>
              </a:cxn>
              <a:cxn ang="0">
                <a:pos x="connsiteX1" y="connsiteY1"/>
              </a:cxn>
              <a:cxn ang="0">
                <a:pos x="connsiteX2" y="connsiteY2"/>
              </a:cxn>
              <a:cxn ang="0">
                <a:pos x="connsiteX3" y="connsiteY3"/>
              </a:cxn>
            </a:cxnLst>
            <a:rect l="l" t="t" r="r" b="b"/>
            <a:pathLst>
              <a:path w="1637414" h="1637414">
                <a:moveTo>
                  <a:pt x="0" y="0"/>
                </a:moveTo>
                <a:lnTo>
                  <a:pt x="1637414" y="0"/>
                </a:lnTo>
                <a:lnTo>
                  <a:pt x="1637414" y="1637414"/>
                </a:lnTo>
                <a:lnTo>
                  <a:pt x="0" y="163741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Picture Placeholder 12">
            <a:extLst>
              <a:ext uri="{FF2B5EF4-FFF2-40B4-BE49-F238E27FC236}">
                <a16:creationId xmlns:a16="http://schemas.microsoft.com/office/drawing/2014/main" id="{621AD434-F1A8-E049-81A7-3ABCE8960D13}"/>
              </a:ext>
            </a:extLst>
          </p:cNvPr>
          <p:cNvSpPr>
            <a:spLocks noGrp="1"/>
          </p:cNvSpPr>
          <p:nvPr>
            <p:ph type="pic" sz="quarter" idx="14"/>
          </p:nvPr>
        </p:nvSpPr>
        <p:spPr>
          <a:xfrm>
            <a:off x="4125433" y="2610293"/>
            <a:ext cx="1637414" cy="1637414"/>
          </a:xfrm>
          <a:custGeom>
            <a:avLst/>
            <a:gdLst>
              <a:gd name="connsiteX0" fmla="*/ 0 w 1637414"/>
              <a:gd name="connsiteY0" fmla="*/ 0 h 1637414"/>
              <a:gd name="connsiteX1" fmla="*/ 1637414 w 1637414"/>
              <a:gd name="connsiteY1" fmla="*/ 0 h 1637414"/>
              <a:gd name="connsiteX2" fmla="*/ 1637414 w 1637414"/>
              <a:gd name="connsiteY2" fmla="*/ 1637414 h 1637414"/>
              <a:gd name="connsiteX3" fmla="*/ 0 w 1637414"/>
              <a:gd name="connsiteY3" fmla="*/ 1637414 h 1637414"/>
            </a:gdLst>
            <a:ahLst/>
            <a:cxnLst>
              <a:cxn ang="0">
                <a:pos x="connsiteX0" y="connsiteY0"/>
              </a:cxn>
              <a:cxn ang="0">
                <a:pos x="connsiteX1" y="connsiteY1"/>
              </a:cxn>
              <a:cxn ang="0">
                <a:pos x="connsiteX2" y="connsiteY2"/>
              </a:cxn>
              <a:cxn ang="0">
                <a:pos x="connsiteX3" y="connsiteY3"/>
              </a:cxn>
            </a:cxnLst>
            <a:rect l="l" t="t" r="r" b="b"/>
            <a:pathLst>
              <a:path w="1637414" h="1637414">
                <a:moveTo>
                  <a:pt x="0" y="0"/>
                </a:moveTo>
                <a:lnTo>
                  <a:pt x="1637414" y="0"/>
                </a:lnTo>
                <a:lnTo>
                  <a:pt x="1637414" y="1637414"/>
                </a:lnTo>
                <a:lnTo>
                  <a:pt x="0" y="163741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5" name="Picture Placeholder 14">
            <a:extLst>
              <a:ext uri="{FF2B5EF4-FFF2-40B4-BE49-F238E27FC236}">
                <a16:creationId xmlns:a16="http://schemas.microsoft.com/office/drawing/2014/main" id="{AE0D71E7-846E-AA47-A3AA-2A3F853D8956}"/>
              </a:ext>
            </a:extLst>
          </p:cNvPr>
          <p:cNvSpPr>
            <a:spLocks noGrp="1"/>
          </p:cNvSpPr>
          <p:nvPr>
            <p:ph type="pic" sz="quarter" idx="15"/>
          </p:nvPr>
        </p:nvSpPr>
        <p:spPr>
          <a:xfrm>
            <a:off x="4125433" y="4646428"/>
            <a:ext cx="1637414" cy="1637414"/>
          </a:xfrm>
          <a:custGeom>
            <a:avLst/>
            <a:gdLst>
              <a:gd name="connsiteX0" fmla="*/ 0 w 1637414"/>
              <a:gd name="connsiteY0" fmla="*/ 0 h 1637414"/>
              <a:gd name="connsiteX1" fmla="*/ 1637414 w 1637414"/>
              <a:gd name="connsiteY1" fmla="*/ 0 h 1637414"/>
              <a:gd name="connsiteX2" fmla="*/ 1637414 w 1637414"/>
              <a:gd name="connsiteY2" fmla="*/ 1637414 h 1637414"/>
              <a:gd name="connsiteX3" fmla="*/ 0 w 1637414"/>
              <a:gd name="connsiteY3" fmla="*/ 1637414 h 1637414"/>
            </a:gdLst>
            <a:ahLst/>
            <a:cxnLst>
              <a:cxn ang="0">
                <a:pos x="connsiteX0" y="connsiteY0"/>
              </a:cxn>
              <a:cxn ang="0">
                <a:pos x="connsiteX1" y="connsiteY1"/>
              </a:cxn>
              <a:cxn ang="0">
                <a:pos x="connsiteX2" y="connsiteY2"/>
              </a:cxn>
              <a:cxn ang="0">
                <a:pos x="connsiteX3" y="connsiteY3"/>
              </a:cxn>
            </a:cxnLst>
            <a:rect l="l" t="t" r="r" b="b"/>
            <a:pathLst>
              <a:path w="1637414" h="1637414">
                <a:moveTo>
                  <a:pt x="0" y="0"/>
                </a:moveTo>
                <a:lnTo>
                  <a:pt x="1637414" y="0"/>
                </a:lnTo>
                <a:lnTo>
                  <a:pt x="1637414" y="1637414"/>
                </a:lnTo>
                <a:lnTo>
                  <a:pt x="0" y="1637414"/>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7" name="Picture Placeholder 16">
            <a:extLst>
              <a:ext uri="{FF2B5EF4-FFF2-40B4-BE49-F238E27FC236}">
                <a16:creationId xmlns:a16="http://schemas.microsoft.com/office/drawing/2014/main" id="{038A9C06-8FFF-7C44-873B-0C3A39AAA38B}"/>
              </a:ext>
            </a:extLst>
          </p:cNvPr>
          <p:cNvSpPr>
            <a:spLocks noGrp="1"/>
          </p:cNvSpPr>
          <p:nvPr>
            <p:ph type="pic" sz="quarter" idx="16"/>
          </p:nvPr>
        </p:nvSpPr>
        <p:spPr>
          <a:xfrm>
            <a:off x="6096000" y="2610293"/>
            <a:ext cx="5429693" cy="3673549"/>
          </a:xfrm>
          <a:custGeom>
            <a:avLst/>
            <a:gdLst>
              <a:gd name="connsiteX0" fmla="*/ 0 w 5429693"/>
              <a:gd name="connsiteY0" fmla="*/ 0 h 3673549"/>
              <a:gd name="connsiteX1" fmla="*/ 5429693 w 5429693"/>
              <a:gd name="connsiteY1" fmla="*/ 0 h 3673549"/>
              <a:gd name="connsiteX2" fmla="*/ 5429693 w 5429693"/>
              <a:gd name="connsiteY2" fmla="*/ 3673549 h 3673549"/>
              <a:gd name="connsiteX3" fmla="*/ 0 w 5429693"/>
              <a:gd name="connsiteY3" fmla="*/ 3673549 h 3673549"/>
            </a:gdLst>
            <a:ahLst/>
            <a:cxnLst>
              <a:cxn ang="0">
                <a:pos x="connsiteX0" y="connsiteY0"/>
              </a:cxn>
              <a:cxn ang="0">
                <a:pos x="connsiteX1" y="connsiteY1"/>
              </a:cxn>
              <a:cxn ang="0">
                <a:pos x="connsiteX2" y="connsiteY2"/>
              </a:cxn>
              <a:cxn ang="0">
                <a:pos x="connsiteX3" y="connsiteY3"/>
              </a:cxn>
            </a:cxnLst>
            <a:rect l="l" t="t" r="r" b="b"/>
            <a:pathLst>
              <a:path w="5429693" h="3673549">
                <a:moveTo>
                  <a:pt x="0" y="0"/>
                </a:moveTo>
                <a:lnTo>
                  <a:pt x="5429693" y="0"/>
                </a:lnTo>
                <a:lnTo>
                  <a:pt x="5429693" y="3673549"/>
                </a:lnTo>
                <a:lnTo>
                  <a:pt x="0" y="3673549"/>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224805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DDF8-2A9F-62C4-74C6-A0D84599AA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F84C08-0570-47C7-A93F-6C0C324CC9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F44F-E684-7160-238D-24CA2F1AA7E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0B7227-BDCB-52E3-6E49-F06E1B527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9361C-1609-D61C-22FD-EBF17371AF38}"/>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394083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B174-8274-C0BA-A0F1-53A053649F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E7D39B-F054-2A6F-B3D7-8E6EF29AA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112DA-0679-92AF-A6E7-E0812F0C88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5B93F6-4E97-6041-30D9-3DDED8387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107A7-972E-B575-0F92-13A935EC5B7F}"/>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399644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FD81-34E4-4C23-D676-8EB086DA1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7096B-DCFA-1437-BD6E-FCD3419C31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58293-FB0F-AE34-F36B-9B56C88BCA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EAE1C5-C5C9-8BAE-FCAB-C04AA87F67A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D7054D-4F4B-366B-5111-5BB120F8E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33063-2C5D-919E-E9CB-D0D047F038A6}"/>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334147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F30E-839E-B68E-C7AE-9F0278517A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FE4A08-5D89-37A7-9DD8-E2CEDA36F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98D3AC-351B-CD26-7741-9463092FCF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ED57AE-3BBA-E243-3CDC-17E5A913DD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446DE-0FAE-1085-9B11-9BDE5386F7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37443F-2563-983B-E579-C4C111793CD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CC272C2-C782-C477-8982-A9A2C3B4FD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1ADAC5-9348-59D4-DEFA-68440E767DD0}"/>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359385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C18E-82BD-4955-B1DA-C18DC59B8B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45D11A-E0DD-71ED-8316-6BD045D4232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4D7BDE6-4935-656E-8065-70E871534E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86077E-FBAF-9C37-B8A3-0590F1065C5E}"/>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149672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C983E-EAFA-B4FD-DA3C-34E77284F1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F7A6754-B870-D4B4-ADDA-78B6C22CD4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C20B9-60F5-4A30-2467-F3CB968F1102}"/>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134940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44A9-23AB-7D8E-2DE8-D60D9F2E0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2B87A7-4D78-9906-7901-DB55D177B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D9FEE-F18A-717F-FD8C-EE9645512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BD09B-186C-33F4-E1AE-FE83A81BE92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FCDFB00-EC68-F487-291A-76D08AA1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7F0DF-1C90-E37C-29CD-D8B2AE9C79A6}"/>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1049198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CAC6-2BEA-8F87-37BD-2F69BC7463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442241-8D6E-90DF-005B-A2CE0EF810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89C20-10D4-DEE9-BC63-C8F99103D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5AF45-C8A1-AA08-68C4-F425E988AB1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E966D0-5F4C-417E-51E7-3E3822A37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FF133-2A0F-5104-88E3-BD76BDA68AFD}"/>
              </a:ext>
            </a:extLst>
          </p:cNvPr>
          <p:cNvSpPr>
            <a:spLocks noGrp="1"/>
          </p:cNvSpPr>
          <p:nvPr>
            <p:ph type="sldNum" sz="quarter" idx="12"/>
          </p:nvPr>
        </p:nvSpPr>
        <p:spPr/>
        <p:txBody>
          <a:bodyPr/>
          <a:lstStyle/>
          <a:p>
            <a:fld id="{750512A9-88DA-4774-B5A1-3CBF5F65DFFF}" type="slidenum">
              <a:rPr lang="en-US" smtClean="0"/>
              <a:t>‹#›</a:t>
            </a:fld>
            <a:endParaRPr lang="en-US"/>
          </a:p>
        </p:txBody>
      </p:sp>
    </p:spTree>
    <p:extLst>
      <p:ext uri="{BB962C8B-B14F-4D97-AF65-F5344CB8AC3E}">
        <p14:creationId xmlns:p14="http://schemas.microsoft.com/office/powerpoint/2010/main" val="189398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D3A51-B21A-2D95-52D0-392EDE67E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B605C1-846F-793C-F82A-BE44BFD29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BA695-F56E-5EAD-8D86-B7753CC998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8ADF8E9-9E51-B298-BC80-2F7A57E02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5BA0B-C293-D39F-F9F5-8495065C3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512A9-88DA-4774-B5A1-3CBF5F65DFFF}" type="slidenum">
              <a:rPr lang="en-US" smtClean="0"/>
              <a:t>‹#›</a:t>
            </a:fld>
            <a:endParaRPr lang="en-US"/>
          </a:p>
        </p:txBody>
      </p:sp>
    </p:spTree>
    <p:extLst>
      <p:ext uri="{BB962C8B-B14F-4D97-AF65-F5344CB8AC3E}">
        <p14:creationId xmlns:p14="http://schemas.microsoft.com/office/powerpoint/2010/main" val="3466867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6" r:id="rId15"/>
    <p:sldLayoutId id="2147483664" r:id="rId16"/>
    <p:sldLayoutId id="214748366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30.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37.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90.pn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89.jpe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png"/><Relationship Id="rId7"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89.jpe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6218-009E-81C7-8101-D12080C99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04" y="61304"/>
            <a:ext cx="6010245" cy="6735391"/>
          </a:xfrm>
          <a:prstGeom prst="rect">
            <a:avLst/>
          </a:prstGeom>
        </p:spPr>
      </p:pic>
      <p:pic>
        <p:nvPicPr>
          <p:cNvPr id="21" name="Picture 20">
            <a:extLst>
              <a:ext uri="{FF2B5EF4-FFF2-40B4-BE49-F238E27FC236}">
                <a16:creationId xmlns:a16="http://schemas.microsoft.com/office/drawing/2014/main" id="{C8922EF2-F274-80DD-4BA8-C722432C4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3505" y="-360830"/>
            <a:ext cx="5208495" cy="7812743"/>
          </a:xfrm>
          <a:prstGeom prst="rect">
            <a:avLst/>
          </a:prstGeom>
        </p:spPr>
      </p:pic>
      <p:sp>
        <p:nvSpPr>
          <p:cNvPr id="2" name="Slide Number Placeholder 1">
            <a:extLst>
              <a:ext uri="{FF2B5EF4-FFF2-40B4-BE49-F238E27FC236}">
                <a16:creationId xmlns:a16="http://schemas.microsoft.com/office/drawing/2014/main" id="{1E5F89FB-3BCC-2176-81EC-0A43FA1853D5}"/>
              </a:ext>
            </a:extLst>
          </p:cNvPr>
          <p:cNvSpPr>
            <a:spLocks noGrp="1"/>
          </p:cNvSpPr>
          <p:nvPr>
            <p:ph type="sldNum" sz="quarter" idx="12"/>
          </p:nvPr>
        </p:nvSpPr>
        <p:spPr/>
        <p:txBody>
          <a:bodyPr/>
          <a:lstStyle/>
          <a:p>
            <a:fld id="{750512A9-88DA-4774-B5A1-3CBF5F65DFFF}" type="slidenum">
              <a:rPr lang="en-US" smtClean="0"/>
              <a:t>1</a:t>
            </a:fld>
            <a:endParaRPr lang="en-US" dirty="0"/>
          </a:p>
        </p:txBody>
      </p:sp>
    </p:spTree>
    <p:extLst>
      <p:ext uri="{BB962C8B-B14F-4D97-AF65-F5344CB8AC3E}">
        <p14:creationId xmlns:p14="http://schemas.microsoft.com/office/powerpoint/2010/main" val="1683218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19" name="Picture 18">
            <a:extLst>
              <a:ext uri="{FF2B5EF4-FFF2-40B4-BE49-F238E27FC236}">
                <a16:creationId xmlns:a16="http://schemas.microsoft.com/office/drawing/2014/main" id="{44D3411E-B137-4B49-205B-F6B1CA844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8" y="2384612"/>
            <a:ext cx="4101268" cy="4297415"/>
          </a:xfrm>
          <a:prstGeom prst="rect">
            <a:avLst/>
          </a:prstGeom>
        </p:spPr>
      </p:pic>
      <p:pic>
        <p:nvPicPr>
          <p:cNvPr id="21" name="Picture 20">
            <a:extLst>
              <a:ext uri="{FF2B5EF4-FFF2-40B4-BE49-F238E27FC236}">
                <a16:creationId xmlns:a16="http://schemas.microsoft.com/office/drawing/2014/main" id="{84894E49-C476-4CD2-24DD-0CE9F22F50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40845" y="3025665"/>
            <a:ext cx="2950767" cy="2950767"/>
          </a:xfrm>
          <a:prstGeom prst="rect">
            <a:avLst/>
          </a:prstGeom>
        </p:spPr>
      </p:pic>
      <p:pic>
        <p:nvPicPr>
          <p:cNvPr id="7" name="Picture 6">
            <a:extLst>
              <a:ext uri="{FF2B5EF4-FFF2-40B4-BE49-F238E27FC236}">
                <a16:creationId xmlns:a16="http://schemas.microsoft.com/office/drawing/2014/main" id="{3F1C6923-1D67-7D60-B2A8-2FD9D6F31B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9092" y="1291385"/>
            <a:ext cx="10058420" cy="1810516"/>
          </a:xfrm>
          <a:prstGeom prst="rect">
            <a:avLst/>
          </a:prstGeom>
        </p:spPr>
      </p:pic>
      <p:pic>
        <p:nvPicPr>
          <p:cNvPr id="10" name="Picture 9">
            <a:extLst>
              <a:ext uri="{FF2B5EF4-FFF2-40B4-BE49-F238E27FC236}">
                <a16:creationId xmlns:a16="http://schemas.microsoft.com/office/drawing/2014/main" id="{A062DB0F-EC06-C94B-9E5C-BC7B38903B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6" name="Picture 15">
            <a:extLst>
              <a:ext uri="{FF2B5EF4-FFF2-40B4-BE49-F238E27FC236}">
                <a16:creationId xmlns:a16="http://schemas.microsoft.com/office/drawing/2014/main" id="{83632FCE-86FC-8313-9036-1298C317E63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49220" y="2840084"/>
            <a:ext cx="5494620" cy="3332116"/>
          </a:xfrm>
          <a:prstGeom prst="rect">
            <a:avLst/>
          </a:prstGeom>
        </p:spPr>
      </p:pic>
      <p:sp>
        <p:nvSpPr>
          <p:cNvPr id="2" name="Slide Number Placeholder 1">
            <a:extLst>
              <a:ext uri="{FF2B5EF4-FFF2-40B4-BE49-F238E27FC236}">
                <a16:creationId xmlns:a16="http://schemas.microsoft.com/office/drawing/2014/main" id="{189808F1-BBD1-5998-61A7-5F5163928A5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10</a:t>
            </a:fld>
            <a:endParaRPr lang="en-US" dirty="0"/>
          </a:p>
        </p:txBody>
      </p:sp>
    </p:spTree>
    <p:extLst>
      <p:ext uri="{BB962C8B-B14F-4D97-AF65-F5344CB8AC3E}">
        <p14:creationId xmlns:p14="http://schemas.microsoft.com/office/powerpoint/2010/main" val="2508038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19" name="Picture 18">
            <a:extLst>
              <a:ext uri="{FF2B5EF4-FFF2-40B4-BE49-F238E27FC236}">
                <a16:creationId xmlns:a16="http://schemas.microsoft.com/office/drawing/2014/main" id="{44D3411E-B137-4B49-205B-F6B1CA844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2546" y="105840"/>
            <a:ext cx="4101268" cy="4297415"/>
          </a:xfrm>
          <a:prstGeom prst="rect">
            <a:avLst/>
          </a:prstGeom>
        </p:spPr>
      </p:pic>
      <p:pic>
        <p:nvPicPr>
          <p:cNvPr id="12" name="Picture 11">
            <a:extLst>
              <a:ext uri="{FF2B5EF4-FFF2-40B4-BE49-F238E27FC236}">
                <a16:creationId xmlns:a16="http://schemas.microsoft.com/office/drawing/2014/main" id="{350ABBC1-C4DE-EC72-AED8-C39B02DDEEB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70963" y="3006654"/>
            <a:ext cx="3040590" cy="3040590"/>
          </a:xfrm>
          <a:prstGeom prst="rect">
            <a:avLst/>
          </a:prstGeom>
        </p:spPr>
      </p:pic>
      <p:pic>
        <p:nvPicPr>
          <p:cNvPr id="13" name="Picture 12">
            <a:extLst>
              <a:ext uri="{FF2B5EF4-FFF2-40B4-BE49-F238E27FC236}">
                <a16:creationId xmlns:a16="http://schemas.microsoft.com/office/drawing/2014/main" id="{4D108375-51D8-F13F-061C-AD2AF018C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pic>
        <p:nvPicPr>
          <p:cNvPr id="16" name="Picture 15">
            <a:extLst>
              <a:ext uri="{FF2B5EF4-FFF2-40B4-BE49-F238E27FC236}">
                <a16:creationId xmlns:a16="http://schemas.microsoft.com/office/drawing/2014/main" id="{5DAD33D6-345E-C131-8D01-EB5D52CADAC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47938" y="3073477"/>
            <a:ext cx="4672759" cy="2833713"/>
          </a:xfrm>
          <a:prstGeom prst="rect">
            <a:avLst/>
          </a:prstGeom>
        </p:spPr>
      </p:pic>
      <p:sp>
        <p:nvSpPr>
          <p:cNvPr id="2" name="Slide Number Placeholder 1">
            <a:extLst>
              <a:ext uri="{FF2B5EF4-FFF2-40B4-BE49-F238E27FC236}">
                <a16:creationId xmlns:a16="http://schemas.microsoft.com/office/drawing/2014/main" id="{1A1C5273-9556-BEF1-7914-149D18CC944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11</a:t>
            </a:fld>
            <a:endParaRPr lang="en-US" dirty="0"/>
          </a:p>
        </p:txBody>
      </p:sp>
      <p:pic>
        <p:nvPicPr>
          <p:cNvPr id="5" name="Picture 4">
            <a:extLst>
              <a:ext uri="{FF2B5EF4-FFF2-40B4-BE49-F238E27FC236}">
                <a16:creationId xmlns:a16="http://schemas.microsoft.com/office/drawing/2014/main" id="{96197043-CBE8-8054-CBB0-453AB1B7B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174" y="1294265"/>
            <a:ext cx="10058420" cy="1828804"/>
          </a:xfrm>
          <a:prstGeom prst="rect">
            <a:avLst/>
          </a:prstGeom>
        </p:spPr>
      </p:pic>
    </p:spTree>
    <p:extLst>
      <p:ext uri="{BB962C8B-B14F-4D97-AF65-F5344CB8AC3E}">
        <p14:creationId xmlns:p14="http://schemas.microsoft.com/office/powerpoint/2010/main" val="332907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7" name="Picture 6">
            <a:extLst>
              <a:ext uri="{FF2B5EF4-FFF2-40B4-BE49-F238E27FC236}">
                <a16:creationId xmlns:a16="http://schemas.microsoft.com/office/drawing/2014/main" id="{0F8DFD3A-3790-A4D6-C338-35423E268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42" y="2537005"/>
            <a:ext cx="3937865" cy="4126198"/>
          </a:xfrm>
          <a:prstGeom prst="rect">
            <a:avLst/>
          </a:prstGeom>
        </p:spPr>
      </p:pic>
      <p:pic>
        <p:nvPicPr>
          <p:cNvPr id="13" name="Picture 12">
            <a:extLst>
              <a:ext uri="{FF2B5EF4-FFF2-40B4-BE49-F238E27FC236}">
                <a16:creationId xmlns:a16="http://schemas.microsoft.com/office/drawing/2014/main" id="{47E930FC-CC9B-9115-CE96-79719B07F7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65930" y="3025665"/>
            <a:ext cx="2942224" cy="2942224"/>
          </a:xfrm>
          <a:prstGeom prst="rect">
            <a:avLst/>
          </a:prstGeom>
        </p:spPr>
      </p:pic>
      <p:pic>
        <p:nvPicPr>
          <p:cNvPr id="8" name="Picture 7">
            <a:extLst>
              <a:ext uri="{FF2B5EF4-FFF2-40B4-BE49-F238E27FC236}">
                <a16:creationId xmlns:a16="http://schemas.microsoft.com/office/drawing/2014/main" id="{AEAF2414-F249-E2D9-5545-2C137CC99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877" y="1220862"/>
            <a:ext cx="10058420" cy="1810516"/>
          </a:xfrm>
          <a:prstGeom prst="rect">
            <a:avLst/>
          </a:prstGeom>
        </p:spPr>
      </p:pic>
      <p:pic>
        <p:nvPicPr>
          <p:cNvPr id="11" name="Picture 10">
            <a:extLst>
              <a:ext uri="{FF2B5EF4-FFF2-40B4-BE49-F238E27FC236}">
                <a16:creationId xmlns:a16="http://schemas.microsoft.com/office/drawing/2014/main" id="{C85176DB-4401-9B85-55CB-90938B6D81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72817E4C-111E-5AB0-3722-53E017C537D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74664" y="2788668"/>
            <a:ext cx="5242498" cy="3179221"/>
          </a:xfrm>
          <a:prstGeom prst="rect">
            <a:avLst/>
          </a:prstGeom>
        </p:spPr>
      </p:pic>
      <p:sp>
        <p:nvSpPr>
          <p:cNvPr id="2" name="Slide Number Placeholder 1">
            <a:extLst>
              <a:ext uri="{FF2B5EF4-FFF2-40B4-BE49-F238E27FC236}">
                <a16:creationId xmlns:a16="http://schemas.microsoft.com/office/drawing/2014/main" id="{D6E026A9-157A-3552-BFD0-58B163EC618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12</a:t>
            </a:fld>
            <a:endParaRPr lang="en-US" dirty="0"/>
          </a:p>
        </p:txBody>
      </p:sp>
    </p:spTree>
    <p:extLst>
      <p:ext uri="{BB962C8B-B14F-4D97-AF65-F5344CB8AC3E}">
        <p14:creationId xmlns:p14="http://schemas.microsoft.com/office/powerpoint/2010/main" val="2321164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4" name="Picture 3">
            <a:extLst>
              <a:ext uri="{FF2B5EF4-FFF2-40B4-BE49-F238E27FC236}">
                <a16:creationId xmlns:a16="http://schemas.microsoft.com/office/drawing/2014/main" id="{11485625-775C-5D4D-601E-5C7F4B11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114" y="176774"/>
            <a:ext cx="4020906" cy="4213209"/>
          </a:xfrm>
          <a:prstGeom prst="rect">
            <a:avLst/>
          </a:prstGeom>
        </p:spPr>
      </p:pic>
      <p:pic>
        <p:nvPicPr>
          <p:cNvPr id="8" name="Picture 7">
            <a:extLst>
              <a:ext uri="{FF2B5EF4-FFF2-40B4-BE49-F238E27FC236}">
                <a16:creationId xmlns:a16="http://schemas.microsoft.com/office/drawing/2014/main" id="{8CC7B5E2-C4B4-2422-D521-8D627C2F81A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06637" y="3006653"/>
            <a:ext cx="3056443" cy="3056443"/>
          </a:xfrm>
          <a:prstGeom prst="rect">
            <a:avLst/>
          </a:prstGeom>
        </p:spPr>
      </p:pic>
      <p:pic>
        <p:nvPicPr>
          <p:cNvPr id="11" name="Picture 10">
            <a:extLst>
              <a:ext uri="{FF2B5EF4-FFF2-40B4-BE49-F238E27FC236}">
                <a16:creationId xmlns:a16="http://schemas.microsoft.com/office/drawing/2014/main" id="{4E8D2AAE-E910-2E0D-9B60-1D08A61EC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pic>
        <p:nvPicPr>
          <p:cNvPr id="13" name="Picture 12">
            <a:extLst>
              <a:ext uri="{FF2B5EF4-FFF2-40B4-BE49-F238E27FC236}">
                <a16:creationId xmlns:a16="http://schemas.microsoft.com/office/drawing/2014/main" id="{5BA5F45C-9D04-6E48-0A04-6A3855B15C3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80932" y="3041320"/>
            <a:ext cx="4925705" cy="2987107"/>
          </a:xfrm>
          <a:prstGeom prst="rect">
            <a:avLst/>
          </a:prstGeom>
        </p:spPr>
      </p:pic>
      <p:sp>
        <p:nvSpPr>
          <p:cNvPr id="2" name="Slide Number Placeholder 1">
            <a:extLst>
              <a:ext uri="{FF2B5EF4-FFF2-40B4-BE49-F238E27FC236}">
                <a16:creationId xmlns:a16="http://schemas.microsoft.com/office/drawing/2014/main" id="{00505D48-B9AE-54A3-FE8A-1793C0C4FEF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13</a:t>
            </a:fld>
            <a:endParaRPr lang="en-US" dirty="0"/>
          </a:p>
        </p:txBody>
      </p:sp>
      <p:pic>
        <p:nvPicPr>
          <p:cNvPr id="6" name="Picture 5">
            <a:extLst>
              <a:ext uri="{FF2B5EF4-FFF2-40B4-BE49-F238E27FC236}">
                <a16:creationId xmlns:a16="http://schemas.microsoft.com/office/drawing/2014/main" id="{EBE9C0FE-1B3B-0215-ECD7-611587BC2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760" y="1201170"/>
            <a:ext cx="10058420" cy="1828804"/>
          </a:xfrm>
          <a:prstGeom prst="rect">
            <a:avLst/>
          </a:prstGeom>
        </p:spPr>
      </p:pic>
    </p:spTree>
    <p:extLst>
      <p:ext uri="{BB962C8B-B14F-4D97-AF65-F5344CB8AC3E}">
        <p14:creationId xmlns:p14="http://schemas.microsoft.com/office/powerpoint/2010/main" val="419733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8" name="Picture 7">
            <a:extLst>
              <a:ext uri="{FF2B5EF4-FFF2-40B4-BE49-F238E27FC236}">
                <a16:creationId xmlns:a16="http://schemas.microsoft.com/office/drawing/2014/main" id="{855202D1-B732-B198-789D-C151BDC14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59" y="2537005"/>
            <a:ext cx="3892372" cy="4078529"/>
          </a:xfrm>
          <a:prstGeom prst="rect">
            <a:avLst/>
          </a:prstGeom>
        </p:spPr>
      </p:pic>
      <p:pic>
        <p:nvPicPr>
          <p:cNvPr id="7" name="Picture 6">
            <a:extLst>
              <a:ext uri="{FF2B5EF4-FFF2-40B4-BE49-F238E27FC236}">
                <a16:creationId xmlns:a16="http://schemas.microsoft.com/office/drawing/2014/main" id="{5A27EBA4-1D06-1E1D-F30F-CD5587B1EF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22493" y="2991030"/>
            <a:ext cx="2976859" cy="2976859"/>
          </a:xfrm>
          <a:prstGeom prst="rect">
            <a:avLst/>
          </a:prstGeom>
        </p:spPr>
      </p:pic>
      <p:pic>
        <p:nvPicPr>
          <p:cNvPr id="6" name="Picture 5">
            <a:extLst>
              <a:ext uri="{FF2B5EF4-FFF2-40B4-BE49-F238E27FC236}">
                <a16:creationId xmlns:a16="http://schemas.microsoft.com/office/drawing/2014/main" id="{26262BF5-F4C1-D751-E6F2-F17B27A083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6608" y="1267898"/>
            <a:ext cx="10058420" cy="1810516"/>
          </a:xfrm>
          <a:prstGeom prst="rect">
            <a:avLst/>
          </a:prstGeom>
        </p:spPr>
      </p:pic>
      <p:pic>
        <p:nvPicPr>
          <p:cNvPr id="12" name="Picture 11">
            <a:extLst>
              <a:ext uri="{FF2B5EF4-FFF2-40B4-BE49-F238E27FC236}">
                <a16:creationId xmlns:a16="http://schemas.microsoft.com/office/drawing/2014/main" id="{D6E6E5F5-68CA-745E-DF68-37F9D852F3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ACD0EF4A-B4EE-9C59-F6B2-A40ABE96271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55095" y="2906921"/>
            <a:ext cx="5749933" cy="3486946"/>
          </a:xfrm>
          <a:prstGeom prst="rect">
            <a:avLst/>
          </a:prstGeom>
        </p:spPr>
      </p:pic>
      <p:sp>
        <p:nvSpPr>
          <p:cNvPr id="2" name="Slide Number Placeholder 1">
            <a:extLst>
              <a:ext uri="{FF2B5EF4-FFF2-40B4-BE49-F238E27FC236}">
                <a16:creationId xmlns:a16="http://schemas.microsoft.com/office/drawing/2014/main" id="{D6FB4032-500D-C1D8-D477-751A8EB6F01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14</a:t>
            </a:fld>
            <a:endParaRPr lang="en-US" dirty="0"/>
          </a:p>
        </p:txBody>
      </p:sp>
    </p:spTree>
    <p:extLst>
      <p:ext uri="{BB962C8B-B14F-4D97-AF65-F5344CB8AC3E}">
        <p14:creationId xmlns:p14="http://schemas.microsoft.com/office/powerpoint/2010/main" val="780786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7" name="Picture 6">
            <a:extLst>
              <a:ext uri="{FF2B5EF4-FFF2-40B4-BE49-F238E27FC236}">
                <a16:creationId xmlns:a16="http://schemas.microsoft.com/office/drawing/2014/main" id="{49E07575-BFFB-84AB-E1B1-4D26593B3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1766" y="176773"/>
            <a:ext cx="3961015" cy="4150455"/>
          </a:xfrm>
          <a:prstGeom prst="rect">
            <a:avLst/>
          </a:prstGeom>
        </p:spPr>
      </p:pic>
      <p:pic>
        <p:nvPicPr>
          <p:cNvPr id="12" name="Picture 11">
            <a:extLst>
              <a:ext uri="{FF2B5EF4-FFF2-40B4-BE49-F238E27FC236}">
                <a16:creationId xmlns:a16="http://schemas.microsoft.com/office/drawing/2014/main" id="{2681EEF1-0869-C3B3-C7A6-48738E5B63A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09582" y="3006652"/>
            <a:ext cx="3057153" cy="3056444"/>
          </a:xfrm>
          <a:prstGeom prst="rect">
            <a:avLst/>
          </a:prstGeom>
        </p:spPr>
      </p:pic>
      <p:pic>
        <p:nvPicPr>
          <p:cNvPr id="8" name="Picture 7">
            <a:extLst>
              <a:ext uri="{FF2B5EF4-FFF2-40B4-BE49-F238E27FC236}">
                <a16:creationId xmlns:a16="http://schemas.microsoft.com/office/drawing/2014/main" id="{1C037089-6A51-0832-6E4D-E701DFCAAE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sp>
        <p:nvSpPr>
          <p:cNvPr id="2" name="Slide Number Placeholder 1">
            <a:extLst>
              <a:ext uri="{FF2B5EF4-FFF2-40B4-BE49-F238E27FC236}">
                <a16:creationId xmlns:a16="http://schemas.microsoft.com/office/drawing/2014/main" id="{B072BE53-A65F-C772-4624-FE0052DD901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15</a:t>
            </a:fld>
            <a:endParaRPr lang="en-US" dirty="0"/>
          </a:p>
        </p:txBody>
      </p:sp>
      <p:pic>
        <p:nvPicPr>
          <p:cNvPr id="10" name="Picture 9">
            <a:extLst>
              <a:ext uri="{FF2B5EF4-FFF2-40B4-BE49-F238E27FC236}">
                <a16:creationId xmlns:a16="http://schemas.microsoft.com/office/drawing/2014/main" id="{1F8C75F6-89B6-34F1-FB64-6C854BC97E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69542" y="2954932"/>
            <a:ext cx="5040040" cy="3056444"/>
          </a:xfrm>
          <a:prstGeom prst="rect">
            <a:avLst/>
          </a:prstGeom>
        </p:spPr>
      </p:pic>
      <p:pic>
        <p:nvPicPr>
          <p:cNvPr id="13" name="Picture 12">
            <a:extLst>
              <a:ext uri="{FF2B5EF4-FFF2-40B4-BE49-F238E27FC236}">
                <a16:creationId xmlns:a16="http://schemas.microsoft.com/office/drawing/2014/main" id="{B003144E-F784-2742-75C9-C8C472D21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760" y="1228975"/>
            <a:ext cx="10058420" cy="1828804"/>
          </a:xfrm>
          <a:prstGeom prst="rect">
            <a:avLst/>
          </a:prstGeom>
        </p:spPr>
      </p:pic>
    </p:spTree>
    <p:extLst>
      <p:ext uri="{BB962C8B-B14F-4D97-AF65-F5344CB8AC3E}">
        <p14:creationId xmlns:p14="http://schemas.microsoft.com/office/powerpoint/2010/main" val="627111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7" name="Picture 6">
            <a:extLst>
              <a:ext uri="{FF2B5EF4-FFF2-40B4-BE49-F238E27FC236}">
                <a16:creationId xmlns:a16="http://schemas.microsoft.com/office/drawing/2014/main" id="{CAF2CD11-4B71-B858-9EC3-28F6C6239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67" y="2513990"/>
            <a:ext cx="3964791" cy="4154412"/>
          </a:xfrm>
          <a:prstGeom prst="rect">
            <a:avLst/>
          </a:prstGeom>
        </p:spPr>
      </p:pic>
      <p:pic>
        <p:nvPicPr>
          <p:cNvPr id="8" name="Picture 7">
            <a:extLst>
              <a:ext uri="{FF2B5EF4-FFF2-40B4-BE49-F238E27FC236}">
                <a16:creationId xmlns:a16="http://schemas.microsoft.com/office/drawing/2014/main" id="{EEBCCDF0-07BE-2C0F-DB44-93D7F8E23F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83599" y="3034210"/>
            <a:ext cx="2942222" cy="2942222"/>
          </a:xfrm>
          <a:prstGeom prst="rect">
            <a:avLst/>
          </a:prstGeom>
        </p:spPr>
      </p:pic>
      <p:pic>
        <p:nvPicPr>
          <p:cNvPr id="11" name="Picture 10">
            <a:extLst>
              <a:ext uri="{FF2B5EF4-FFF2-40B4-BE49-F238E27FC236}">
                <a16:creationId xmlns:a16="http://schemas.microsoft.com/office/drawing/2014/main" id="{B34DDD2B-3EE8-307D-B0A7-B4DA53A95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769" y="1279369"/>
            <a:ext cx="10058420" cy="1810516"/>
          </a:xfrm>
          <a:prstGeom prst="rect">
            <a:avLst/>
          </a:prstGeom>
        </p:spPr>
      </p:pic>
      <p:pic>
        <p:nvPicPr>
          <p:cNvPr id="12" name="Picture 11">
            <a:extLst>
              <a:ext uri="{FF2B5EF4-FFF2-40B4-BE49-F238E27FC236}">
                <a16:creationId xmlns:a16="http://schemas.microsoft.com/office/drawing/2014/main" id="{BEEF0B48-DFF5-9D6D-9836-FB58F775A3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371F9D4D-5D1E-067F-480E-4DAD77E722E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03027" y="3162449"/>
            <a:ext cx="5002930" cy="3033939"/>
          </a:xfrm>
          <a:prstGeom prst="rect">
            <a:avLst/>
          </a:prstGeom>
        </p:spPr>
      </p:pic>
      <p:sp>
        <p:nvSpPr>
          <p:cNvPr id="2" name="Slide Number Placeholder 1">
            <a:extLst>
              <a:ext uri="{FF2B5EF4-FFF2-40B4-BE49-F238E27FC236}">
                <a16:creationId xmlns:a16="http://schemas.microsoft.com/office/drawing/2014/main" id="{54305107-F501-0C30-00CB-1B4FE98F7DB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16</a:t>
            </a:fld>
            <a:endParaRPr lang="en-US" dirty="0"/>
          </a:p>
        </p:txBody>
      </p:sp>
    </p:spTree>
    <p:extLst>
      <p:ext uri="{BB962C8B-B14F-4D97-AF65-F5344CB8AC3E}">
        <p14:creationId xmlns:p14="http://schemas.microsoft.com/office/powerpoint/2010/main" val="395199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4" name="Picture 3">
            <a:extLst>
              <a:ext uri="{FF2B5EF4-FFF2-40B4-BE49-F238E27FC236}">
                <a16:creationId xmlns:a16="http://schemas.microsoft.com/office/drawing/2014/main" id="{94D1834F-CCB7-12D9-B208-734F33C09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2634" y="107576"/>
            <a:ext cx="4072727" cy="4267508"/>
          </a:xfrm>
          <a:prstGeom prst="rect">
            <a:avLst/>
          </a:prstGeom>
        </p:spPr>
      </p:pic>
      <p:pic>
        <p:nvPicPr>
          <p:cNvPr id="11" name="Picture 10">
            <a:extLst>
              <a:ext uri="{FF2B5EF4-FFF2-40B4-BE49-F238E27FC236}">
                <a16:creationId xmlns:a16="http://schemas.microsoft.com/office/drawing/2014/main" id="{FD38BC68-4ACA-A89D-3C90-5BA93C8CC9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411" y="3015264"/>
            <a:ext cx="3057153" cy="3057153"/>
          </a:xfrm>
          <a:prstGeom prst="rect">
            <a:avLst/>
          </a:prstGeom>
        </p:spPr>
      </p:pic>
      <p:pic>
        <p:nvPicPr>
          <p:cNvPr id="7" name="Picture 6">
            <a:extLst>
              <a:ext uri="{FF2B5EF4-FFF2-40B4-BE49-F238E27FC236}">
                <a16:creationId xmlns:a16="http://schemas.microsoft.com/office/drawing/2014/main" id="{B4AC0C89-F273-20AF-4145-F48EC75620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186" y="1385161"/>
            <a:ext cx="10058420" cy="1810516"/>
          </a:xfrm>
          <a:prstGeom prst="rect">
            <a:avLst/>
          </a:prstGeom>
        </p:spPr>
      </p:pic>
      <p:pic>
        <p:nvPicPr>
          <p:cNvPr id="8" name="Picture 7">
            <a:extLst>
              <a:ext uri="{FF2B5EF4-FFF2-40B4-BE49-F238E27FC236}">
                <a16:creationId xmlns:a16="http://schemas.microsoft.com/office/drawing/2014/main" id="{F29D682A-902E-D32C-25F2-7BAB2C3EA3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pic>
        <p:nvPicPr>
          <p:cNvPr id="16" name="Picture 15">
            <a:extLst>
              <a:ext uri="{FF2B5EF4-FFF2-40B4-BE49-F238E27FC236}">
                <a16:creationId xmlns:a16="http://schemas.microsoft.com/office/drawing/2014/main" id="{71B7603E-CD6E-CF1C-42EA-E73928FA788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72660" y="3195677"/>
            <a:ext cx="5205751" cy="3156936"/>
          </a:xfrm>
          <a:prstGeom prst="rect">
            <a:avLst/>
          </a:prstGeom>
        </p:spPr>
      </p:pic>
      <p:sp>
        <p:nvSpPr>
          <p:cNvPr id="2" name="Slide Number Placeholder 1">
            <a:extLst>
              <a:ext uri="{FF2B5EF4-FFF2-40B4-BE49-F238E27FC236}">
                <a16:creationId xmlns:a16="http://schemas.microsoft.com/office/drawing/2014/main" id="{61A497C1-6606-B9AB-F20D-7ADEE16C793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17</a:t>
            </a:fld>
            <a:endParaRPr lang="en-US" dirty="0"/>
          </a:p>
        </p:txBody>
      </p:sp>
    </p:spTree>
    <p:extLst>
      <p:ext uri="{BB962C8B-B14F-4D97-AF65-F5344CB8AC3E}">
        <p14:creationId xmlns:p14="http://schemas.microsoft.com/office/powerpoint/2010/main" val="3908544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8" name="Picture 7">
            <a:extLst>
              <a:ext uri="{FF2B5EF4-FFF2-40B4-BE49-F238E27FC236}">
                <a16:creationId xmlns:a16="http://schemas.microsoft.com/office/drawing/2014/main" id="{5AED3766-B003-0001-91EB-C47A8BA7F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74" y="2522536"/>
            <a:ext cx="3907371" cy="4094246"/>
          </a:xfrm>
          <a:prstGeom prst="rect">
            <a:avLst/>
          </a:prstGeom>
        </p:spPr>
      </p:pic>
      <p:pic>
        <p:nvPicPr>
          <p:cNvPr id="7" name="Picture 6">
            <a:extLst>
              <a:ext uri="{FF2B5EF4-FFF2-40B4-BE49-F238E27FC236}">
                <a16:creationId xmlns:a16="http://schemas.microsoft.com/office/drawing/2014/main" id="{B7D9A354-F1EE-1046-ACA3-3A35457AAC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80931" y="2964873"/>
            <a:ext cx="3011559" cy="3011559"/>
          </a:xfrm>
          <a:prstGeom prst="rect">
            <a:avLst/>
          </a:prstGeom>
        </p:spPr>
      </p:pic>
      <p:pic>
        <p:nvPicPr>
          <p:cNvPr id="11" name="Picture 10">
            <a:extLst>
              <a:ext uri="{FF2B5EF4-FFF2-40B4-BE49-F238E27FC236}">
                <a16:creationId xmlns:a16="http://schemas.microsoft.com/office/drawing/2014/main" id="{95557398-1284-14DF-E0A5-6E8AE02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769" y="1444373"/>
            <a:ext cx="10058420" cy="1810516"/>
          </a:xfrm>
          <a:prstGeom prst="rect">
            <a:avLst/>
          </a:prstGeom>
        </p:spPr>
      </p:pic>
      <p:pic>
        <p:nvPicPr>
          <p:cNvPr id="12" name="Picture 11">
            <a:extLst>
              <a:ext uri="{FF2B5EF4-FFF2-40B4-BE49-F238E27FC236}">
                <a16:creationId xmlns:a16="http://schemas.microsoft.com/office/drawing/2014/main" id="{6C18EA6D-83CB-CE5F-9787-9AF4814FD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D288DF59-C7B9-CF1B-AB32-8CC88258AF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73109" y="3117246"/>
            <a:ext cx="5444259" cy="3301576"/>
          </a:xfrm>
          <a:prstGeom prst="rect">
            <a:avLst/>
          </a:prstGeom>
        </p:spPr>
      </p:pic>
      <p:sp>
        <p:nvSpPr>
          <p:cNvPr id="2" name="Slide Number Placeholder 1">
            <a:extLst>
              <a:ext uri="{FF2B5EF4-FFF2-40B4-BE49-F238E27FC236}">
                <a16:creationId xmlns:a16="http://schemas.microsoft.com/office/drawing/2014/main" id="{D91DBD58-06D2-87D6-39DD-886BFB6ED04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18</a:t>
            </a:fld>
            <a:endParaRPr lang="en-US" dirty="0"/>
          </a:p>
        </p:txBody>
      </p:sp>
    </p:spTree>
    <p:extLst>
      <p:ext uri="{BB962C8B-B14F-4D97-AF65-F5344CB8AC3E}">
        <p14:creationId xmlns:p14="http://schemas.microsoft.com/office/powerpoint/2010/main" val="387882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7" name="Picture 6">
            <a:extLst>
              <a:ext uri="{FF2B5EF4-FFF2-40B4-BE49-F238E27FC236}">
                <a16:creationId xmlns:a16="http://schemas.microsoft.com/office/drawing/2014/main" id="{616628A1-8C3B-D9A0-F086-9DFD4CD32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7157" y="107576"/>
            <a:ext cx="4013118" cy="4205049"/>
          </a:xfrm>
          <a:prstGeom prst="rect">
            <a:avLst/>
          </a:prstGeom>
        </p:spPr>
      </p:pic>
      <p:pic>
        <p:nvPicPr>
          <p:cNvPr id="12" name="Picture 11">
            <a:extLst>
              <a:ext uri="{FF2B5EF4-FFF2-40B4-BE49-F238E27FC236}">
                <a16:creationId xmlns:a16="http://schemas.microsoft.com/office/drawing/2014/main" id="{D9D0D853-DDE1-16DD-58BD-A851E1C28E3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3907" y="3006654"/>
            <a:ext cx="3057153" cy="3057153"/>
          </a:xfrm>
          <a:prstGeom prst="rect">
            <a:avLst/>
          </a:prstGeom>
        </p:spPr>
      </p:pic>
      <p:pic>
        <p:nvPicPr>
          <p:cNvPr id="4" name="Picture 3">
            <a:extLst>
              <a:ext uri="{FF2B5EF4-FFF2-40B4-BE49-F238E27FC236}">
                <a16:creationId xmlns:a16="http://schemas.microsoft.com/office/drawing/2014/main" id="{313C766C-5F78-7475-D79B-F0F58EE04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754" y="1363315"/>
            <a:ext cx="10058420" cy="1810516"/>
          </a:xfrm>
          <a:prstGeom prst="rect">
            <a:avLst/>
          </a:prstGeom>
        </p:spPr>
      </p:pic>
      <p:pic>
        <p:nvPicPr>
          <p:cNvPr id="8" name="Picture 7">
            <a:extLst>
              <a:ext uri="{FF2B5EF4-FFF2-40B4-BE49-F238E27FC236}">
                <a16:creationId xmlns:a16="http://schemas.microsoft.com/office/drawing/2014/main" id="{31A5D701-AA6E-E20B-6B63-9ED1F983FD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pic>
        <p:nvPicPr>
          <p:cNvPr id="16" name="Picture 15">
            <a:extLst>
              <a:ext uri="{FF2B5EF4-FFF2-40B4-BE49-F238E27FC236}">
                <a16:creationId xmlns:a16="http://schemas.microsoft.com/office/drawing/2014/main" id="{CCFBD0E5-D8CD-15B5-B0E0-5EE5D924F98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15160" y="3046876"/>
            <a:ext cx="5313905" cy="3222525"/>
          </a:xfrm>
          <a:prstGeom prst="rect">
            <a:avLst/>
          </a:prstGeom>
        </p:spPr>
      </p:pic>
      <p:sp>
        <p:nvSpPr>
          <p:cNvPr id="2" name="Slide Number Placeholder 1">
            <a:extLst>
              <a:ext uri="{FF2B5EF4-FFF2-40B4-BE49-F238E27FC236}">
                <a16:creationId xmlns:a16="http://schemas.microsoft.com/office/drawing/2014/main" id="{0468389E-D39C-780D-84B1-29CA1F376B6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19</a:t>
            </a:fld>
            <a:endParaRPr lang="en-US" dirty="0"/>
          </a:p>
        </p:txBody>
      </p:sp>
    </p:spTree>
    <p:extLst>
      <p:ext uri="{BB962C8B-B14F-4D97-AF65-F5344CB8AC3E}">
        <p14:creationId xmlns:p14="http://schemas.microsoft.com/office/powerpoint/2010/main" val="361991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7DB708-D0F2-D34E-8AAE-9A043CF80811}"/>
              </a:ext>
            </a:extLst>
          </p:cNvPr>
          <p:cNvSpPr/>
          <p:nvPr/>
        </p:nvSpPr>
        <p:spPr>
          <a:xfrm>
            <a:off x="857693" y="680483"/>
            <a:ext cx="7924800" cy="419249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8" name="Picture Placeholder 7">
            <a:extLst>
              <a:ext uri="{FF2B5EF4-FFF2-40B4-BE49-F238E27FC236}">
                <a16:creationId xmlns:a16="http://schemas.microsoft.com/office/drawing/2014/main" id="{7374423E-B0E0-CBBA-44EB-0901CBA3D0B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6050" r="6050"/>
          <a:stretch>
            <a:fillRect/>
          </a:stretch>
        </p:blipFill>
        <p:spPr/>
      </p:pic>
      <p:pic>
        <p:nvPicPr>
          <p:cNvPr id="2" name="Picture 1">
            <a:extLst>
              <a:ext uri="{FF2B5EF4-FFF2-40B4-BE49-F238E27FC236}">
                <a16:creationId xmlns:a16="http://schemas.microsoft.com/office/drawing/2014/main" id="{B014C114-8B77-3540-8998-46C5527B7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2662" y="2148987"/>
            <a:ext cx="6052008" cy="3672028"/>
          </a:xfrm>
          <a:prstGeom prst="rect">
            <a:avLst/>
          </a:prstGeom>
        </p:spPr>
      </p:pic>
      <p:pic>
        <p:nvPicPr>
          <p:cNvPr id="7" name="Picture 6">
            <a:extLst>
              <a:ext uri="{FF2B5EF4-FFF2-40B4-BE49-F238E27FC236}">
                <a16:creationId xmlns:a16="http://schemas.microsoft.com/office/drawing/2014/main" id="{D6977744-569F-2664-234E-3FE4D2749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17" y="207695"/>
            <a:ext cx="10058420" cy="1810516"/>
          </a:xfrm>
          <a:prstGeom prst="rect">
            <a:avLst/>
          </a:prstGeom>
        </p:spPr>
      </p:pic>
      <p:pic>
        <p:nvPicPr>
          <p:cNvPr id="16" name="Picture 15">
            <a:extLst>
              <a:ext uri="{FF2B5EF4-FFF2-40B4-BE49-F238E27FC236}">
                <a16:creationId xmlns:a16="http://schemas.microsoft.com/office/drawing/2014/main" id="{986CEE77-66B8-840D-54B2-B8E8F5F9141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13015" y="1204393"/>
            <a:ext cx="5299364" cy="6858000"/>
          </a:xfrm>
          <a:prstGeom prst="rect">
            <a:avLst/>
          </a:prstGeom>
        </p:spPr>
      </p:pic>
      <p:sp>
        <p:nvSpPr>
          <p:cNvPr id="3" name="Slide Number Placeholder 1">
            <a:extLst>
              <a:ext uri="{FF2B5EF4-FFF2-40B4-BE49-F238E27FC236}">
                <a16:creationId xmlns:a16="http://schemas.microsoft.com/office/drawing/2014/main" id="{4A7827FE-85F0-67FF-7288-EE72993780E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a:t>
            </a:fld>
            <a:endParaRPr lang="en-US" dirty="0"/>
          </a:p>
        </p:txBody>
      </p:sp>
    </p:spTree>
    <p:extLst>
      <p:ext uri="{BB962C8B-B14F-4D97-AF65-F5344CB8AC3E}">
        <p14:creationId xmlns:p14="http://schemas.microsoft.com/office/powerpoint/2010/main" val="1225712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7" name="Picture 6">
            <a:extLst>
              <a:ext uri="{FF2B5EF4-FFF2-40B4-BE49-F238E27FC236}">
                <a16:creationId xmlns:a16="http://schemas.microsoft.com/office/drawing/2014/main" id="{2E89791E-25DE-8634-7522-FFA8DC0BB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23" y="2584751"/>
            <a:ext cx="3830886" cy="4014101"/>
          </a:xfrm>
          <a:prstGeom prst="rect">
            <a:avLst/>
          </a:prstGeom>
        </p:spPr>
      </p:pic>
      <p:pic>
        <p:nvPicPr>
          <p:cNvPr id="11" name="Picture 10">
            <a:extLst>
              <a:ext uri="{FF2B5EF4-FFF2-40B4-BE49-F238E27FC236}">
                <a16:creationId xmlns:a16="http://schemas.microsoft.com/office/drawing/2014/main" id="{51629C7E-36EB-6A92-157C-50CFEFC3FE2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40423" y="3000572"/>
            <a:ext cx="2967317" cy="2967317"/>
          </a:xfrm>
          <a:prstGeom prst="rect">
            <a:avLst/>
          </a:prstGeom>
        </p:spPr>
      </p:pic>
      <p:pic>
        <p:nvPicPr>
          <p:cNvPr id="12" name="Picture 11">
            <a:extLst>
              <a:ext uri="{FF2B5EF4-FFF2-40B4-BE49-F238E27FC236}">
                <a16:creationId xmlns:a16="http://schemas.microsoft.com/office/drawing/2014/main" id="{3FFA65CF-5D09-F7FC-B335-63B56B507C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769" y="1260118"/>
            <a:ext cx="10058420" cy="1810516"/>
          </a:xfrm>
          <a:prstGeom prst="rect">
            <a:avLst/>
          </a:prstGeom>
        </p:spPr>
      </p:pic>
      <p:pic>
        <p:nvPicPr>
          <p:cNvPr id="13" name="Picture 12">
            <a:extLst>
              <a:ext uri="{FF2B5EF4-FFF2-40B4-BE49-F238E27FC236}">
                <a16:creationId xmlns:a16="http://schemas.microsoft.com/office/drawing/2014/main" id="{04558B5D-B894-EB70-8317-C7CAFF0048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20" name="Picture 19">
            <a:extLst>
              <a:ext uri="{FF2B5EF4-FFF2-40B4-BE49-F238E27FC236}">
                <a16:creationId xmlns:a16="http://schemas.microsoft.com/office/drawing/2014/main" id="{249D3DD5-E890-70A5-4337-C7D9614726A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96000" y="2909549"/>
            <a:ext cx="5308795" cy="3219426"/>
          </a:xfrm>
          <a:prstGeom prst="rect">
            <a:avLst/>
          </a:prstGeom>
        </p:spPr>
      </p:pic>
      <p:sp>
        <p:nvSpPr>
          <p:cNvPr id="2" name="Slide Number Placeholder 1">
            <a:extLst>
              <a:ext uri="{FF2B5EF4-FFF2-40B4-BE49-F238E27FC236}">
                <a16:creationId xmlns:a16="http://schemas.microsoft.com/office/drawing/2014/main" id="{45D4F83B-DF7B-93E2-0C87-DDDA58FC5AA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20</a:t>
            </a:fld>
            <a:endParaRPr lang="en-US" dirty="0"/>
          </a:p>
        </p:txBody>
      </p:sp>
    </p:spTree>
    <p:extLst>
      <p:ext uri="{BB962C8B-B14F-4D97-AF65-F5344CB8AC3E}">
        <p14:creationId xmlns:p14="http://schemas.microsoft.com/office/powerpoint/2010/main" val="95146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4" name="Picture 3">
            <a:extLst>
              <a:ext uri="{FF2B5EF4-FFF2-40B4-BE49-F238E27FC236}">
                <a16:creationId xmlns:a16="http://schemas.microsoft.com/office/drawing/2014/main" id="{355EDFFC-2575-04F6-5E00-153CF7C3E4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4511" y="170329"/>
            <a:ext cx="3941676" cy="4130191"/>
          </a:xfrm>
          <a:prstGeom prst="rect">
            <a:avLst/>
          </a:prstGeom>
        </p:spPr>
      </p:pic>
      <p:pic>
        <p:nvPicPr>
          <p:cNvPr id="11" name="Picture 10">
            <a:extLst>
              <a:ext uri="{FF2B5EF4-FFF2-40B4-BE49-F238E27FC236}">
                <a16:creationId xmlns:a16="http://schemas.microsoft.com/office/drawing/2014/main" id="{9C0576F8-0A0F-8109-2C69-69663CF351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3906" y="3006653"/>
            <a:ext cx="2991767" cy="2991767"/>
          </a:xfrm>
          <a:prstGeom prst="rect">
            <a:avLst/>
          </a:prstGeom>
        </p:spPr>
      </p:pic>
      <p:pic>
        <p:nvPicPr>
          <p:cNvPr id="12" name="Picture 11">
            <a:extLst>
              <a:ext uri="{FF2B5EF4-FFF2-40B4-BE49-F238E27FC236}">
                <a16:creationId xmlns:a16="http://schemas.microsoft.com/office/drawing/2014/main" id="{B59FC6EE-EE48-74FF-8218-7C1C8A1518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608" y="1367877"/>
            <a:ext cx="10058420" cy="1810516"/>
          </a:xfrm>
          <a:prstGeom prst="rect">
            <a:avLst/>
          </a:prstGeom>
        </p:spPr>
      </p:pic>
      <p:pic>
        <p:nvPicPr>
          <p:cNvPr id="13" name="Picture 12">
            <a:extLst>
              <a:ext uri="{FF2B5EF4-FFF2-40B4-BE49-F238E27FC236}">
                <a16:creationId xmlns:a16="http://schemas.microsoft.com/office/drawing/2014/main" id="{06EB47A1-2751-82F1-6CDA-DB6332E7F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pic>
        <p:nvPicPr>
          <p:cNvPr id="16" name="Picture 15">
            <a:extLst>
              <a:ext uri="{FF2B5EF4-FFF2-40B4-BE49-F238E27FC236}">
                <a16:creationId xmlns:a16="http://schemas.microsoft.com/office/drawing/2014/main" id="{FF8F67FC-6DE6-C1BC-C1C4-B4E5C035FDF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6852" y="3151797"/>
            <a:ext cx="5492358" cy="3330744"/>
          </a:xfrm>
          <a:prstGeom prst="rect">
            <a:avLst/>
          </a:prstGeom>
        </p:spPr>
      </p:pic>
      <p:sp>
        <p:nvSpPr>
          <p:cNvPr id="2" name="Slide Number Placeholder 1">
            <a:extLst>
              <a:ext uri="{FF2B5EF4-FFF2-40B4-BE49-F238E27FC236}">
                <a16:creationId xmlns:a16="http://schemas.microsoft.com/office/drawing/2014/main" id="{FCE59D5F-A603-5DCD-DC02-01D398F27FB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21</a:t>
            </a:fld>
            <a:endParaRPr lang="en-US" dirty="0"/>
          </a:p>
        </p:txBody>
      </p:sp>
    </p:spTree>
    <p:extLst>
      <p:ext uri="{BB962C8B-B14F-4D97-AF65-F5344CB8AC3E}">
        <p14:creationId xmlns:p14="http://schemas.microsoft.com/office/powerpoint/2010/main" val="3196191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11" name="Picture 10">
            <a:extLst>
              <a:ext uri="{FF2B5EF4-FFF2-40B4-BE49-F238E27FC236}">
                <a16:creationId xmlns:a16="http://schemas.microsoft.com/office/drawing/2014/main" id="{1BB300C3-BCC6-5766-E77C-FBFB7ADB1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53" y="2522535"/>
            <a:ext cx="3949275" cy="4138153"/>
          </a:xfrm>
          <a:prstGeom prst="rect">
            <a:avLst/>
          </a:prstGeom>
        </p:spPr>
      </p:pic>
      <p:pic>
        <p:nvPicPr>
          <p:cNvPr id="13" name="Picture 12">
            <a:extLst>
              <a:ext uri="{FF2B5EF4-FFF2-40B4-BE49-F238E27FC236}">
                <a16:creationId xmlns:a16="http://schemas.microsoft.com/office/drawing/2014/main" id="{22351088-E020-9D9E-0107-49018BC90A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5291" y="3025665"/>
            <a:ext cx="2913295" cy="2913295"/>
          </a:xfrm>
          <a:prstGeom prst="rect">
            <a:avLst/>
          </a:prstGeom>
        </p:spPr>
      </p:pic>
      <p:pic>
        <p:nvPicPr>
          <p:cNvPr id="8" name="Picture 7">
            <a:extLst>
              <a:ext uri="{FF2B5EF4-FFF2-40B4-BE49-F238E27FC236}">
                <a16:creationId xmlns:a16="http://schemas.microsoft.com/office/drawing/2014/main" id="{161CA5B1-E1A9-D989-C94A-544ABB3100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769" y="1323881"/>
            <a:ext cx="10058420" cy="1810516"/>
          </a:xfrm>
          <a:prstGeom prst="rect">
            <a:avLst/>
          </a:prstGeom>
        </p:spPr>
      </p:pic>
      <p:pic>
        <p:nvPicPr>
          <p:cNvPr id="10" name="Picture 9">
            <a:extLst>
              <a:ext uri="{FF2B5EF4-FFF2-40B4-BE49-F238E27FC236}">
                <a16:creationId xmlns:a16="http://schemas.microsoft.com/office/drawing/2014/main" id="{22492C69-7843-45C6-BFE4-DCEF721B0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1CD4A152-723A-6604-A46D-EE14F3B41A9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62130" y="3429082"/>
            <a:ext cx="5328881" cy="3231606"/>
          </a:xfrm>
          <a:prstGeom prst="rect">
            <a:avLst/>
          </a:prstGeom>
        </p:spPr>
      </p:pic>
      <p:sp>
        <p:nvSpPr>
          <p:cNvPr id="2" name="Slide Number Placeholder 1">
            <a:extLst>
              <a:ext uri="{FF2B5EF4-FFF2-40B4-BE49-F238E27FC236}">
                <a16:creationId xmlns:a16="http://schemas.microsoft.com/office/drawing/2014/main" id="{688A12AB-12A5-C429-F634-EC1DA409481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22</a:t>
            </a:fld>
            <a:endParaRPr lang="en-US" dirty="0"/>
          </a:p>
        </p:txBody>
      </p:sp>
    </p:spTree>
    <p:extLst>
      <p:ext uri="{BB962C8B-B14F-4D97-AF65-F5344CB8AC3E}">
        <p14:creationId xmlns:p14="http://schemas.microsoft.com/office/powerpoint/2010/main" val="4086715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7" name="Picture 6">
            <a:extLst>
              <a:ext uri="{FF2B5EF4-FFF2-40B4-BE49-F238E27FC236}">
                <a16:creationId xmlns:a16="http://schemas.microsoft.com/office/drawing/2014/main" id="{2B009420-91B1-62D0-7CC7-460033115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619" y="107577"/>
            <a:ext cx="4035787" cy="4228803"/>
          </a:xfrm>
          <a:prstGeom prst="rect">
            <a:avLst/>
          </a:prstGeom>
        </p:spPr>
      </p:pic>
      <p:pic>
        <p:nvPicPr>
          <p:cNvPr id="12" name="Picture 11">
            <a:extLst>
              <a:ext uri="{FF2B5EF4-FFF2-40B4-BE49-F238E27FC236}">
                <a16:creationId xmlns:a16="http://schemas.microsoft.com/office/drawing/2014/main" id="{E7741746-AE1D-B445-A3DC-F96C8EA028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97573" y="3048990"/>
            <a:ext cx="2973027" cy="2973027"/>
          </a:xfrm>
          <a:prstGeom prst="rect">
            <a:avLst/>
          </a:prstGeom>
        </p:spPr>
      </p:pic>
      <p:pic>
        <p:nvPicPr>
          <p:cNvPr id="4" name="Picture 3">
            <a:extLst>
              <a:ext uri="{FF2B5EF4-FFF2-40B4-BE49-F238E27FC236}">
                <a16:creationId xmlns:a16="http://schemas.microsoft.com/office/drawing/2014/main" id="{1F67C543-96D6-57F8-53DF-4AD7A6A7E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27" y="1367787"/>
            <a:ext cx="10058420" cy="1810516"/>
          </a:xfrm>
          <a:prstGeom prst="rect">
            <a:avLst/>
          </a:prstGeom>
        </p:spPr>
      </p:pic>
      <p:pic>
        <p:nvPicPr>
          <p:cNvPr id="22" name="Picture 21">
            <a:extLst>
              <a:ext uri="{FF2B5EF4-FFF2-40B4-BE49-F238E27FC236}">
                <a16:creationId xmlns:a16="http://schemas.microsoft.com/office/drawing/2014/main" id="{A3C874E5-3ABF-A80D-0D88-EBEC746E63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sp>
        <p:nvSpPr>
          <p:cNvPr id="2" name="Slide Number Placeholder 1">
            <a:extLst>
              <a:ext uri="{FF2B5EF4-FFF2-40B4-BE49-F238E27FC236}">
                <a16:creationId xmlns:a16="http://schemas.microsoft.com/office/drawing/2014/main" id="{4E24BBED-6882-46CF-5863-1845951BE80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23</a:t>
            </a:fld>
            <a:endParaRPr lang="en-US" dirty="0"/>
          </a:p>
        </p:txBody>
      </p:sp>
      <p:pic>
        <p:nvPicPr>
          <p:cNvPr id="9" name="Picture 8">
            <a:extLst>
              <a:ext uri="{FF2B5EF4-FFF2-40B4-BE49-F238E27FC236}">
                <a16:creationId xmlns:a16="http://schemas.microsoft.com/office/drawing/2014/main" id="{14DC847E-EA52-912D-3496-BB397C6E1B4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2105" y="2954896"/>
            <a:ext cx="5608957" cy="3401454"/>
          </a:xfrm>
          <a:prstGeom prst="rect">
            <a:avLst/>
          </a:prstGeom>
        </p:spPr>
      </p:pic>
    </p:spTree>
    <p:extLst>
      <p:ext uri="{BB962C8B-B14F-4D97-AF65-F5344CB8AC3E}">
        <p14:creationId xmlns:p14="http://schemas.microsoft.com/office/powerpoint/2010/main" val="287819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7" name="Picture 6">
            <a:extLst>
              <a:ext uri="{FF2B5EF4-FFF2-40B4-BE49-F238E27FC236}">
                <a16:creationId xmlns:a16="http://schemas.microsoft.com/office/drawing/2014/main" id="{2E06B226-93D8-AFDC-4E59-CBB819544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94" y="2581835"/>
            <a:ext cx="3836554" cy="4020041"/>
          </a:xfrm>
          <a:prstGeom prst="rect">
            <a:avLst/>
          </a:prstGeom>
        </p:spPr>
      </p:pic>
      <p:pic>
        <p:nvPicPr>
          <p:cNvPr id="13" name="Picture 12">
            <a:extLst>
              <a:ext uri="{FF2B5EF4-FFF2-40B4-BE49-F238E27FC236}">
                <a16:creationId xmlns:a16="http://schemas.microsoft.com/office/drawing/2014/main" id="{4F7AD9F8-D0BE-8738-6F94-F4D58D04D20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11451" y="3040491"/>
            <a:ext cx="2935941" cy="2935941"/>
          </a:xfrm>
          <a:prstGeom prst="rect">
            <a:avLst/>
          </a:prstGeom>
        </p:spPr>
      </p:pic>
      <p:pic>
        <p:nvPicPr>
          <p:cNvPr id="10" name="Picture 9">
            <a:extLst>
              <a:ext uri="{FF2B5EF4-FFF2-40B4-BE49-F238E27FC236}">
                <a16:creationId xmlns:a16="http://schemas.microsoft.com/office/drawing/2014/main" id="{8EB8BB21-F995-38AC-654B-0AC7187D48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769" y="1263814"/>
            <a:ext cx="10058420" cy="1810516"/>
          </a:xfrm>
          <a:prstGeom prst="rect">
            <a:avLst/>
          </a:prstGeom>
        </p:spPr>
      </p:pic>
      <p:pic>
        <p:nvPicPr>
          <p:cNvPr id="11" name="Picture 10">
            <a:extLst>
              <a:ext uri="{FF2B5EF4-FFF2-40B4-BE49-F238E27FC236}">
                <a16:creationId xmlns:a16="http://schemas.microsoft.com/office/drawing/2014/main" id="{D787685D-BD1F-4CF3-AE64-1A64EE3B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DAA388D2-8F4D-8992-E697-A26544CDE4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73566" y="3390900"/>
            <a:ext cx="5179041" cy="3140739"/>
          </a:xfrm>
          <a:prstGeom prst="rect">
            <a:avLst/>
          </a:prstGeom>
        </p:spPr>
      </p:pic>
      <p:sp>
        <p:nvSpPr>
          <p:cNvPr id="2" name="Slide Number Placeholder 1">
            <a:extLst>
              <a:ext uri="{FF2B5EF4-FFF2-40B4-BE49-F238E27FC236}">
                <a16:creationId xmlns:a16="http://schemas.microsoft.com/office/drawing/2014/main" id="{3D234CFF-E0F3-E566-3314-4EA8B6C658D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24</a:t>
            </a:fld>
            <a:endParaRPr lang="en-US" dirty="0"/>
          </a:p>
        </p:txBody>
      </p:sp>
    </p:spTree>
    <p:extLst>
      <p:ext uri="{BB962C8B-B14F-4D97-AF65-F5344CB8AC3E}">
        <p14:creationId xmlns:p14="http://schemas.microsoft.com/office/powerpoint/2010/main" val="337218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4" name="Picture 3">
            <a:extLst>
              <a:ext uri="{FF2B5EF4-FFF2-40B4-BE49-F238E27FC236}">
                <a16:creationId xmlns:a16="http://schemas.microsoft.com/office/drawing/2014/main" id="{161F1B57-C8FE-AB13-3D48-6025410D66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64244" y="3015332"/>
            <a:ext cx="3001429" cy="3000749"/>
          </a:xfrm>
          <a:prstGeom prst="rect">
            <a:avLst/>
          </a:prstGeom>
        </p:spPr>
      </p:pic>
      <p:pic>
        <p:nvPicPr>
          <p:cNvPr id="11" name="Picture 10">
            <a:extLst>
              <a:ext uri="{FF2B5EF4-FFF2-40B4-BE49-F238E27FC236}">
                <a16:creationId xmlns:a16="http://schemas.microsoft.com/office/drawing/2014/main" id="{A64B7FE3-EED3-91F1-0C87-041177BB2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7679" y="143437"/>
            <a:ext cx="3980741" cy="4171124"/>
          </a:xfrm>
          <a:prstGeom prst="rect">
            <a:avLst/>
          </a:prstGeom>
        </p:spPr>
      </p:pic>
      <p:pic>
        <p:nvPicPr>
          <p:cNvPr id="12" name="Picture 11">
            <a:extLst>
              <a:ext uri="{FF2B5EF4-FFF2-40B4-BE49-F238E27FC236}">
                <a16:creationId xmlns:a16="http://schemas.microsoft.com/office/drawing/2014/main" id="{D938B606-7284-EA5C-0167-C57A62989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71" y="1386686"/>
            <a:ext cx="10058420" cy="1810516"/>
          </a:xfrm>
          <a:prstGeom prst="rect">
            <a:avLst/>
          </a:prstGeom>
        </p:spPr>
      </p:pic>
      <p:pic>
        <p:nvPicPr>
          <p:cNvPr id="13" name="Picture 12">
            <a:extLst>
              <a:ext uri="{FF2B5EF4-FFF2-40B4-BE49-F238E27FC236}">
                <a16:creationId xmlns:a16="http://schemas.microsoft.com/office/drawing/2014/main" id="{0A1148F8-0CB1-2B3F-E562-DCF552F40C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sp>
        <p:nvSpPr>
          <p:cNvPr id="2" name="Slide Number Placeholder 1">
            <a:extLst>
              <a:ext uri="{FF2B5EF4-FFF2-40B4-BE49-F238E27FC236}">
                <a16:creationId xmlns:a16="http://schemas.microsoft.com/office/drawing/2014/main" id="{160B9A89-7438-B1E2-25EC-C80C9FCE178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25</a:t>
            </a:fld>
            <a:endParaRPr lang="en-US" dirty="0"/>
          </a:p>
        </p:txBody>
      </p:sp>
      <p:pic>
        <p:nvPicPr>
          <p:cNvPr id="6" name="Picture 5">
            <a:extLst>
              <a:ext uri="{FF2B5EF4-FFF2-40B4-BE49-F238E27FC236}">
                <a16:creationId xmlns:a16="http://schemas.microsoft.com/office/drawing/2014/main" id="{111DC9D8-6AB8-7733-A031-D752009EF0B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34455" y="2902428"/>
            <a:ext cx="5229789" cy="3171514"/>
          </a:xfrm>
          <a:prstGeom prst="rect">
            <a:avLst/>
          </a:prstGeom>
        </p:spPr>
      </p:pic>
    </p:spTree>
    <p:extLst>
      <p:ext uri="{BB962C8B-B14F-4D97-AF65-F5344CB8AC3E}">
        <p14:creationId xmlns:p14="http://schemas.microsoft.com/office/powerpoint/2010/main" val="424516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8" name="Picture 7">
            <a:extLst>
              <a:ext uri="{FF2B5EF4-FFF2-40B4-BE49-F238E27FC236}">
                <a16:creationId xmlns:a16="http://schemas.microsoft.com/office/drawing/2014/main" id="{C206713D-A138-993D-1064-42BF61E40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12" y="2581835"/>
            <a:ext cx="3836554" cy="4020041"/>
          </a:xfrm>
          <a:prstGeom prst="rect">
            <a:avLst/>
          </a:prstGeom>
        </p:spPr>
      </p:pic>
      <p:pic>
        <p:nvPicPr>
          <p:cNvPr id="7" name="Picture 6">
            <a:extLst>
              <a:ext uri="{FF2B5EF4-FFF2-40B4-BE49-F238E27FC236}">
                <a16:creationId xmlns:a16="http://schemas.microsoft.com/office/drawing/2014/main" id="{C8CBE6A5-6DE7-E847-F527-784D4705855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3298" y="3034210"/>
            <a:ext cx="2910372" cy="2910372"/>
          </a:xfrm>
          <a:prstGeom prst="rect">
            <a:avLst/>
          </a:prstGeom>
        </p:spPr>
      </p:pic>
      <p:pic>
        <p:nvPicPr>
          <p:cNvPr id="10" name="Picture 9">
            <a:extLst>
              <a:ext uri="{FF2B5EF4-FFF2-40B4-BE49-F238E27FC236}">
                <a16:creationId xmlns:a16="http://schemas.microsoft.com/office/drawing/2014/main" id="{3B2DC401-94DF-0518-8073-1F565BD0D4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769" y="1239114"/>
            <a:ext cx="10058420" cy="1810516"/>
          </a:xfrm>
          <a:prstGeom prst="rect">
            <a:avLst/>
          </a:prstGeom>
        </p:spPr>
      </p:pic>
      <p:pic>
        <p:nvPicPr>
          <p:cNvPr id="11" name="Picture 10">
            <a:extLst>
              <a:ext uri="{FF2B5EF4-FFF2-40B4-BE49-F238E27FC236}">
                <a16:creationId xmlns:a16="http://schemas.microsoft.com/office/drawing/2014/main" id="{9C7D0F65-25B4-04CC-062E-675E776C7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5D3B0196-4626-1B3F-51DF-3199E44C9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07860" y="2598822"/>
            <a:ext cx="4004051" cy="3296691"/>
          </a:xfrm>
          <a:prstGeom prst="rect">
            <a:avLst/>
          </a:prstGeom>
        </p:spPr>
      </p:pic>
      <p:sp>
        <p:nvSpPr>
          <p:cNvPr id="2" name="Slide Number Placeholder 1">
            <a:extLst>
              <a:ext uri="{FF2B5EF4-FFF2-40B4-BE49-F238E27FC236}">
                <a16:creationId xmlns:a16="http://schemas.microsoft.com/office/drawing/2014/main" id="{573D2913-233B-5B23-792B-6932975D657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26</a:t>
            </a:fld>
            <a:endParaRPr lang="en-US" dirty="0"/>
          </a:p>
        </p:txBody>
      </p:sp>
    </p:spTree>
    <p:extLst>
      <p:ext uri="{BB962C8B-B14F-4D97-AF65-F5344CB8AC3E}">
        <p14:creationId xmlns:p14="http://schemas.microsoft.com/office/powerpoint/2010/main" val="396779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7" name="Picture 6">
            <a:extLst>
              <a:ext uri="{FF2B5EF4-FFF2-40B4-BE49-F238E27FC236}">
                <a16:creationId xmlns:a16="http://schemas.microsoft.com/office/drawing/2014/main" id="{C1818CEB-7BD3-FCC6-F442-EBA3AF4C7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446" y="144313"/>
            <a:ext cx="3980741" cy="4171124"/>
          </a:xfrm>
          <a:prstGeom prst="rect">
            <a:avLst/>
          </a:prstGeom>
        </p:spPr>
      </p:pic>
      <p:pic>
        <p:nvPicPr>
          <p:cNvPr id="12" name="Picture 11">
            <a:extLst>
              <a:ext uri="{FF2B5EF4-FFF2-40B4-BE49-F238E27FC236}">
                <a16:creationId xmlns:a16="http://schemas.microsoft.com/office/drawing/2014/main" id="{6C645C0A-5C41-FC07-8266-28FF5697F3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59607" y="3000601"/>
            <a:ext cx="3066750" cy="3066750"/>
          </a:xfrm>
          <a:prstGeom prst="rect">
            <a:avLst/>
          </a:prstGeom>
        </p:spPr>
      </p:pic>
      <p:pic>
        <p:nvPicPr>
          <p:cNvPr id="4" name="Picture 3">
            <a:extLst>
              <a:ext uri="{FF2B5EF4-FFF2-40B4-BE49-F238E27FC236}">
                <a16:creationId xmlns:a16="http://schemas.microsoft.com/office/drawing/2014/main" id="{4E6F5117-7AFD-F5CD-06D7-081815946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625" y="1366342"/>
            <a:ext cx="10058420" cy="1810516"/>
          </a:xfrm>
          <a:prstGeom prst="rect">
            <a:avLst/>
          </a:prstGeom>
        </p:spPr>
      </p:pic>
      <p:pic>
        <p:nvPicPr>
          <p:cNvPr id="8" name="Picture 7">
            <a:extLst>
              <a:ext uri="{FF2B5EF4-FFF2-40B4-BE49-F238E27FC236}">
                <a16:creationId xmlns:a16="http://schemas.microsoft.com/office/drawing/2014/main" id="{D341572C-0322-FCB2-BE01-00688DEA27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pic>
        <p:nvPicPr>
          <p:cNvPr id="13" name="Picture 12">
            <a:extLst>
              <a:ext uri="{FF2B5EF4-FFF2-40B4-BE49-F238E27FC236}">
                <a16:creationId xmlns:a16="http://schemas.microsoft.com/office/drawing/2014/main" id="{F5100F2E-5EF2-D52E-F8A5-82F99C51551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36484" y="3000601"/>
            <a:ext cx="5332319" cy="3233691"/>
          </a:xfrm>
          <a:prstGeom prst="rect">
            <a:avLst/>
          </a:prstGeom>
        </p:spPr>
      </p:pic>
      <p:sp>
        <p:nvSpPr>
          <p:cNvPr id="2" name="Slide Number Placeholder 1">
            <a:extLst>
              <a:ext uri="{FF2B5EF4-FFF2-40B4-BE49-F238E27FC236}">
                <a16:creationId xmlns:a16="http://schemas.microsoft.com/office/drawing/2014/main" id="{9F19BB05-700E-ABB7-CA51-3E3C774EAFC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27</a:t>
            </a:fld>
            <a:endParaRPr lang="en-US" dirty="0"/>
          </a:p>
        </p:txBody>
      </p:sp>
    </p:spTree>
    <p:extLst>
      <p:ext uri="{BB962C8B-B14F-4D97-AF65-F5344CB8AC3E}">
        <p14:creationId xmlns:p14="http://schemas.microsoft.com/office/powerpoint/2010/main" val="3963050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2537012" y="685800"/>
            <a:ext cx="8946151" cy="5486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69" y="619325"/>
            <a:ext cx="438646" cy="2193227"/>
          </a:xfrm>
          <a:prstGeom prst="rect">
            <a:avLst/>
          </a:prstGeom>
        </p:spPr>
      </p:pic>
      <p:pic>
        <p:nvPicPr>
          <p:cNvPr id="7" name="Picture 6">
            <a:extLst>
              <a:ext uri="{FF2B5EF4-FFF2-40B4-BE49-F238E27FC236}">
                <a16:creationId xmlns:a16="http://schemas.microsoft.com/office/drawing/2014/main" id="{3FA3A436-FCCB-18CF-CF98-DE295E269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9" y="2581835"/>
            <a:ext cx="3836554" cy="4020041"/>
          </a:xfrm>
          <a:prstGeom prst="rect">
            <a:avLst/>
          </a:prstGeom>
        </p:spPr>
      </p:pic>
      <p:pic>
        <p:nvPicPr>
          <p:cNvPr id="8" name="Picture 7">
            <a:extLst>
              <a:ext uri="{FF2B5EF4-FFF2-40B4-BE49-F238E27FC236}">
                <a16:creationId xmlns:a16="http://schemas.microsoft.com/office/drawing/2014/main" id="{D644F0D2-73FB-6F99-406F-538BDBC36C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20394" y="3034209"/>
            <a:ext cx="2053674" cy="2933679"/>
          </a:xfrm>
          <a:prstGeom prst="rect">
            <a:avLst/>
          </a:prstGeom>
        </p:spPr>
      </p:pic>
      <p:pic>
        <p:nvPicPr>
          <p:cNvPr id="11" name="Picture 10">
            <a:extLst>
              <a:ext uri="{FF2B5EF4-FFF2-40B4-BE49-F238E27FC236}">
                <a16:creationId xmlns:a16="http://schemas.microsoft.com/office/drawing/2014/main" id="{76BDAD77-331A-0F74-D021-C4E8D8A57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408" y="1285312"/>
            <a:ext cx="10058420" cy="1810516"/>
          </a:xfrm>
          <a:prstGeom prst="rect">
            <a:avLst/>
          </a:prstGeom>
        </p:spPr>
      </p:pic>
      <p:pic>
        <p:nvPicPr>
          <p:cNvPr id="12" name="Picture 11">
            <a:extLst>
              <a:ext uri="{FF2B5EF4-FFF2-40B4-BE49-F238E27FC236}">
                <a16:creationId xmlns:a16="http://schemas.microsoft.com/office/drawing/2014/main" id="{F98A27E0-E086-4931-9818-F9D9749D33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0" y="179471"/>
            <a:ext cx="10058420" cy="1810516"/>
          </a:xfrm>
          <a:prstGeom prst="rect">
            <a:avLst/>
          </a:prstGeom>
        </p:spPr>
      </p:pic>
      <p:pic>
        <p:nvPicPr>
          <p:cNvPr id="14" name="Picture 13">
            <a:extLst>
              <a:ext uri="{FF2B5EF4-FFF2-40B4-BE49-F238E27FC236}">
                <a16:creationId xmlns:a16="http://schemas.microsoft.com/office/drawing/2014/main" id="{5AAD9E86-2A4F-254E-588D-8C282EF7EE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96000" y="2812552"/>
            <a:ext cx="5203112" cy="3155336"/>
          </a:xfrm>
          <a:prstGeom prst="rect">
            <a:avLst/>
          </a:prstGeom>
        </p:spPr>
      </p:pic>
      <p:sp>
        <p:nvSpPr>
          <p:cNvPr id="2" name="Slide Number Placeholder 1">
            <a:extLst>
              <a:ext uri="{FF2B5EF4-FFF2-40B4-BE49-F238E27FC236}">
                <a16:creationId xmlns:a16="http://schemas.microsoft.com/office/drawing/2014/main" id="{6A482B02-AA10-325A-4B4B-CEFDDB8D5E5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28</a:t>
            </a:fld>
            <a:endParaRPr lang="en-US" dirty="0"/>
          </a:p>
        </p:txBody>
      </p:sp>
    </p:spTree>
    <p:extLst>
      <p:ext uri="{BB962C8B-B14F-4D97-AF65-F5344CB8AC3E}">
        <p14:creationId xmlns:p14="http://schemas.microsoft.com/office/powerpoint/2010/main" val="379993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4CFF4-7137-1348-8213-10758CA2277F}"/>
              </a:ext>
            </a:extLst>
          </p:cNvPr>
          <p:cNvSpPr/>
          <p:nvPr/>
        </p:nvSpPr>
        <p:spPr>
          <a:xfrm>
            <a:off x="887501" y="685800"/>
            <a:ext cx="8946151" cy="5486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C5403AD0-8086-FDEE-A50D-5E4B8E18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80" y="4109980"/>
            <a:ext cx="438646" cy="2193227"/>
          </a:xfrm>
          <a:prstGeom prst="rect">
            <a:avLst/>
          </a:prstGeom>
        </p:spPr>
      </p:pic>
      <p:pic>
        <p:nvPicPr>
          <p:cNvPr id="4" name="Picture 3">
            <a:extLst>
              <a:ext uri="{FF2B5EF4-FFF2-40B4-BE49-F238E27FC236}">
                <a16:creationId xmlns:a16="http://schemas.microsoft.com/office/drawing/2014/main" id="{69F597FE-A59C-E90B-C4D6-41F27EC16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238" y="144313"/>
            <a:ext cx="3980741" cy="4171124"/>
          </a:xfrm>
          <a:prstGeom prst="rect">
            <a:avLst/>
          </a:prstGeom>
        </p:spPr>
      </p:pic>
      <p:pic>
        <p:nvPicPr>
          <p:cNvPr id="14" name="Picture 13">
            <a:extLst>
              <a:ext uri="{FF2B5EF4-FFF2-40B4-BE49-F238E27FC236}">
                <a16:creationId xmlns:a16="http://schemas.microsoft.com/office/drawing/2014/main" id="{71077B77-A27A-CF1C-C598-085DBAA6C3C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4045"/>
          <a:stretch/>
        </p:blipFill>
        <p:spPr>
          <a:xfrm>
            <a:off x="6314782" y="3000601"/>
            <a:ext cx="2452687" cy="3066750"/>
          </a:xfrm>
          <a:prstGeom prst="rect">
            <a:avLst/>
          </a:prstGeom>
        </p:spPr>
      </p:pic>
      <p:pic>
        <p:nvPicPr>
          <p:cNvPr id="7" name="Picture 6">
            <a:extLst>
              <a:ext uri="{FF2B5EF4-FFF2-40B4-BE49-F238E27FC236}">
                <a16:creationId xmlns:a16="http://schemas.microsoft.com/office/drawing/2014/main" id="{0AC7229E-0C27-2850-00D9-FE9A6ED89C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97" y="1367787"/>
            <a:ext cx="10058420" cy="1810516"/>
          </a:xfrm>
          <a:prstGeom prst="rect">
            <a:avLst/>
          </a:prstGeom>
        </p:spPr>
      </p:pic>
      <p:pic>
        <p:nvPicPr>
          <p:cNvPr id="8" name="Picture 7">
            <a:extLst>
              <a:ext uri="{FF2B5EF4-FFF2-40B4-BE49-F238E27FC236}">
                <a16:creationId xmlns:a16="http://schemas.microsoft.com/office/drawing/2014/main" id="{B6A18B2D-ED7A-C743-629B-3B169B0818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566" y="184406"/>
            <a:ext cx="10058420" cy="1810516"/>
          </a:xfrm>
          <a:prstGeom prst="rect">
            <a:avLst/>
          </a:prstGeom>
        </p:spPr>
      </p:pic>
      <p:pic>
        <p:nvPicPr>
          <p:cNvPr id="16" name="Picture 15">
            <a:extLst>
              <a:ext uri="{FF2B5EF4-FFF2-40B4-BE49-F238E27FC236}">
                <a16:creationId xmlns:a16="http://schemas.microsoft.com/office/drawing/2014/main" id="{FC2F3AE4-2BB7-BC14-857C-23A37163F0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6481" y="3020803"/>
            <a:ext cx="5453949" cy="3307452"/>
          </a:xfrm>
          <a:prstGeom prst="rect">
            <a:avLst/>
          </a:prstGeom>
        </p:spPr>
      </p:pic>
      <p:sp>
        <p:nvSpPr>
          <p:cNvPr id="2" name="Slide Number Placeholder 1">
            <a:extLst>
              <a:ext uri="{FF2B5EF4-FFF2-40B4-BE49-F238E27FC236}">
                <a16:creationId xmlns:a16="http://schemas.microsoft.com/office/drawing/2014/main" id="{C7B50356-520D-1670-ECC8-8F4B7B8F0B6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29</a:t>
            </a:fld>
            <a:endParaRPr lang="en-US" dirty="0"/>
          </a:p>
        </p:txBody>
      </p:sp>
    </p:spTree>
    <p:extLst>
      <p:ext uri="{BB962C8B-B14F-4D97-AF65-F5344CB8AC3E}">
        <p14:creationId xmlns:p14="http://schemas.microsoft.com/office/powerpoint/2010/main" val="77583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B7F137-C2E4-BC4C-B7EC-D62BAF9C3E5D}"/>
              </a:ext>
            </a:extLst>
          </p:cNvPr>
          <p:cNvSpPr/>
          <p:nvPr/>
        </p:nvSpPr>
        <p:spPr>
          <a:xfrm>
            <a:off x="3944831" y="877458"/>
            <a:ext cx="4302338" cy="584775"/>
          </a:xfrm>
          <a:prstGeom prst="rect">
            <a:avLst/>
          </a:prstGeom>
        </p:spPr>
        <p:txBody>
          <a:bodyPr wrap="square">
            <a:spAutoFit/>
          </a:bodyPr>
          <a:lstStyle/>
          <a:p>
            <a:pPr algn="ctr"/>
            <a:r>
              <a:rPr lang="en-US" sz="3200" b="1" dirty="0">
                <a:solidFill>
                  <a:schemeClr val="tx1">
                    <a:lumMod val="85000"/>
                    <a:lumOff val="15000"/>
                  </a:schemeClr>
                </a:solidFill>
                <a:latin typeface="Roboto" panose="02000000000000000000" pitchFamily="2" charset="0"/>
                <a:ea typeface="Roboto" panose="02000000000000000000" pitchFamily="2" charset="0"/>
              </a:rPr>
              <a:t>ABOUT OUR TEAM</a:t>
            </a:r>
          </a:p>
        </p:txBody>
      </p:sp>
      <p:sp>
        <p:nvSpPr>
          <p:cNvPr id="3" name="Rectangle 2">
            <a:extLst>
              <a:ext uri="{FF2B5EF4-FFF2-40B4-BE49-F238E27FC236}">
                <a16:creationId xmlns:a16="http://schemas.microsoft.com/office/drawing/2014/main" id="{D395B4DF-4A0F-2E45-B503-171DB13814CB}"/>
              </a:ext>
            </a:extLst>
          </p:cNvPr>
          <p:cNvSpPr/>
          <p:nvPr/>
        </p:nvSpPr>
        <p:spPr>
          <a:xfrm>
            <a:off x="5627033" y="483588"/>
            <a:ext cx="937933" cy="1905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FF3310F7-21DA-0444-9F05-FF5F012C863C}"/>
              </a:ext>
            </a:extLst>
          </p:cNvPr>
          <p:cNvSpPr/>
          <p:nvPr/>
        </p:nvSpPr>
        <p:spPr>
          <a:xfrm>
            <a:off x="661306" y="4530351"/>
            <a:ext cx="2579915"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grpSp>
        <p:nvGrpSpPr>
          <p:cNvPr id="23" name="Group 22">
            <a:extLst>
              <a:ext uri="{FF2B5EF4-FFF2-40B4-BE49-F238E27FC236}">
                <a16:creationId xmlns:a16="http://schemas.microsoft.com/office/drawing/2014/main" id="{35DEB348-A53F-0146-85BC-0F55A1ED711B}"/>
              </a:ext>
            </a:extLst>
          </p:cNvPr>
          <p:cNvGrpSpPr/>
          <p:nvPr/>
        </p:nvGrpSpPr>
        <p:grpSpPr>
          <a:xfrm>
            <a:off x="946906" y="4930742"/>
            <a:ext cx="2010114" cy="971695"/>
            <a:chOff x="6464472" y="4957847"/>
            <a:chExt cx="2010114" cy="971695"/>
          </a:xfrm>
        </p:grpSpPr>
        <p:sp>
          <p:nvSpPr>
            <p:cNvPr id="24" name="Rectangle 23">
              <a:extLst>
                <a:ext uri="{FF2B5EF4-FFF2-40B4-BE49-F238E27FC236}">
                  <a16:creationId xmlns:a16="http://schemas.microsoft.com/office/drawing/2014/main" id="{3B9565DA-B9F5-4C4B-8BBC-872DD252B2B5}"/>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25" name="TextBox 24">
              <a:extLst>
                <a:ext uri="{FF2B5EF4-FFF2-40B4-BE49-F238E27FC236}">
                  <a16:creationId xmlns:a16="http://schemas.microsoft.com/office/drawing/2014/main" id="{29597414-3BC2-D44A-BE4A-B368CC7C1184}"/>
                </a:ext>
              </a:extLst>
            </p:cNvPr>
            <p:cNvSpPr txBox="1"/>
            <p:nvPr/>
          </p:nvSpPr>
          <p:spPr>
            <a:xfrm flipH="1">
              <a:off x="6637152" y="4957847"/>
              <a:ext cx="1664755" cy="307777"/>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1</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5" name="Picture Placeholder 4">
            <a:extLst>
              <a:ext uri="{FF2B5EF4-FFF2-40B4-BE49-F238E27FC236}">
                <a16:creationId xmlns:a16="http://schemas.microsoft.com/office/drawing/2014/main" id="{6933142E-A4E1-FE4B-8FCD-B8EEB79685BE}"/>
              </a:ext>
            </a:extLst>
          </p:cNvPr>
          <p:cNvSpPr>
            <a:spLocks noGrp="1"/>
          </p:cNvSpPr>
          <p:nvPr>
            <p:ph type="pic" sz="quarter" idx="12"/>
          </p:nvPr>
        </p:nvSpPr>
        <p:spPr/>
      </p:sp>
      <p:sp>
        <p:nvSpPr>
          <p:cNvPr id="7" name="Picture Placeholder 6">
            <a:extLst>
              <a:ext uri="{FF2B5EF4-FFF2-40B4-BE49-F238E27FC236}">
                <a16:creationId xmlns:a16="http://schemas.microsoft.com/office/drawing/2014/main" id="{6735CF2A-4D4C-724D-B609-07786318D36A}"/>
              </a:ext>
            </a:extLst>
          </p:cNvPr>
          <p:cNvSpPr>
            <a:spLocks noGrp="1"/>
          </p:cNvSpPr>
          <p:nvPr>
            <p:ph type="pic" sz="quarter" idx="13"/>
          </p:nvPr>
        </p:nvSpPr>
        <p:spPr/>
      </p:sp>
      <p:sp>
        <p:nvSpPr>
          <p:cNvPr id="13" name="Picture Placeholder 12">
            <a:extLst>
              <a:ext uri="{FF2B5EF4-FFF2-40B4-BE49-F238E27FC236}">
                <a16:creationId xmlns:a16="http://schemas.microsoft.com/office/drawing/2014/main" id="{164B713F-CC96-AE43-97C9-1256EA409297}"/>
              </a:ext>
            </a:extLst>
          </p:cNvPr>
          <p:cNvSpPr>
            <a:spLocks noGrp="1"/>
          </p:cNvSpPr>
          <p:nvPr>
            <p:ph type="pic" sz="quarter" idx="14"/>
          </p:nvPr>
        </p:nvSpPr>
        <p:spPr/>
      </p:sp>
      <p:sp>
        <p:nvSpPr>
          <p:cNvPr id="27" name="Picture Placeholder 26">
            <a:extLst>
              <a:ext uri="{FF2B5EF4-FFF2-40B4-BE49-F238E27FC236}">
                <a16:creationId xmlns:a16="http://schemas.microsoft.com/office/drawing/2014/main" id="{2B3C6F1F-AA85-F04E-A20C-683EBA2676EA}"/>
              </a:ext>
            </a:extLst>
          </p:cNvPr>
          <p:cNvSpPr>
            <a:spLocks noGrp="1"/>
          </p:cNvSpPr>
          <p:nvPr>
            <p:ph type="pic" sz="quarter" idx="15"/>
          </p:nvPr>
        </p:nvSpPr>
        <p:spPr/>
      </p:sp>
      <p:sp>
        <p:nvSpPr>
          <p:cNvPr id="6" name="Rectangle 5">
            <a:extLst>
              <a:ext uri="{FF2B5EF4-FFF2-40B4-BE49-F238E27FC236}">
                <a16:creationId xmlns:a16="http://schemas.microsoft.com/office/drawing/2014/main" id="{39142010-0FC5-4BAD-73BA-B6BDCE534551}"/>
              </a:ext>
            </a:extLst>
          </p:cNvPr>
          <p:cNvSpPr/>
          <p:nvPr/>
        </p:nvSpPr>
        <p:spPr>
          <a:xfrm>
            <a:off x="3422436" y="4530349"/>
            <a:ext cx="2579915"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grpSp>
        <p:nvGrpSpPr>
          <p:cNvPr id="8" name="Group 7">
            <a:extLst>
              <a:ext uri="{FF2B5EF4-FFF2-40B4-BE49-F238E27FC236}">
                <a16:creationId xmlns:a16="http://schemas.microsoft.com/office/drawing/2014/main" id="{8AE58043-9220-98E5-4FA4-B44BFECAB6BE}"/>
              </a:ext>
            </a:extLst>
          </p:cNvPr>
          <p:cNvGrpSpPr/>
          <p:nvPr/>
        </p:nvGrpSpPr>
        <p:grpSpPr>
          <a:xfrm>
            <a:off x="3708036" y="4930740"/>
            <a:ext cx="2010114" cy="971695"/>
            <a:chOff x="6464472" y="4957847"/>
            <a:chExt cx="2010114" cy="971695"/>
          </a:xfrm>
        </p:grpSpPr>
        <p:sp>
          <p:nvSpPr>
            <p:cNvPr id="26" name="Rectangle 25">
              <a:extLst>
                <a:ext uri="{FF2B5EF4-FFF2-40B4-BE49-F238E27FC236}">
                  <a16:creationId xmlns:a16="http://schemas.microsoft.com/office/drawing/2014/main" id="{FB97F736-4A77-36C0-7552-6C1A6D80457E}"/>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28" name="TextBox 27">
              <a:extLst>
                <a:ext uri="{FF2B5EF4-FFF2-40B4-BE49-F238E27FC236}">
                  <a16:creationId xmlns:a16="http://schemas.microsoft.com/office/drawing/2014/main" id="{5BA34398-9BE6-824B-E235-84A8990AD00C}"/>
                </a:ext>
              </a:extLst>
            </p:cNvPr>
            <p:cNvSpPr txBox="1"/>
            <p:nvPr/>
          </p:nvSpPr>
          <p:spPr>
            <a:xfrm flipH="1">
              <a:off x="6637152" y="4957847"/>
              <a:ext cx="1664755" cy="307777"/>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2</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29" name="Rectangle 28">
            <a:extLst>
              <a:ext uri="{FF2B5EF4-FFF2-40B4-BE49-F238E27FC236}">
                <a16:creationId xmlns:a16="http://schemas.microsoft.com/office/drawing/2014/main" id="{B2A1F2F4-EBC0-73F3-7EDD-FC67765A87FB}"/>
              </a:ext>
            </a:extLst>
          </p:cNvPr>
          <p:cNvSpPr/>
          <p:nvPr/>
        </p:nvSpPr>
        <p:spPr>
          <a:xfrm>
            <a:off x="6183568" y="4530354"/>
            <a:ext cx="2579915"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lumMod val="85000"/>
                    <a:lumOff val="15000"/>
                  </a:schemeClr>
                </a:solidFill>
                <a:latin typeface="Roboto" panose="02000000000000000000" pitchFamily="2" charset="0"/>
                <a:ea typeface="Roboto" panose="02000000000000000000" pitchFamily="2" charset="0"/>
              </a:rPr>
              <a:t>                                                                                                     </a:t>
            </a:r>
          </a:p>
        </p:txBody>
      </p:sp>
      <p:grpSp>
        <p:nvGrpSpPr>
          <p:cNvPr id="30" name="Group 29">
            <a:extLst>
              <a:ext uri="{FF2B5EF4-FFF2-40B4-BE49-F238E27FC236}">
                <a16:creationId xmlns:a16="http://schemas.microsoft.com/office/drawing/2014/main" id="{962AF3CF-D7B4-85C3-2CC8-9C6F6A99058B}"/>
              </a:ext>
            </a:extLst>
          </p:cNvPr>
          <p:cNvGrpSpPr/>
          <p:nvPr/>
        </p:nvGrpSpPr>
        <p:grpSpPr>
          <a:xfrm>
            <a:off x="6469168" y="4930745"/>
            <a:ext cx="2010114" cy="971695"/>
            <a:chOff x="6464472" y="4957847"/>
            <a:chExt cx="2010114" cy="971695"/>
          </a:xfrm>
        </p:grpSpPr>
        <p:sp>
          <p:nvSpPr>
            <p:cNvPr id="31" name="Rectangle 30">
              <a:extLst>
                <a:ext uri="{FF2B5EF4-FFF2-40B4-BE49-F238E27FC236}">
                  <a16:creationId xmlns:a16="http://schemas.microsoft.com/office/drawing/2014/main" id="{96D39962-009A-1BBE-86DE-F5CC2414F53E}"/>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32" name="TextBox 31">
              <a:extLst>
                <a:ext uri="{FF2B5EF4-FFF2-40B4-BE49-F238E27FC236}">
                  <a16:creationId xmlns:a16="http://schemas.microsoft.com/office/drawing/2014/main" id="{AB78C004-78ED-2DDD-6BD5-D506F0077F97}"/>
                </a:ext>
              </a:extLst>
            </p:cNvPr>
            <p:cNvSpPr txBox="1"/>
            <p:nvPr/>
          </p:nvSpPr>
          <p:spPr>
            <a:xfrm flipH="1">
              <a:off x="6637152" y="4957847"/>
              <a:ext cx="1664755" cy="307777"/>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3</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33" name="Rectangle 32">
            <a:extLst>
              <a:ext uri="{FF2B5EF4-FFF2-40B4-BE49-F238E27FC236}">
                <a16:creationId xmlns:a16="http://schemas.microsoft.com/office/drawing/2014/main" id="{BCAF008E-09EC-729C-FF4A-59599AD6CEF7}"/>
              </a:ext>
            </a:extLst>
          </p:cNvPr>
          <p:cNvSpPr/>
          <p:nvPr/>
        </p:nvSpPr>
        <p:spPr>
          <a:xfrm>
            <a:off x="8950777" y="4530404"/>
            <a:ext cx="2579915"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grpSp>
        <p:nvGrpSpPr>
          <p:cNvPr id="34" name="Group 33">
            <a:extLst>
              <a:ext uri="{FF2B5EF4-FFF2-40B4-BE49-F238E27FC236}">
                <a16:creationId xmlns:a16="http://schemas.microsoft.com/office/drawing/2014/main" id="{1C74F702-585B-AC78-F21C-24CC4AD060C3}"/>
              </a:ext>
            </a:extLst>
          </p:cNvPr>
          <p:cNvGrpSpPr/>
          <p:nvPr/>
        </p:nvGrpSpPr>
        <p:grpSpPr>
          <a:xfrm>
            <a:off x="9230296" y="4912811"/>
            <a:ext cx="2010114" cy="971695"/>
            <a:chOff x="6464472" y="4957847"/>
            <a:chExt cx="2010114" cy="971695"/>
          </a:xfrm>
        </p:grpSpPr>
        <p:sp>
          <p:nvSpPr>
            <p:cNvPr id="35" name="Rectangle 34">
              <a:extLst>
                <a:ext uri="{FF2B5EF4-FFF2-40B4-BE49-F238E27FC236}">
                  <a16:creationId xmlns:a16="http://schemas.microsoft.com/office/drawing/2014/main" id="{ABAA7FAF-0AD7-E91F-A623-85CFEF1825FA}"/>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36" name="TextBox 35">
              <a:extLst>
                <a:ext uri="{FF2B5EF4-FFF2-40B4-BE49-F238E27FC236}">
                  <a16:creationId xmlns:a16="http://schemas.microsoft.com/office/drawing/2014/main" id="{256CC174-0BB1-E1A2-F9BB-F6C943B295EB}"/>
                </a:ext>
              </a:extLst>
            </p:cNvPr>
            <p:cNvSpPr txBox="1"/>
            <p:nvPr/>
          </p:nvSpPr>
          <p:spPr>
            <a:xfrm flipH="1">
              <a:off x="6637152" y="4957847"/>
              <a:ext cx="1664755" cy="307777"/>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4</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4" name="Slide Number Placeholder 1">
            <a:extLst>
              <a:ext uri="{FF2B5EF4-FFF2-40B4-BE49-F238E27FC236}">
                <a16:creationId xmlns:a16="http://schemas.microsoft.com/office/drawing/2014/main" id="{2D152E56-0B40-A21F-3D1D-F6E19D052F5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3</a:t>
            </a:fld>
            <a:endParaRPr lang="en-US" dirty="0"/>
          </a:p>
        </p:txBody>
      </p:sp>
    </p:spTree>
    <p:extLst>
      <p:ext uri="{BB962C8B-B14F-4D97-AF65-F5344CB8AC3E}">
        <p14:creationId xmlns:p14="http://schemas.microsoft.com/office/powerpoint/2010/main" val="2068856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12924D-1D58-564C-9245-86D2790E4B20}"/>
              </a:ext>
            </a:extLst>
          </p:cNvPr>
          <p:cNvSpPr/>
          <p:nvPr/>
        </p:nvSpPr>
        <p:spPr>
          <a:xfrm>
            <a:off x="6095999" y="574157"/>
            <a:ext cx="5429693" cy="20361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3920F-85EA-BE40-8761-76D7A08819F8}"/>
              </a:ext>
            </a:extLst>
          </p:cNvPr>
          <p:cNvSpPr/>
          <p:nvPr/>
        </p:nvSpPr>
        <p:spPr>
          <a:xfrm>
            <a:off x="6095998" y="1009006"/>
            <a:ext cx="5429694" cy="1200329"/>
          </a:xfrm>
          <a:prstGeom prst="rect">
            <a:avLst/>
          </a:prstGeom>
        </p:spPr>
        <p:txBody>
          <a:bodyPr wrap="square">
            <a:spAutoFit/>
          </a:bodyPr>
          <a:lstStyle/>
          <a:p>
            <a:pPr algn="ctr"/>
            <a:r>
              <a:rPr lang="en-US" sz="7200" b="1" dirty="0">
                <a:solidFill>
                  <a:schemeClr val="bg1"/>
                </a:solidFill>
                <a:latin typeface="Roboto" panose="02000000000000000000" pitchFamily="2" charset="0"/>
                <a:ea typeface="Roboto" panose="02000000000000000000" pitchFamily="2" charset="0"/>
              </a:rPr>
              <a:t>NEXT STEPS</a:t>
            </a:r>
          </a:p>
        </p:txBody>
      </p:sp>
      <p:pic>
        <p:nvPicPr>
          <p:cNvPr id="19" name="Picture Placeholder 18">
            <a:extLst>
              <a:ext uri="{FF2B5EF4-FFF2-40B4-BE49-F238E27FC236}">
                <a16:creationId xmlns:a16="http://schemas.microsoft.com/office/drawing/2014/main" id="{42E83F21-678F-CE82-D87A-80F41F5CE9F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82" b="2282"/>
          <a:stretch>
            <a:fillRect/>
          </a:stretch>
        </p:blipFill>
        <p:spPr/>
      </p:pic>
      <p:pic>
        <p:nvPicPr>
          <p:cNvPr id="26" name="Picture Placeholder 25">
            <a:extLst>
              <a:ext uri="{FF2B5EF4-FFF2-40B4-BE49-F238E27FC236}">
                <a16:creationId xmlns:a16="http://schemas.microsoft.com/office/drawing/2014/main" id="{7414EAB2-FB84-376A-E9D0-A524A4C2473E}"/>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val="0"/>
              </a:ext>
            </a:extLst>
          </a:blip>
          <a:srcRect l="4940" r="4940"/>
          <a:stretch>
            <a:fillRect/>
          </a:stretch>
        </p:blipFill>
        <p:spPr/>
      </p:pic>
      <p:pic>
        <p:nvPicPr>
          <p:cNvPr id="8" name="Picture 7">
            <a:extLst>
              <a:ext uri="{FF2B5EF4-FFF2-40B4-BE49-F238E27FC236}">
                <a16:creationId xmlns:a16="http://schemas.microsoft.com/office/drawing/2014/main" id="{1CA05F3E-5621-11B6-E351-49EEFE0AE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402" y="574157"/>
            <a:ext cx="3852680" cy="1828804"/>
          </a:xfrm>
          <a:prstGeom prst="rect">
            <a:avLst/>
          </a:prstGeom>
        </p:spPr>
      </p:pic>
      <p:sp>
        <p:nvSpPr>
          <p:cNvPr id="2" name="Slide Number Placeholder 1">
            <a:extLst>
              <a:ext uri="{FF2B5EF4-FFF2-40B4-BE49-F238E27FC236}">
                <a16:creationId xmlns:a16="http://schemas.microsoft.com/office/drawing/2014/main" id="{97936250-ACD5-C422-6F95-85C38EB36F7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30</a:t>
            </a:fld>
            <a:endParaRPr lang="en-US" dirty="0"/>
          </a:p>
        </p:txBody>
      </p:sp>
    </p:spTree>
    <p:extLst>
      <p:ext uri="{BB962C8B-B14F-4D97-AF65-F5344CB8AC3E}">
        <p14:creationId xmlns:p14="http://schemas.microsoft.com/office/powerpoint/2010/main" val="2084200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12924D-1D58-564C-9245-86D2790E4B20}"/>
              </a:ext>
            </a:extLst>
          </p:cNvPr>
          <p:cNvSpPr/>
          <p:nvPr/>
        </p:nvSpPr>
        <p:spPr>
          <a:xfrm>
            <a:off x="6095999" y="574157"/>
            <a:ext cx="5429693" cy="20361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3920F-85EA-BE40-8761-76D7A08819F8}"/>
              </a:ext>
            </a:extLst>
          </p:cNvPr>
          <p:cNvSpPr/>
          <p:nvPr/>
        </p:nvSpPr>
        <p:spPr>
          <a:xfrm>
            <a:off x="6095998" y="1009006"/>
            <a:ext cx="5429694" cy="1200329"/>
          </a:xfrm>
          <a:prstGeom prst="rect">
            <a:avLst/>
          </a:prstGeom>
        </p:spPr>
        <p:txBody>
          <a:bodyPr wrap="square">
            <a:spAutoFit/>
          </a:bodyPr>
          <a:lstStyle/>
          <a:p>
            <a:pPr algn="ctr"/>
            <a:r>
              <a:rPr lang="en-US" sz="7200" b="1" dirty="0">
                <a:solidFill>
                  <a:schemeClr val="bg1"/>
                </a:solidFill>
                <a:latin typeface="Roboto" panose="02000000000000000000" pitchFamily="2" charset="0"/>
                <a:ea typeface="Roboto" panose="02000000000000000000" pitchFamily="2" charset="0"/>
              </a:rPr>
              <a:t>NEXT STEPS</a:t>
            </a:r>
          </a:p>
        </p:txBody>
      </p:sp>
      <p:grpSp>
        <p:nvGrpSpPr>
          <p:cNvPr id="11" name="Group 10">
            <a:extLst>
              <a:ext uri="{FF2B5EF4-FFF2-40B4-BE49-F238E27FC236}">
                <a16:creationId xmlns:a16="http://schemas.microsoft.com/office/drawing/2014/main" id="{AF560045-EEE3-ED49-AE6D-E55523F33A5E}"/>
              </a:ext>
            </a:extLst>
          </p:cNvPr>
          <p:cNvGrpSpPr/>
          <p:nvPr/>
        </p:nvGrpSpPr>
        <p:grpSpPr>
          <a:xfrm>
            <a:off x="779637" y="2765776"/>
            <a:ext cx="2765501" cy="1326447"/>
            <a:chOff x="864697" y="4646428"/>
            <a:chExt cx="2765501" cy="1326447"/>
          </a:xfrm>
        </p:grpSpPr>
        <p:sp>
          <p:nvSpPr>
            <p:cNvPr id="12" name="Rectangle 11">
              <a:extLst>
                <a:ext uri="{FF2B5EF4-FFF2-40B4-BE49-F238E27FC236}">
                  <a16:creationId xmlns:a16="http://schemas.microsoft.com/office/drawing/2014/main" id="{3E67506F-95B2-5649-B8F1-9BE5B08A3F2D}"/>
                </a:ext>
              </a:extLst>
            </p:cNvPr>
            <p:cNvSpPr/>
            <p:nvPr/>
          </p:nvSpPr>
          <p:spPr>
            <a:xfrm>
              <a:off x="928816" y="5079041"/>
              <a:ext cx="2701381" cy="893834"/>
            </a:xfrm>
            <a:prstGeom prst="rect">
              <a:avLst/>
            </a:prstGeom>
          </p:spPr>
          <p:txBody>
            <a:bodyPr wrap="square">
              <a:spAutoFit/>
            </a:bodyPr>
            <a:lstStyle/>
            <a:p>
              <a:pPr algn="r">
                <a:lnSpc>
                  <a:spcPct val="150000"/>
                </a:lnSpc>
              </a:pPr>
              <a:r>
                <a:rPr lang="en-US" sz="1200" dirty="0">
                  <a:latin typeface="Open Sans" panose="020B0606030504020204" pitchFamily="34" charset="0"/>
                  <a:ea typeface="Open Sans" panose="020B0606030504020204" pitchFamily="34" charset="0"/>
                  <a:cs typeface="Open Sans" panose="020B0606030504020204" pitchFamily="34" charset="0"/>
                </a:rPr>
                <a:t>Protecting your private information is a priority. When in need, ask your kids, the digital experts, for help </a:t>
              </a:r>
            </a:p>
          </p:txBody>
        </p:sp>
        <p:sp>
          <p:nvSpPr>
            <p:cNvPr id="13" name="Rectangle 12">
              <a:extLst>
                <a:ext uri="{FF2B5EF4-FFF2-40B4-BE49-F238E27FC236}">
                  <a16:creationId xmlns:a16="http://schemas.microsoft.com/office/drawing/2014/main" id="{D057162B-7686-AC47-B98B-9013204F66A9}"/>
                </a:ext>
              </a:extLst>
            </p:cNvPr>
            <p:cNvSpPr/>
            <p:nvPr/>
          </p:nvSpPr>
          <p:spPr>
            <a:xfrm>
              <a:off x="864697" y="4646428"/>
              <a:ext cx="2765501" cy="307777"/>
            </a:xfrm>
            <a:prstGeom prst="rect">
              <a:avLst/>
            </a:prstGeom>
          </p:spPr>
          <p:txBody>
            <a:bodyPr wrap="none">
              <a:spAutoFit/>
            </a:bodyPr>
            <a:lstStyle/>
            <a:p>
              <a:pPr algn="r"/>
              <a:r>
                <a:rPr lang="en-US" sz="1400" b="1" dirty="0">
                  <a:solidFill>
                    <a:schemeClr val="tx1">
                      <a:lumMod val="85000"/>
                      <a:lumOff val="15000"/>
                    </a:schemeClr>
                  </a:solidFill>
                  <a:latin typeface="Roboto" panose="02000000000000000000" pitchFamily="2" charset="0"/>
                  <a:ea typeface="Roboto" panose="02000000000000000000" pitchFamily="2" charset="0"/>
                </a:rPr>
                <a:t>SAFETY FIRST/GET APP-SAVVY</a:t>
              </a:r>
            </a:p>
          </p:txBody>
        </p:sp>
      </p:grpSp>
      <p:pic>
        <p:nvPicPr>
          <p:cNvPr id="19" name="Picture Placeholder 18">
            <a:extLst>
              <a:ext uri="{FF2B5EF4-FFF2-40B4-BE49-F238E27FC236}">
                <a16:creationId xmlns:a16="http://schemas.microsoft.com/office/drawing/2014/main" id="{42E83F21-678F-CE82-D87A-80F41F5CE9F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82" b="2282"/>
          <a:stretch>
            <a:fillRect/>
          </a:stretch>
        </p:blipFill>
        <p:spPr/>
      </p:pic>
      <p:pic>
        <p:nvPicPr>
          <p:cNvPr id="22" name="Picture Placeholder 21">
            <a:extLst>
              <a:ext uri="{FF2B5EF4-FFF2-40B4-BE49-F238E27FC236}">
                <a16:creationId xmlns:a16="http://schemas.microsoft.com/office/drawing/2014/main" id="{8655770C-4011-31A4-A5FF-5596027393ED}"/>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2236" b="2236"/>
          <a:stretch>
            <a:fillRect/>
          </a:stretch>
        </p:blipFill>
        <p:spPr/>
      </p:pic>
      <p:pic>
        <p:nvPicPr>
          <p:cNvPr id="26" name="Picture Placeholder 25">
            <a:extLst>
              <a:ext uri="{FF2B5EF4-FFF2-40B4-BE49-F238E27FC236}">
                <a16:creationId xmlns:a16="http://schemas.microsoft.com/office/drawing/2014/main" id="{7414EAB2-FB84-376A-E9D0-A524A4C2473E}"/>
              </a:ext>
            </a:extLst>
          </p:cNvPr>
          <p:cNvPicPr>
            <a:picLocks noGrp="1" noChangeAspect="1"/>
          </p:cNvPicPr>
          <p:nvPr>
            <p:ph type="pic" sz="quarter" idx="16"/>
          </p:nvPr>
        </p:nvPicPr>
        <p:blipFill>
          <a:blip r:embed="rId5" cstate="hqprint">
            <a:extLst>
              <a:ext uri="{28A0092B-C50C-407E-A947-70E740481C1C}">
                <a14:useLocalDpi xmlns:a14="http://schemas.microsoft.com/office/drawing/2010/main" val="0"/>
              </a:ext>
            </a:extLst>
          </a:blip>
          <a:srcRect l="4940" r="4940"/>
          <a:stretch>
            <a:fillRect/>
          </a:stretch>
        </p:blipFill>
        <p:spPr/>
      </p:pic>
      <p:grpSp>
        <p:nvGrpSpPr>
          <p:cNvPr id="2" name="Group 1">
            <a:extLst>
              <a:ext uri="{FF2B5EF4-FFF2-40B4-BE49-F238E27FC236}">
                <a16:creationId xmlns:a16="http://schemas.microsoft.com/office/drawing/2014/main" id="{A09609A2-3644-959E-9E89-BA9F4B574697}"/>
              </a:ext>
            </a:extLst>
          </p:cNvPr>
          <p:cNvGrpSpPr/>
          <p:nvPr/>
        </p:nvGrpSpPr>
        <p:grpSpPr>
          <a:xfrm>
            <a:off x="843755" y="929001"/>
            <a:ext cx="2701382" cy="1326447"/>
            <a:chOff x="928816" y="4646428"/>
            <a:chExt cx="2701382" cy="1326447"/>
          </a:xfrm>
        </p:grpSpPr>
        <p:sp>
          <p:nvSpPr>
            <p:cNvPr id="3" name="Rectangle 2">
              <a:extLst>
                <a:ext uri="{FF2B5EF4-FFF2-40B4-BE49-F238E27FC236}">
                  <a16:creationId xmlns:a16="http://schemas.microsoft.com/office/drawing/2014/main" id="{7229E9D6-0727-82F3-75EF-DFE633572F73}"/>
                </a:ext>
              </a:extLst>
            </p:cNvPr>
            <p:cNvSpPr/>
            <p:nvPr/>
          </p:nvSpPr>
          <p:spPr>
            <a:xfrm>
              <a:off x="928816" y="5079041"/>
              <a:ext cx="2701381" cy="893834"/>
            </a:xfrm>
            <a:prstGeom prst="rect">
              <a:avLst/>
            </a:prstGeom>
          </p:spPr>
          <p:txBody>
            <a:bodyPr wrap="square">
              <a:spAutoFit/>
            </a:bodyPr>
            <a:lstStyle/>
            <a:p>
              <a:pPr algn="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Conversation works better than coercion when creating social media guidelines for your family</a:t>
              </a:r>
            </a:p>
          </p:txBody>
        </p:sp>
        <p:sp>
          <p:nvSpPr>
            <p:cNvPr id="4" name="Rectangle 3">
              <a:extLst>
                <a:ext uri="{FF2B5EF4-FFF2-40B4-BE49-F238E27FC236}">
                  <a16:creationId xmlns:a16="http://schemas.microsoft.com/office/drawing/2014/main" id="{A1E29DCD-38D3-BD56-A51E-F83480DD471F}"/>
                </a:ext>
              </a:extLst>
            </p:cNvPr>
            <p:cNvSpPr/>
            <p:nvPr/>
          </p:nvSpPr>
          <p:spPr>
            <a:xfrm>
              <a:off x="1071484" y="4646428"/>
              <a:ext cx="2558714" cy="307777"/>
            </a:xfrm>
            <a:prstGeom prst="rect">
              <a:avLst/>
            </a:prstGeom>
          </p:spPr>
          <p:txBody>
            <a:bodyPr wrap="none">
              <a:spAutoFit/>
            </a:bodyPr>
            <a:lstStyle/>
            <a:p>
              <a:pPr algn="r"/>
              <a:r>
                <a:rPr lang="en-US" sz="1400" b="1" dirty="0">
                  <a:solidFill>
                    <a:schemeClr val="tx1">
                      <a:lumMod val="85000"/>
                      <a:lumOff val="15000"/>
                    </a:schemeClr>
                  </a:solidFill>
                  <a:latin typeface="Roboto" panose="02000000000000000000" pitchFamily="2" charset="0"/>
                  <a:ea typeface="Roboto" panose="02000000000000000000" pitchFamily="2" charset="0"/>
                </a:rPr>
                <a:t>MAKE THE RULES TOGETHER</a:t>
              </a:r>
            </a:p>
          </p:txBody>
        </p:sp>
      </p:grpSp>
      <p:sp>
        <p:nvSpPr>
          <p:cNvPr id="5" name="Slide Number Placeholder 1">
            <a:extLst>
              <a:ext uri="{FF2B5EF4-FFF2-40B4-BE49-F238E27FC236}">
                <a16:creationId xmlns:a16="http://schemas.microsoft.com/office/drawing/2014/main" id="{FDAFF577-64DD-EB6E-C68F-9685A1C447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31</a:t>
            </a:fld>
            <a:endParaRPr lang="en-US" dirty="0"/>
          </a:p>
        </p:txBody>
      </p:sp>
    </p:spTree>
    <p:extLst>
      <p:ext uri="{BB962C8B-B14F-4D97-AF65-F5344CB8AC3E}">
        <p14:creationId xmlns:p14="http://schemas.microsoft.com/office/powerpoint/2010/main" val="3602547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12924D-1D58-564C-9245-86D2790E4B20}"/>
              </a:ext>
            </a:extLst>
          </p:cNvPr>
          <p:cNvSpPr/>
          <p:nvPr/>
        </p:nvSpPr>
        <p:spPr>
          <a:xfrm>
            <a:off x="6095999" y="574157"/>
            <a:ext cx="5429693" cy="20361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63920F-85EA-BE40-8761-76D7A08819F8}"/>
              </a:ext>
            </a:extLst>
          </p:cNvPr>
          <p:cNvSpPr/>
          <p:nvPr/>
        </p:nvSpPr>
        <p:spPr>
          <a:xfrm>
            <a:off x="6095998" y="1009006"/>
            <a:ext cx="5429694" cy="1200329"/>
          </a:xfrm>
          <a:prstGeom prst="rect">
            <a:avLst/>
          </a:prstGeom>
        </p:spPr>
        <p:txBody>
          <a:bodyPr wrap="square">
            <a:spAutoFit/>
          </a:bodyPr>
          <a:lstStyle/>
          <a:p>
            <a:pPr algn="ctr"/>
            <a:r>
              <a:rPr lang="en-US" sz="7200" b="1" dirty="0">
                <a:solidFill>
                  <a:schemeClr val="bg1"/>
                </a:solidFill>
                <a:latin typeface="Roboto" panose="02000000000000000000" pitchFamily="2" charset="0"/>
                <a:ea typeface="Roboto" panose="02000000000000000000" pitchFamily="2" charset="0"/>
              </a:rPr>
              <a:t>NEXT STEPS</a:t>
            </a:r>
          </a:p>
        </p:txBody>
      </p:sp>
      <p:pic>
        <p:nvPicPr>
          <p:cNvPr id="19" name="Picture Placeholder 18">
            <a:extLst>
              <a:ext uri="{FF2B5EF4-FFF2-40B4-BE49-F238E27FC236}">
                <a16:creationId xmlns:a16="http://schemas.microsoft.com/office/drawing/2014/main" id="{42E83F21-678F-CE82-D87A-80F41F5CE9F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82" b="2282"/>
          <a:stretch>
            <a:fillRect/>
          </a:stretch>
        </p:blipFill>
        <p:spPr/>
      </p:pic>
      <p:pic>
        <p:nvPicPr>
          <p:cNvPr id="22" name="Picture Placeholder 21">
            <a:extLst>
              <a:ext uri="{FF2B5EF4-FFF2-40B4-BE49-F238E27FC236}">
                <a16:creationId xmlns:a16="http://schemas.microsoft.com/office/drawing/2014/main" id="{8655770C-4011-31A4-A5FF-5596027393ED}"/>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2236" b="2236"/>
          <a:stretch>
            <a:fillRect/>
          </a:stretch>
        </p:blipFill>
        <p:spPr/>
      </p:pic>
      <p:pic>
        <p:nvPicPr>
          <p:cNvPr id="24" name="Picture Placeholder 23">
            <a:extLst>
              <a:ext uri="{FF2B5EF4-FFF2-40B4-BE49-F238E27FC236}">
                <a16:creationId xmlns:a16="http://schemas.microsoft.com/office/drawing/2014/main" id="{F43D90C6-E6D0-9B9C-31B6-F3DEF69B2DF8}"/>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val="0"/>
              </a:ext>
            </a:extLst>
          </a:blip>
          <a:srcRect t="2282" b="2282"/>
          <a:stretch>
            <a:fillRect/>
          </a:stretch>
        </p:blipFill>
        <p:spPr/>
      </p:pic>
      <p:pic>
        <p:nvPicPr>
          <p:cNvPr id="26" name="Picture Placeholder 25">
            <a:extLst>
              <a:ext uri="{FF2B5EF4-FFF2-40B4-BE49-F238E27FC236}">
                <a16:creationId xmlns:a16="http://schemas.microsoft.com/office/drawing/2014/main" id="{7414EAB2-FB84-376A-E9D0-A524A4C2473E}"/>
              </a:ext>
            </a:extLst>
          </p:cNvPr>
          <p:cNvPicPr>
            <a:picLocks noGrp="1" noChangeAspect="1"/>
          </p:cNvPicPr>
          <p:nvPr>
            <p:ph type="pic" sz="quarter" idx="16"/>
          </p:nvPr>
        </p:nvPicPr>
        <p:blipFill>
          <a:blip r:embed="rId6" cstate="hqprint">
            <a:extLst>
              <a:ext uri="{28A0092B-C50C-407E-A947-70E740481C1C}">
                <a14:useLocalDpi xmlns:a14="http://schemas.microsoft.com/office/drawing/2010/main" val="0"/>
              </a:ext>
            </a:extLst>
          </a:blip>
          <a:srcRect l="4940" r="4940"/>
          <a:stretch>
            <a:fillRect/>
          </a:stretch>
        </p:blipFill>
        <p:spPr/>
      </p:pic>
      <p:pic>
        <p:nvPicPr>
          <p:cNvPr id="14" name="Picture 13">
            <a:extLst>
              <a:ext uri="{FF2B5EF4-FFF2-40B4-BE49-F238E27FC236}">
                <a16:creationId xmlns:a16="http://schemas.microsoft.com/office/drawing/2014/main" id="{A6B4FB7A-78A8-8F43-3916-4E72EA890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072" y="574156"/>
            <a:ext cx="4517930" cy="2144587"/>
          </a:xfrm>
          <a:prstGeom prst="rect">
            <a:avLst/>
          </a:prstGeom>
        </p:spPr>
      </p:pic>
      <p:pic>
        <p:nvPicPr>
          <p:cNvPr id="16" name="Picture 15">
            <a:extLst>
              <a:ext uri="{FF2B5EF4-FFF2-40B4-BE49-F238E27FC236}">
                <a16:creationId xmlns:a16="http://schemas.microsoft.com/office/drawing/2014/main" id="{3D7BA12B-C0BD-A673-31A5-C59B567AFA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072" y="2610292"/>
            <a:ext cx="4517929" cy="2144587"/>
          </a:xfrm>
          <a:prstGeom prst="rect">
            <a:avLst/>
          </a:prstGeom>
        </p:spPr>
      </p:pic>
      <p:pic>
        <p:nvPicPr>
          <p:cNvPr id="18" name="Picture 17">
            <a:extLst>
              <a:ext uri="{FF2B5EF4-FFF2-40B4-BE49-F238E27FC236}">
                <a16:creationId xmlns:a16="http://schemas.microsoft.com/office/drawing/2014/main" id="{35F9D61B-AF51-75FD-8D06-6234700F61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072" y="4646427"/>
            <a:ext cx="4517929" cy="2144587"/>
          </a:xfrm>
          <a:prstGeom prst="rect">
            <a:avLst/>
          </a:prstGeom>
        </p:spPr>
      </p:pic>
      <p:sp>
        <p:nvSpPr>
          <p:cNvPr id="2" name="Slide Number Placeholder 1">
            <a:extLst>
              <a:ext uri="{FF2B5EF4-FFF2-40B4-BE49-F238E27FC236}">
                <a16:creationId xmlns:a16="http://schemas.microsoft.com/office/drawing/2014/main" id="{AC1A83BD-701C-22D1-2EFC-17AA27C25E50}"/>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32</a:t>
            </a:fld>
            <a:endParaRPr lang="en-US" dirty="0"/>
          </a:p>
        </p:txBody>
      </p:sp>
    </p:spTree>
    <p:extLst>
      <p:ext uri="{BB962C8B-B14F-4D97-AF65-F5344CB8AC3E}">
        <p14:creationId xmlns:p14="http://schemas.microsoft.com/office/powerpoint/2010/main" val="26454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085B31-E274-94E1-61B7-44A547111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689" y="481822"/>
            <a:ext cx="3430421" cy="3844308"/>
          </a:xfrm>
          <a:prstGeom prst="rect">
            <a:avLst/>
          </a:prstGeom>
        </p:spPr>
      </p:pic>
      <p:pic>
        <p:nvPicPr>
          <p:cNvPr id="3" name="Picture 2">
            <a:extLst>
              <a:ext uri="{FF2B5EF4-FFF2-40B4-BE49-F238E27FC236}">
                <a16:creationId xmlns:a16="http://schemas.microsoft.com/office/drawing/2014/main" id="{F0038453-6002-EE71-4FB1-815CFBBE2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689" y="4721819"/>
            <a:ext cx="10058420" cy="1810516"/>
          </a:xfrm>
          <a:prstGeom prst="rect">
            <a:avLst/>
          </a:prstGeom>
        </p:spPr>
      </p:pic>
      <p:sp>
        <p:nvSpPr>
          <p:cNvPr id="2" name="Slide Number Placeholder 1">
            <a:extLst>
              <a:ext uri="{FF2B5EF4-FFF2-40B4-BE49-F238E27FC236}">
                <a16:creationId xmlns:a16="http://schemas.microsoft.com/office/drawing/2014/main" id="{BFCA2D28-B850-D785-B1BE-7903ECFE342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33</a:t>
            </a:fld>
            <a:endParaRPr lang="en-US" dirty="0"/>
          </a:p>
        </p:txBody>
      </p:sp>
    </p:spTree>
    <p:extLst>
      <p:ext uri="{BB962C8B-B14F-4D97-AF65-F5344CB8AC3E}">
        <p14:creationId xmlns:p14="http://schemas.microsoft.com/office/powerpoint/2010/main" val="4268099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58E2D13-2FB3-BEF5-F2F7-41117DF42080}"/>
              </a:ext>
            </a:extLst>
          </p:cNvPr>
          <p:cNvSpPr>
            <a:spLocks noGrp="1"/>
          </p:cNvSpPr>
          <p:nvPr>
            <p:ph type="pic" sz="quarter" idx="12"/>
          </p:nvPr>
        </p:nvSpPr>
        <p:spPr/>
      </p:sp>
      <p:sp>
        <p:nvSpPr>
          <p:cNvPr id="3" name="Picture Placeholder 2">
            <a:extLst>
              <a:ext uri="{FF2B5EF4-FFF2-40B4-BE49-F238E27FC236}">
                <a16:creationId xmlns:a16="http://schemas.microsoft.com/office/drawing/2014/main" id="{E499751C-713D-51E4-AE16-F4E795975499}"/>
              </a:ext>
            </a:extLst>
          </p:cNvPr>
          <p:cNvSpPr>
            <a:spLocks noGrp="1"/>
          </p:cNvSpPr>
          <p:nvPr>
            <p:ph type="pic" sz="quarter" idx="13"/>
          </p:nvPr>
        </p:nvSpPr>
        <p:spPr/>
      </p:sp>
      <p:sp>
        <p:nvSpPr>
          <p:cNvPr id="4" name="Picture Placeholder 3">
            <a:extLst>
              <a:ext uri="{FF2B5EF4-FFF2-40B4-BE49-F238E27FC236}">
                <a16:creationId xmlns:a16="http://schemas.microsoft.com/office/drawing/2014/main" id="{5C6E0C6B-713E-05F9-5D4C-70B6881D97A2}"/>
              </a:ext>
            </a:extLst>
          </p:cNvPr>
          <p:cNvSpPr>
            <a:spLocks noGrp="1"/>
          </p:cNvSpPr>
          <p:nvPr>
            <p:ph type="pic" sz="quarter" idx="14"/>
          </p:nvPr>
        </p:nvSpPr>
        <p:spPr/>
      </p:sp>
      <p:sp>
        <p:nvSpPr>
          <p:cNvPr id="5" name="Picture Placeholder 4">
            <a:extLst>
              <a:ext uri="{FF2B5EF4-FFF2-40B4-BE49-F238E27FC236}">
                <a16:creationId xmlns:a16="http://schemas.microsoft.com/office/drawing/2014/main" id="{22572D7F-EC3D-4A0D-B222-59E397C48994}"/>
              </a:ext>
            </a:extLst>
          </p:cNvPr>
          <p:cNvSpPr>
            <a:spLocks noGrp="1"/>
          </p:cNvSpPr>
          <p:nvPr>
            <p:ph type="pic" sz="quarter" idx="15"/>
          </p:nvPr>
        </p:nvSpPr>
        <p:spPr/>
      </p:sp>
      <p:sp>
        <p:nvSpPr>
          <p:cNvPr id="6" name="Picture Placeholder 5">
            <a:extLst>
              <a:ext uri="{FF2B5EF4-FFF2-40B4-BE49-F238E27FC236}">
                <a16:creationId xmlns:a16="http://schemas.microsoft.com/office/drawing/2014/main" id="{4970078E-D9BF-E84D-9685-E4BC7B3EDCCA}"/>
              </a:ext>
            </a:extLst>
          </p:cNvPr>
          <p:cNvSpPr>
            <a:spLocks noGrp="1"/>
          </p:cNvSpPr>
          <p:nvPr>
            <p:ph type="pic" sz="quarter" idx="17"/>
          </p:nvPr>
        </p:nvSpPr>
        <p:spPr/>
      </p:sp>
      <p:grpSp>
        <p:nvGrpSpPr>
          <p:cNvPr id="7" name="Group 6">
            <a:extLst>
              <a:ext uri="{FF2B5EF4-FFF2-40B4-BE49-F238E27FC236}">
                <a16:creationId xmlns:a16="http://schemas.microsoft.com/office/drawing/2014/main" id="{E96B2918-A07E-A4A4-32FD-ABBA37FA9B99}"/>
              </a:ext>
            </a:extLst>
          </p:cNvPr>
          <p:cNvGrpSpPr/>
          <p:nvPr/>
        </p:nvGrpSpPr>
        <p:grpSpPr>
          <a:xfrm>
            <a:off x="503126" y="4865169"/>
            <a:ext cx="1912083" cy="1416361"/>
            <a:chOff x="6464472" y="4957847"/>
            <a:chExt cx="2010114" cy="971695"/>
          </a:xfrm>
        </p:grpSpPr>
        <p:sp>
          <p:nvSpPr>
            <p:cNvPr id="8" name="Rectangle 7">
              <a:extLst>
                <a:ext uri="{FF2B5EF4-FFF2-40B4-BE49-F238E27FC236}">
                  <a16:creationId xmlns:a16="http://schemas.microsoft.com/office/drawing/2014/main" id="{EF44601C-3A90-6351-A1AA-FF44055078E9}"/>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9" name="TextBox 8">
              <a:extLst>
                <a:ext uri="{FF2B5EF4-FFF2-40B4-BE49-F238E27FC236}">
                  <a16:creationId xmlns:a16="http://schemas.microsoft.com/office/drawing/2014/main" id="{20256BD4-E837-6C26-FFC6-E7897AF96BFE}"/>
                </a:ext>
              </a:extLst>
            </p:cNvPr>
            <p:cNvSpPr txBox="1"/>
            <p:nvPr/>
          </p:nvSpPr>
          <p:spPr>
            <a:xfrm flipH="1">
              <a:off x="6637152" y="4957847"/>
              <a:ext cx="1664755" cy="211151"/>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1</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19" name="Rectangle 18">
            <a:extLst>
              <a:ext uri="{FF2B5EF4-FFF2-40B4-BE49-F238E27FC236}">
                <a16:creationId xmlns:a16="http://schemas.microsoft.com/office/drawing/2014/main" id="{1CDD96CF-D5D2-BE00-939B-53A5FAAF68D0}"/>
              </a:ext>
            </a:extLst>
          </p:cNvPr>
          <p:cNvSpPr/>
          <p:nvPr/>
        </p:nvSpPr>
        <p:spPr>
          <a:xfrm>
            <a:off x="431347" y="4580099"/>
            <a:ext cx="2081894"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20" name="Rectangle 19">
            <a:extLst>
              <a:ext uri="{FF2B5EF4-FFF2-40B4-BE49-F238E27FC236}">
                <a16:creationId xmlns:a16="http://schemas.microsoft.com/office/drawing/2014/main" id="{A4F00ECF-FF86-E943-BF38-5C16F6AFED12}"/>
              </a:ext>
            </a:extLst>
          </p:cNvPr>
          <p:cNvSpPr/>
          <p:nvPr/>
        </p:nvSpPr>
        <p:spPr>
          <a:xfrm>
            <a:off x="2738840" y="4580099"/>
            <a:ext cx="2081894"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A42A3458-FBE4-9C63-0F6A-2E34C8E201C2}"/>
              </a:ext>
            </a:extLst>
          </p:cNvPr>
          <p:cNvSpPr/>
          <p:nvPr/>
        </p:nvSpPr>
        <p:spPr>
          <a:xfrm>
            <a:off x="5055054" y="4580099"/>
            <a:ext cx="2081894"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22" name="Rectangle 21">
            <a:extLst>
              <a:ext uri="{FF2B5EF4-FFF2-40B4-BE49-F238E27FC236}">
                <a16:creationId xmlns:a16="http://schemas.microsoft.com/office/drawing/2014/main" id="{6AE25A0F-2244-A97E-5DA8-2C7D88BBD530}"/>
              </a:ext>
            </a:extLst>
          </p:cNvPr>
          <p:cNvSpPr/>
          <p:nvPr/>
        </p:nvSpPr>
        <p:spPr>
          <a:xfrm>
            <a:off x="7366907" y="4580099"/>
            <a:ext cx="2081894"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id="{7808C948-22A3-A564-F255-94B049B02AC5}"/>
              </a:ext>
            </a:extLst>
          </p:cNvPr>
          <p:cNvSpPr/>
          <p:nvPr/>
        </p:nvSpPr>
        <p:spPr>
          <a:xfrm>
            <a:off x="9678760" y="4580099"/>
            <a:ext cx="2081894" cy="1772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grpSp>
        <p:nvGrpSpPr>
          <p:cNvPr id="27" name="Group 26">
            <a:extLst>
              <a:ext uri="{FF2B5EF4-FFF2-40B4-BE49-F238E27FC236}">
                <a16:creationId xmlns:a16="http://schemas.microsoft.com/office/drawing/2014/main" id="{575AA21B-778F-9BE4-761A-E93A61CE8CA5}"/>
              </a:ext>
            </a:extLst>
          </p:cNvPr>
          <p:cNvGrpSpPr/>
          <p:nvPr/>
        </p:nvGrpSpPr>
        <p:grpSpPr>
          <a:xfrm>
            <a:off x="2823745" y="4865169"/>
            <a:ext cx="1912083" cy="1416361"/>
            <a:chOff x="6464472" y="4957847"/>
            <a:chExt cx="2010114" cy="971695"/>
          </a:xfrm>
        </p:grpSpPr>
        <p:sp>
          <p:nvSpPr>
            <p:cNvPr id="28" name="Rectangle 27">
              <a:extLst>
                <a:ext uri="{FF2B5EF4-FFF2-40B4-BE49-F238E27FC236}">
                  <a16:creationId xmlns:a16="http://schemas.microsoft.com/office/drawing/2014/main" id="{3DE2F170-FF8A-CA4D-D11F-0434418974E8}"/>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29" name="TextBox 28">
              <a:extLst>
                <a:ext uri="{FF2B5EF4-FFF2-40B4-BE49-F238E27FC236}">
                  <a16:creationId xmlns:a16="http://schemas.microsoft.com/office/drawing/2014/main" id="{E8C14486-8970-1C4D-084D-E0824A8FABD7}"/>
                </a:ext>
              </a:extLst>
            </p:cNvPr>
            <p:cNvSpPr txBox="1"/>
            <p:nvPr/>
          </p:nvSpPr>
          <p:spPr>
            <a:xfrm flipH="1">
              <a:off x="6637152" y="4957847"/>
              <a:ext cx="1664755" cy="211151"/>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2</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grpSp>
        <p:nvGrpSpPr>
          <p:cNvPr id="30" name="Group 29">
            <a:extLst>
              <a:ext uri="{FF2B5EF4-FFF2-40B4-BE49-F238E27FC236}">
                <a16:creationId xmlns:a16="http://schemas.microsoft.com/office/drawing/2014/main" id="{C48684F2-89DB-DDBC-100C-13EEB6087C94}"/>
              </a:ext>
            </a:extLst>
          </p:cNvPr>
          <p:cNvGrpSpPr/>
          <p:nvPr/>
        </p:nvGrpSpPr>
        <p:grpSpPr>
          <a:xfrm>
            <a:off x="5139958" y="4865169"/>
            <a:ext cx="1912083" cy="1416361"/>
            <a:chOff x="6464472" y="4957847"/>
            <a:chExt cx="2010114" cy="971695"/>
          </a:xfrm>
        </p:grpSpPr>
        <p:sp>
          <p:nvSpPr>
            <p:cNvPr id="31" name="Rectangle 30">
              <a:extLst>
                <a:ext uri="{FF2B5EF4-FFF2-40B4-BE49-F238E27FC236}">
                  <a16:creationId xmlns:a16="http://schemas.microsoft.com/office/drawing/2014/main" id="{D5BD54D3-ED00-DA76-9FE2-1DEE6B481D1B}"/>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32" name="TextBox 31">
              <a:extLst>
                <a:ext uri="{FF2B5EF4-FFF2-40B4-BE49-F238E27FC236}">
                  <a16:creationId xmlns:a16="http://schemas.microsoft.com/office/drawing/2014/main" id="{60EB3347-B5E1-D34E-58D6-40F4AE89DEF2}"/>
                </a:ext>
              </a:extLst>
            </p:cNvPr>
            <p:cNvSpPr txBox="1"/>
            <p:nvPr/>
          </p:nvSpPr>
          <p:spPr>
            <a:xfrm flipH="1">
              <a:off x="6637152" y="4957847"/>
              <a:ext cx="1664755" cy="211151"/>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3</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90B6E187-F14F-1AE3-6121-F1C4543B0B0F}"/>
              </a:ext>
            </a:extLst>
          </p:cNvPr>
          <p:cNvGrpSpPr/>
          <p:nvPr/>
        </p:nvGrpSpPr>
        <p:grpSpPr>
          <a:xfrm>
            <a:off x="7456172" y="4865169"/>
            <a:ext cx="1912083" cy="1416361"/>
            <a:chOff x="6464472" y="4957847"/>
            <a:chExt cx="2010114" cy="971695"/>
          </a:xfrm>
        </p:grpSpPr>
        <p:sp>
          <p:nvSpPr>
            <p:cNvPr id="34" name="Rectangle 33">
              <a:extLst>
                <a:ext uri="{FF2B5EF4-FFF2-40B4-BE49-F238E27FC236}">
                  <a16:creationId xmlns:a16="http://schemas.microsoft.com/office/drawing/2014/main" id="{92027376-C674-2C85-3B99-B611BAEED9A2}"/>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35" name="TextBox 34">
              <a:extLst>
                <a:ext uri="{FF2B5EF4-FFF2-40B4-BE49-F238E27FC236}">
                  <a16:creationId xmlns:a16="http://schemas.microsoft.com/office/drawing/2014/main" id="{74CDE3B2-03DE-EB7B-394D-BB00CA850D12}"/>
                </a:ext>
              </a:extLst>
            </p:cNvPr>
            <p:cNvSpPr txBox="1"/>
            <p:nvPr/>
          </p:nvSpPr>
          <p:spPr>
            <a:xfrm flipH="1">
              <a:off x="6637152" y="4957847"/>
              <a:ext cx="1664755" cy="211151"/>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4</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grpSp>
        <p:nvGrpSpPr>
          <p:cNvPr id="36" name="Group 35">
            <a:extLst>
              <a:ext uri="{FF2B5EF4-FFF2-40B4-BE49-F238E27FC236}">
                <a16:creationId xmlns:a16="http://schemas.microsoft.com/office/drawing/2014/main" id="{22FFCB68-8E76-4B10-195B-C24D365547F3}"/>
              </a:ext>
            </a:extLst>
          </p:cNvPr>
          <p:cNvGrpSpPr/>
          <p:nvPr/>
        </p:nvGrpSpPr>
        <p:grpSpPr>
          <a:xfrm>
            <a:off x="9763665" y="4865169"/>
            <a:ext cx="1912083" cy="1416361"/>
            <a:chOff x="6464472" y="4957847"/>
            <a:chExt cx="2010114" cy="971695"/>
          </a:xfrm>
        </p:grpSpPr>
        <p:sp>
          <p:nvSpPr>
            <p:cNvPr id="37" name="Rectangle 36">
              <a:extLst>
                <a:ext uri="{FF2B5EF4-FFF2-40B4-BE49-F238E27FC236}">
                  <a16:creationId xmlns:a16="http://schemas.microsoft.com/office/drawing/2014/main" id="{827AE8F3-3556-D883-7AB6-415342429EC9}"/>
                </a:ext>
              </a:extLst>
            </p:cNvPr>
            <p:cNvSpPr/>
            <p:nvPr/>
          </p:nvSpPr>
          <p:spPr>
            <a:xfrm>
              <a:off x="6464472" y="5312706"/>
              <a:ext cx="2010114" cy="616836"/>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GRADE -</a:t>
              </a:r>
            </a:p>
            <a:p>
              <a:pPr>
                <a:lnSpc>
                  <a:spcPct val="15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LIFESMARTS FOCUS -</a:t>
              </a:r>
            </a:p>
          </p:txBody>
        </p:sp>
        <p:sp>
          <p:nvSpPr>
            <p:cNvPr id="38" name="TextBox 37">
              <a:extLst>
                <a:ext uri="{FF2B5EF4-FFF2-40B4-BE49-F238E27FC236}">
                  <a16:creationId xmlns:a16="http://schemas.microsoft.com/office/drawing/2014/main" id="{CC4A1184-1142-2C67-4CD0-F921D1F1EC36}"/>
                </a:ext>
              </a:extLst>
            </p:cNvPr>
            <p:cNvSpPr txBox="1"/>
            <p:nvPr/>
          </p:nvSpPr>
          <p:spPr>
            <a:xfrm flipH="1">
              <a:off x="6637152" y="4957847"/>
              <a:ext cx="1664755" cy="211151"/>
            </a:xfrm>
            <a:prstGeom prst="rect">
              <a:avLst/>
            </a:prstGeom>
            <a:ln>
              <a:noFill/>
            </a:ln>
          </p:spPr>
          <p:txBody>
            <a:bodyPr wrap="square" rtlCol="0">
              <a:spAutoFit/>
            </a:bodyPr>
            <a:lstStyle/>
            <a:p>
              <a:pPr algn="ctr"/>
              <a:r>
                <a:rPr lang="en-ID" sz="1400" b="1" dirty="0">
                  <a:solidFill>
                    <a:schemeClr val="tx1">
                      <a:lumMod val="85000"/>
                      <a:lumOff val="15000"/>
                    </a:schemeClr>
                  </a:solidFill>
                  <a:latin typeface="Roboto" panose="02000000000000000000" pitchFamily="2" charset="0"/>
                  <a:ea typeface="Roboto" panose="02000000000000000000" pitchFamily="2" charset="0"/>
                </a:rPr>
                <a:t>FIRST NAME 5</a:t>
              </a:r>
              <a:endParaRPr lang="en-US" sz="1400" b="1"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39" name="Rectangle 38">
            <a:extLst>
              <a:ext uri="{FF2B5EF4-FFF2-40B4-BE49-F238E27FC236}">
                <a16:creationId xmlns:a16="http://schemas.microsoft.com/office/drawing/2014/main" id="{2BE03A70-3A07-0419-3C5E-5ED33484C0D7}"/>
              </a:ext>
            </a:extLst>
          </p:cNvPr>
          <p:cNvSpPr/>
          <p:nvPr/>
        </p:nvSpPr>
        <p:spPr>
          <a:xfrm>
            <a:off x="3944831" y="877458"/>
            <a:ext cx="4302338" cy="584775"/>
          </a:xfrm>
          <a:prstGeom prst="rect">
            <a:avLst/>
          </a:prstGeom>
        </p:spPr>
        <p:txBody>
          <a:bodyPr wrap="square">
            <a:spAutoFit/>
          </a:bodyPr>
          <a:lstStyle/>
          <a:p>
            <a:pPr algn="ctr"/>
            <a:r>
              <a:rPr lang="en-US" sz="3200" b="1" dirty="0">
                <a:solidFill>
                  <a:schemeClr val="tx1">
                    <a:lumMod val="85000"/>
                    <a:lumOff val="15000"/>
                  </a:schemeClr>
                </a:solidFill>
                <a:latin typeface="Roboto" panose="02000000000000000000" pitchFamily="2" charset="0"/>
                <a:ea typeface="Roboto" panose="02000000000000000000" pitchFamily="2" charset="0"/>
              </a:rPr>
              <a:t>ABOUT OUR TEAM</a:t>
            </a:r>
          </a:p>
        </p:txBody>
      </p:sp>
      <p:sp>
        <p:nvSpPr>
          <p:cNvPr id="40" name="Rectangle 39">
            <a:extLst>
              <a:ext uri="{FF2B5EF4-FFF2-40B4-BE49-F238E27FC236}">
                <a16:creationId xmlns:a16="http://schemas.microsoft.com/office/drawing/2014/main" id="{D3F80068-6864-46AE-BF13-90FB563D58B4}"/>
              </a:ext>
            </a:extLst>
          </p:cNvPr>
          <p:cNvSpPr/>
          <p:nvPr/>
        </p:nvSpPr>
        <p:spPr>
          <a:xfrm>
            <a:off x="5627033" y="483588"/>
            <a:ext cx="937933" cy="1905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0" name="Slide Number Placeholder 1">
            <a:extLst>
              <a:ext uri="{FF2B5EF4-FFF2-40B4-BE49-F238E27FC236}">
                <a16:creationId xmlns:a16="http://schemas.microsoft.com/office/drawing/2014/main" id="{17A30A99-8FE4-896A-6D1C-8664BF9CC29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4</a:t>
            </a:fld>
            <a:endParaRPr lang="en-US" dirty="0"/>
          </a:p>
        </p:txBody>
      </p:sp>
    </p:spTree>
    <p:extLst>
      <p:ext uri="{BB962C8B-B14F-4D97-AF65-F5344CB8AC3E}">
        <p14:creationId xmlns:p14="http://schemas.microsoft.com/office/powerpoint/2010/main" val="1113033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D2FF82-E851-8349-9001-68C8DB25046B}"/>
              </a:ext>
            </a:extLst>
          </p:cNvPr>
          <p:cNvSpPr/>
          <p:nvPr/>
        </p:nvSpPr>
        <p:spPr>
          <a:xfrm>
            <a:off x="3611279" y="3429001"/>
            <a:ext cx="4969441" cy="2281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1C64F9A-9E4B-8A41-A23E-6467186C1194}"/>
              </a:ext>
            </a:extLst>
          </p:cNvPr>
          <p:cNvSpPr/>
          <p:nvPr/>
        </p:nvSpPr>
        <p:spPr>
          <a:xfrm>
            <a:off x="1649504" y="4643217"/>
            <a:ext cx="8892988" cy="1170833"/>
          </a:xfrm>
          <a:prstGeom prst="rect">
            <a:avLst/>
          </a:prstGeom>
        </p:spPr>
        <p:txBody>
          <a:bodyPr wrap="square">
            <a:spAutoFit/>
          </a:bodyPr>
          <a:lstStyle/>
          <a:p>
            <a:pPr algn="ctr">
              <a:lnSpc>
                <a:spcPct val="150000"/>
              </a:lnSpc>
            </a:pPr>
            <a:r>
              <a:rPr lang="en-US" sz="12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(Personalize this section. Talk about your team… what </a:t>
            </a:r>
            <a:r>
              <a:rPr lang="en-US" sz="1200" b="0" i="0" u="none" strike="noStrike" dirty="0" err="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Lifesmarts</a:t>
            </a:r>
            <a:r>
              <a:rPr lang="en-US" sz="12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 is about… what you’ve learned… and what you’d like to achieve.)</a:t>
            </a:r>
          </a:p>
          <a:p>
            <a:pPr algn="ctr">
              <a:lnSpc>
                <a:spcPct val="150000"/>
              </a:lnSpc>
            </a:pPr>
            <a:endPar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(Second, explain the purpose of this presentation – to improve communication between parents and their children regarding social media)</a:t>
            </a:r>
          </a:p>
        </p:txBody>
      </p:sp>
      <p:sp>
        <p:nvSpPr>
          <p:cNvPr id="12" name="Rectangle 11">
            <a:extLst>
              <a:ext uri="{FF2B5EF4-FFF2-40B4-BE49-F238E27FC236}">
                <a16:creationId xmlns:a16="http://schemas.microsoft.com/office/drawing/2014/main" id="{586A909E-439E-364D-B0EC-572F5A4F19E3}"/>
              </a:ext>
            </a:extLst>
          </p:cNvPr>
          <p:cNvSpPr/>
          <p:nvPr/>
        </p:nvSpPr>
        <p:spPr>
          <a:xfrm>
            <a:off x="681316" y="3657164"/>
            <a:ext cx="10829365" cy="262709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4" name="Picture 13">
            <a:extLst>
              <a:ext uri="{FF2B5EF4-FFF2-40B4-BE49-F238E27FC236}">
                <a16:creationId xmlns:a16="http://schemas.microsoft.com/office/drawing/2014/main" id="{3D39D921-46D3-D9A7-299E-A5313319F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0" y="3894158"/>
            <a:ext cx="3547879" cy="512065"/>
          </a:xfrm>
          <a:prstGeom prst="rect">
            <a:avLst/>
          </a:prstGeom>
        </p:spPr>
      </p:pic>
      <p:sp>
        <p:nvSpPr>
          <p:cNvPr id="16" name="Picture Placeholder 15">
            <a:extLst>
              <a:ext uri="{FF2B5EF4-FFF2-40B4-BE49-F238E27FC236}">
                <a16:creationId xmlns:a16="http://schemas.microsoft.com/office/drawing/2014/main" id="{62F93129-F8F7-844C-29B7-6EEA64D721C3}"/>
              </a:ext>
            </a:extLst>
          </p:cNvPr>
          <p:cNvSpPr>
            <a:spLocks noGrp="1"/>
          </p:cNvSpPr>
          <p:nvPr>
            <p:ph type="pic" sz="quarter" idx="10"/>
          </p:nvPr>
        </p:nvSpPr>
        <p:spPr/>
      </p:sp>
      <p:sp>
        <p:nvSpPr>
          <p:cNvPr id="2" name="Slide Number Placeholder 1">
            <a:extLst>
              <a:ext uri="{FF2B5EF4-FFF2-40B4-BE49-F238E27FC236}">
                <a16:creationId xmlns:a16="http://schemas.microsoft.com/office/drawing/2014/main" id="{CB449B9A-6E74-CB7C-6767-A7ECB56F02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5</a:t>
            </a:fld>
            <a:endParaRPr lang="en-US" dirty="0"/>
          </a:p>
        </p:txBody>
      </p:sp>
    </p:spTree>
    <p:extLst>
      <p:ext uri="{BB962C8B-B14F-4D97-AF65-F5344CB8AC3E}">
        <p14:creationId xmlns:p14="http://schemas.microsoft.com/office/powerpoint/2010/main" val="634768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63920F-85EA-BE40-8761-76D7A08819F8}"/>
              </a:ext>
            </a:extLst>
          </p:cNvPr>
          <p:cNvSpPr/>
          <p:nvPr/>
        </p:nvSpPr>
        <p:spPr>
          <a:xfrm>
            <a:off x="6095998" y="1009006"/>
            <a:ext cx="5429694" cy="1200329"/>
          </a:xfrm>
          <a:prstGeom prst="rect">
            <a:avLst/>
          </a:prstGeom>
        </p:spPr>
        <p:txBody>
          <a:bodyPr wrap="square">
            <a:spAutoFit/>
          </a:bodyPr>
          <a:lstStyle/>
          <a:p>
            <a:pPr algn="ctr"/>
            <a:r>
              <a:rPr lang="en-US" sz="7200" b="1" dirty="0">
                <a:solidFill>
                  <a:schemeClr val="bg1"/>
                </a:solidFill>
                <a:latin typeface="Roboto" panose="02000000000000000000" pitchFamily="2" charset="0"/>
                <a:ea typeface="Roboto" panose="02000000000000000000" pitchFamily="2" charset="0"/>
              </a:rPr>
              <a:t>NEXT STEPS</a:t>
            </a:r>
          </a:p>
        </p:txBody>
      </p:sp>
      <p:pic>
        <p:nvPicPr>
          <p:cNvPr id="19" name="Picture Placeholder 18">
            <a:extLst>
              <a:ext uri="{FF2B5EF4-FFF2-40B4-BE49-F238E27FC236}">
                <a16:creationId xmlns:a16="http://schemas.microsoft.com/office/drawing/2014/main" id="{42E83F21-678F-CE82-D87A-80F41F5CE9F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82" b="2282"/>
          <a:stretch>
            <a:fillRect/>
          </a:stretch>
        </p:blipFill>
        <p:spPr>
          <a:xfrm>
            <a:off x="6095998" y="542907"/>
            <a:ext cx="1637414" cy="1637414"/>
          </a:xfrm>
        </p:spPr>
      </p:pic>
      <p:sp>
        <p:nvSpPr>
          <p:cNvPr id="5" name="TextBox 4">
            <a:extLst>
              <a:ext uri="{FF2B5EF4-FFF2-40B4-BE49-F238E27FC236}">
                <a16:creationId xmlns:a16="http://schemas.microsoft.com/office/drawing/2014/main" id="{4946121D-FBB9-CD3A-5F4C-88CB221CC292}"/>
              </a:ext>
            </a:extLst>
          </p:cNvPr>
          <p:cNvSpPr txBox="1"/>
          <p:nvPr/>
        </p:nvSpPr>
        <p:spPr>
          <a:xfrm>
            <a:off x="570966" y="978792"/>
            <a:ext cx="5074920" cy="1107996"/>
          </a:xfrm>
          <a:prstGeom prst="rect">
            <a:avLst/>
          </a:prstGeom>
          <a:noFill/>
        </p:spPr>
        <p:txBody>
          <a:bodyPr wrap="square" rtlCol="0">
            <a:spAutoFit/>
          </a:bodyPr>
          <a:lstStyle/>
          <a:p>
            <a:r>
              <a:rPr lang="en-US" sz="6600" b="1" dirty="0">
                <a:solidFill>
                  <a:schemeClr val="bg1"/>
                </a:solidFill>
                <a:latin typeface="Roboto" panose="02000000000000000000" pitchFamily="2" charset="0"/>
                <a:ea typeface="Roboto" panose="02000000000000000000" pitchFamily="2" charset="0"/>
                <a:cs typeface="Roboto" panose="02000000000000000000" pitchFamily="2" charset="0"/>
              </a:rPr>
              <a:t>Internet Quiz</a:t>
            </a:r>
          </a:p>
        </p:txBody>
      </p:sp>
      <p:pic>
        <p:nvPicPr>
          <p:cNvPr id="1026" name="Picture 2">
            <a:extLst>
              <a:ext uri="{FF2B5EF4-FFF2-40B4-BE49-F238E27FC236}">
                <a16:creationId xmlns:a16="http://schemas.microsoft.com/office/drawing/2014/main" id="{C8150489-6E5B-C84B-662D-BB8218833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28" t="8789" r="14930"/>
          <a:stretch/>
        </p:blipFill>
        <p:spPr bwMode="auto">
          <a:xfrm>
            <a:off x="387470" y="475454"/>
            <a:ext cx="5429250" cy="2137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4DCA77-B51D-0D7C-0C18-F6E001984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859" y="540531"/>
            <a:ext cx="4633578" cy="1781581"/>
          </a:xfrm>
          <a:prstGeom prst="rect">
            <a:avLst/>
          </a:prstGeom>
        </p:spPr>
      </p:pic>
      <p:sp>
        <p:nvSpPr>
          <p:cNvPr id="2" name="Slide Number Placeholder 1">
            <a:extLst>
              <a:ext uri="{FF2B5EF4-FFF2-40B4-BE49-F238E27FC236}">
                <a16:creationId xmlns:a16="http://schemas.microsoft.com/office/drawing/2014/main" id="{A6D8FB3B-D8E3-13E1-F9E1-4B30985E52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6</a:t>
            </a:fld>
            <a:endParaRPr lang="en-US" dirty="0"/>
          </a:p>
        </p:txBody>
      </p:sp>
    </p:spTree>
    <p:extLst>
      <p:ext uri="{BB962C8B-B14F-4D97-AF65-F5344CB8AC3E}">
        <p14:creationId xmlns:p14="http://schemas.microsoft.com/office/powerpoint/2010/main" val="885909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63920F-85EA-BE40-8761-76D7A08819F8}"/>
              </a:ext>
            </a:extLst>
          </p:cNvPr>
          <p:cNvSpPr/>
          <p:nvPr/>
        </p:nvSpPr>
        <p:spPr>
          <a:xfrm>
            <a:off x="6095998" y="1009006"/>
            <a:ext cx="5429694" cy="1200329"/>
          </a:xfrm>
          <a:prstGeom prst="rect">
            <a:avLst/>
          </a:prstGeom>
        </p:spPr>
        <p:txBody>
          <a:bodyPr wrap="square">
            <a:spAutoFit/>
          </a:bodyPr>
          <a:lstStyle/>
          <a:p>
            <a:pPr algn="ctr"/>
            <a:r>
              <a:rPr lang="en-US" sz="7200" b="1" dirty="0">
                <a:solidFill>
                  <a:schemeClr val="bg1"/>
                </a:solidFill>
                <a:latin typeface="Roboto" panose="02000000000000000000" pitchFamily="2" charset="0"/>
                <a:ea typeface="Roboto" panose="02000000000000000000" pitchFamily="2" charset="0"/>
              </a:rPr>
              <a:t>NEXT STEPS</a:t>
            </a:r>
          </a:p>
        </p:txBody>
      </p:sp>
      <p:pic>
        <p:nvPicPr>
          <p:cNvPr id="19" name="Picture Placeholder 18">
            <a:extLst>
              <a:ext uri="{FF2B5EF4-FFF2-40B4-BE49-F238E27FC236}">
                <a16:creationId xmlns:a16="http://schemas.microsoft.com/office/drawing/2014/main" id="{42E83F21-678F-CE82-D87A-80F41F5CE9F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82" b="2282"/>
          <a:stretch>
            <a:fillRect/>
          </a:stretch>
        </p:blipFill>
        <p:spPr>
          <a:xfrm>
            <a:off x="6095998" y="542907"/>
            <a:ext cx="1637414" cy="1637414"/>
          </a:xfrm>
        </p:spPr>
      </p:pic>
      <p:pic>
        <p:nvPicPr>
          <p:cNvPr id="22" name="Picture Placeholder 21">
            <a:extLst>
              <a:ext uri="{FF2B5EF4-FFF2-40B4-BE49-F238E27FC236}">
                <a16:creationId xmlns:a16="http://schemas.microsoft.com/office/drawing/2014/main" id="{8655770C-4011-31A4-A5FF-5596027393ED}"/>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2236" b="2236"/>
          <a:stretch>
            <a:fillRect/>
          </a:stretch>
        </p:blipFill>
        <p:spPr>
          <a:xfrm>
            <a:off x="6095998" y="2610293"/>
            <a:ext cx="1637414" cy="1637414"/>
          </a:xfrm>
        </p:spPr>
      </p:pic>
      <p:sp>
        <p:nvSpPr>
          <p:cNvPr id="5" name="TextBox 4">
            <a:extLst>
              <a:ext uri="{FF2B5EF4-FFF2-40B4-BE49-F238E27FC236}">
                <a16:creationId xmlns:a16="http://schemas.microsoft.com/office/drawing/2014/main" id="{4946121D-FBB9-CD3A-5F4C-88CB221CC292}"/>
              </a:ext>
            </a:extLst>
          </p:cNvPr>
          <p:cNvSpPr txBox="1"/>
          <p:nvPr/>
        </p:nvSpPr>
        <p:spPr>
          <a:xfrm>
            <a:off x="570966" y="978792"/>
            <a:ext cx="5074920" cy="1107996"/>
          </a:xfrm>
          <a:prstGeom prst="rect">
            <a:avLst/>
          </a:prstGeom>
          <a:noFill/>
        </p:spPr>
        <p:txBody>
          <a:bodyPr wrap="square" rtlCol="0">
            <a:spAutoFit/>
          </a:bodyPr>
          <a:lstStyle/>
          <a:p>
            <a:r>
              <a:rPr lang="en-US" sz="6600" b="1" dirty="0">
                <a:solidFill>
                  <a:schemeClr val="bg1"/>
                </a:solidFill>
                <a:latin typeface="Roboto" panose="02000000000000000000" pitchFamily="2" charset="0"/>
                <a:ea typeface="Roboto" panose="02000000000000000000" pitchFamily="2" charset="0"/>
                <a:cs typeface="Roboto" panose="02000000000000000000" pitchFamily="2" charset="0"/>
              </a:rPr>
              <a:t>Internet Quiz</a:t>
            </a:r>
          </a:p>
        </p:txBody>
      </p:sp>
      <p:pic>
        <p:nvPicPr>
          <p:cNvPr id="1026" name="Picture 2">
            <a:extLst>
              <a:ext uri="{FF2B5EF4-FFF2-40B4-BE49-F238E27FC236}">
                <a16:creationId xmlns:a16="http://schemas.microsoft.com/office/drawing/2014/main" id="{C8150489-6E5B-C84B-662D-BB8218833E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28" t="8789" r="14930"/>
          <a:stretch/>
        </p:blipFill>
        <p:spPr bwMode="auto">
          <a:xfrm>
            <a:off x="387470" y="475454"/>
            <a:ext cx="5429250" cy="2137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4DCA77-B51D-0D7C-0C18-F6E001984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859" y="540531"/>
            <a:ext cx="4633578" cy="1781581"/>
          </a:xfrm>
          <a:prstGeom prst="rect">
            <a:avLst/>
          </a:prstGeom>
        </p:spPr>
      </p:pic>
      <p:pic>
        <p:nvPicPr>
          <p:cNvPr id="10" name="Picture 9">
            <a:extLst>
              <a:ext uri="{FF2B5EF4-FFF2-40B4-BE49-F238E27FC236}">
                <a16:creationId xmlns:a16="http://schemas.microsoft.com/office/drawing/2014/main" id="{FE7A214B-7A17-9983-4160-3BCD38CD0C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8859" y="2560767"/>
            <a:ext cx="4633577" cy="1781581"/>
          </a:xfrm>
          <a:prstGeom prst="rect">
            <a:avLst/>
          </a:prstGeom>
        </p:spPr>
      </p:pic>
      <p:sp>
        <p:nvSpPr>
          <p:cNvPr id="2" name="Slide Number Placeholder 1">
            <a:extLst>
              <a:ext uri="{FF2B5EF4-FFF2-40B4-BE49-F238E27FC236}">
                <a16:creationId xmlns:a16="http://schemas.microsoft.com/office/drawing/2014/main" id="{D0EED79A-9F20-2CDC-0A88-46CB6283916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7</a:t>
            </a:fld>
            <a:endParaRPr lang="en-US" dirty="0"/>
          </a:p>
        </p:txBody>
      </p:sp>
    </p:spTree>
    <p:extLst>
      <p:ext uri="{BB962C8B-B14F-4D97-AF65-F5344CB8AC3E}">
        <p14:creationId xmlns:p14="http://schemas.microsoft.com/office/powerpoint/2010/main" val="426207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63920F-85EA-BE40-8761-76D7A08819F8}"/>
              </a:ext>
            </a:extLst>
          </p:cNvPr>
          <p:cNvSpPr/>
          <p:nvPr/>
        </p:nvSpPr>
        <p:spPr>
          <a:xfrm>
            <a:off x="6095998" y="1009006"/>
            <a:ext cx="5429694" cy="1200329"/>
          </a:xfrm>
          <a:prstGeom prst="rect">
            <a:avLst/>
          </a:prstGeom>
        </p:spPr>
        <p:txBody>
          <a:bodyPr wrap="square">
            <a:spAutoFit/>
          </a:bodyPr>
          <a:lstStyle/>
          <a:p>
            <a:pPr algn="ctr"/>
            <a:r>
              <a:rPr lang="en-US" sz="7200" b="1" dirty="0">
                <a:solidFill>
                  <a:schemeClr val="bg1"/>
                </a:solidFill>
                <a:latin typeface="Roboto" panose="02000000000000000000" pitchFamily="2" charset="0"/>
                <a:ea typeface="Roboto" panose="02000000000000000000" pitchFamily="2" charset="0"/>
              </a:rPr>
              <a:t>NEXT STEPS</a:t>
            </a:r>
          </a:p>
        </p:txBody>
      </p:sp>
      <p:pic>
        <p:nvPicPr>
          <p:cNvPr id="19" name="Picture Placeholder 18">
            <a:extLst>
              <a:ext uri="{FF2B5EF4-FFF2-40B4-BE49-F238E27FC236}">
                <a16:creationId xmlns:a16="http://schemas.microsoft.com/office/drawing/2014/main" id="{42E83F21-678F-CE82-D87A-80F41F5CE9F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82" b="2282"/>
          <a:stretch>
            <a:fillRect/>
          </a:stretch>
        </p:blipFill>
        <p:spPr>
          <a:xfrm>
            <a:off x="6095998" y="542907"/>
            <a:ext cx="1637414" cy="1637414"/>
          </a:xfrm>
        </p:spPr>
      </p:pic>
      <p:pic>
        <p:nvPicPr>
          <p:cNvPr id="22" name="Picture Placeholder 21">
            <a:extLst>
              <a:ext uri="{FF2B5EF4-FFF2-40B4-BE49-F238E27FC236}">
                <a16:creationId xmlns:a16="http://schemas.microsoft.com/office/drawing/2014/main" id="{8655770C-4011-31A4-A5FF-5596027393ED}"/>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2236" b="2236"/>
          <a:stretch>
            <a:fillRect/>
          </a:stretch>
        </p:blipFill>
        <p:spPr>
          <a:xfrm>
            <a:off x="6095998" y="2610293"/>
            <a:ext cx="1637414" cy="1637414"/>
          </a:xfrm>
        </p:spPr>
      </p:pic>
      <p:pic>
        <p:nvPicPr>
          <p:cNvPr id="24" name="Picture Placeholder 23">
            <a:extLst>
              <a:ext uri="{FF2B5EF4-FFF2-40B4-BE49-F238E27FC236}">
                <a16:creationId xmlns:a16="http://schemas.microsoft.com/office/drawing/2014/main" id="{F43D90C6-E6D0-9B9C-31B6-F3DEF69B2DF8}"/>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val="0"/>
              </a:ext>
            </a:extLst>
          </a:blip>
          <a:srcRect t="2282" b="2282"/>
          <a:stretch>
            <a:fillRect/>
          </a:stretch>
        </p:blipFill>
        <p:spPr>
          <a:xfrm>
            <a:off x="6095998" y="4741095"/>
            <a:ext cx="1637414" cy="1637414"/>
          </a:xfrm>
        </p:spPr>
      </p:pic>
      <p:sp>
        <p:nvSpPr>
          <p:cNvPr id="5" name="TextBox 4">
            <a:extLst>
              <a:ext uri="{FF2B5EF4-FFF2-40B4-BE49-F238E27FC236}">
                <a16:creationId xmlns:a16="http://schemas.microsoft.com/office/drawing/2014/main" id="{4946121D-FBB9-CD3A-5F4C-88CB221CC292}"/>
              </a:ext>
            </a:extLst>
          </p:cNvPr>
          <p:cNvSpPr txBox="1"/>
          <p:nvPr/>
        </p:nvSpPr>
        <p:spPr>
          <a:xfrm>
            <a:off x="570966" y="978792"/>
            <a:ext cx="5074920" cy="1107996"/>
          </a:xfrm>
          <a:prstGeom prst="rect">
            <a:avLst/>
          </a:prstGeom>
          <a:noFill/>
        </p:spPr>
        <p:txBody>
          <a:bodyPr wrap="square" rtlCol="0">
            <a:spAutoFit/>
          </a:bodyPr>
          <a:lstStyle/>
          <a:p>
            <a:r>
              <a:rPr lang="en-US" sz="6600" b="1" dirty="0">
                <a:solidFill>
                  <a:schemeClr val="bg1"/>
                </a:solidFill>
                <a:latin typeface="Roboto" panose="02000000000000000000" pitchFamily="2" charset="0"/>
                <a:ea typeface="Roboto" panose="02000000000000000000" pitchFamily="2" charset="0"/>
                <a:cs typeface="Roboto" panose="02000000000000000000" pitchFamily="2" charset="0"/>
              </a:rPr>
              <a:t>Internet Quiz</a:t>
            </a:r>
          </a:p>
        </p:txBody>
      </p:sp>
      <p:pic>
        <p:nvPicPr>
          <p:cNvPr id="1026" name="Picture 2">
            <a:extLst>
              <a:ext uri="{FF2B5EF4-FFF2-40B4-BE49-F238E27FC236}">
                <a16:creationId xmlns:a16="http://schemas.microsoft.com/office/drawing/2014/main" id="{C8150489-6E5B-C84B-662D-BB8218833E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28" t="8789" r="14930"/>
          <a:stretch/>
        </p:blipFill>
        <p:spPr bwMode="auto">
          <a:xfrm>
            <a:off x="387470" y="475454"/>
            <a:ext cx="5429250" cy="2137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4DCA77-B51D-0D7C-0C18-F6E001984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8859" y="540531"/>
            <a:ext cx="4633578" cy="1781581"/>
          </a:xfrm>
          <a:prstGeom prst="rect">
            <a:avLst/>
          </a:prstGeom>
        </p:spPr>
      </p:pic>
      <p:pic>
        <p:nvPicPr>
          <p:cNvPr id="10" name="Picture 9">
            <a:extLst>
              <a:ext uri="{FF2B5EF4-FFF2-40B4-BE49-F238E27FC236}">
                <a16:creationId xmlns:a16="http://schemas.microsoft.com/office/drawing/2014/main" id="{FE7A214B-7A17-9983-4160-3BCD38CD0C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8859" y="2560767"/>
            <a:ext cx="4633577" cy="1781581"/>
          </a:xfrm>
          <a:prstGeom prst="rect">
            <a:avLst/>
          </a:prstGeom>
        </p:spPr>
      </p:pic>
      <p:pic>
        <p:nvPicPr>
          <p:cNvPr id="26" name="Picture 25">
            <a:extLst>
              <a:ext uri="{FF2B5EF4-FFF2-40B4-BE49-F238E27FC236}">
                <a16:creationId xmlns:a16="http://schemas.microsoft.com/office/drawing/2014/main" id="{B5F331F7-674B-C910-80C5-53E7E591F7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8859" y="4581003"/>
            <a:ext cx="4437147" cy="2106241"/>
          </a:xfrm>
          <a:prstGeom prst="rect">
            <a:avLst/>
          </a:prstGeom>
        </p:spPr>
      </p:pic>
      <p:sp>
        <p:nvSpPr>
          <p:cNvPr id="2" name="Slide Number Placeholder 1">
            <a:extLst>
              <a:ext uri="{FF2B5EF4-FFF2-40B4-BE49-F238E27FC236}">
                <a16:creationId xmlns:a16="http://schemas.microsoft.com/office/drawing/2014/main" id="{89C5FEC0-9883-9298-9EF6-E60F9BCA5F6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8</a:t>
            </a:fld>
            <a:endParaRPr lang="en-US" dirty="0"/>
          </a:p>
        </p:txBody>
      </p:sp>
    </p:spTree>
    <p:extLst>
      <p:ext uri="{BB962C8B-B14F-4D97-AF65-F5344CB8AC3E}">
        <p14:creationId xmlns:p14="http://schemas.microsoft.com/office/powerpoint/2010/main" val="327695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63920F-85EA-BE40-8761-76D7A08819F8}"/>
              </a:ext>
            </a:extLst>
          </p:cNvPr>
          <p:cNvSpPr/>
          <p:nvPr/>
        </p:nvSpPr>
        <p:spPr>
          <a:xfrm>
            <a:off x="6095998" y="1009006"/>
            <a:ext cx="5429694" cy="1200329"/>
          </a:xfrm>
          <a:prstGeom prst="rect">
            <a:avLst/>
          </a:prstGeom>
        </p:spPr>
        <p:txBody>
          <a:bodyPr wrap="square">
            <a:spAutoFit/>
          </a:bodyPr>
          <a:lstStyle/>
          <a:p>
            <a:pPr algn="ctr"/>
            <a:r>
              <a:rPr lang="en-US" sz="7200" b="1" dirty="0">
                <a:solidFill>
                  <a:schemeClr val="bg1"/>
                </a:solidFill>
                <a:latin typeface="Roboto" panose="02000000000000000000" pitchFamily="2" charset="0"/>
                <a:ea typeface="Roboto" panose="02000000000000000000" pitchFamily="2" charset="0"/>
              </a:rPr>
              <a:t>NEXT STEPS</a:t>
            </a:r>
          </a:p>
        </p:txBody>
      </p:sp>
      <p:pic>
        <p:nvPicPr>
          <p:cNvPr id="19" name="Picture Placeholder 18">
            <a:extLst>
              <a:ext uri="{FF2B5EF4-FFF2-40B4-BE49-F238E27FC236}">
                <a16:creationId xmlns:a16="http://schemas.microsoft.com/office/drawing/2014/main" id="{42E83F21-678F-CE82-D87A-80F41F5CE9F6}"/>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82" b="2282"/>
          <a:stretch>
            <a:fillRect/>
          </a:stretch>
        </p:blipFill>
        <p:spPr>
          <a:xfrm>
            <a:off x="6095998" y="542907"/>
            <a:ext cx="1637414" cy="1637414"/>
          </a:xfrm>
        </p:spPr>
      </p:pic>
      <p:pic>
        <p:nvPicPr>
          <p:cNvPr id="22" name="Picture Placeholder 21">
            <a:extLst>
              <a:ext uri="{FF2B5EF4-FFF2-40B4-BE49-F238E27FC236}">
                <a16:creationId xmlns:a16="http://schemas.microsoft.com/office/drawing/2014/main" id="{8655770C-4011-31A4-A5FF-5596027393ED}"/>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2236" b="2236"/>
          <a:stretch>
            <a:fillRect/>
          </a:stretch>
        </p:blipFill>
        <p:spPr>
          <a:xfrm>
            <a:off x="6095998" y="2610293"/>
            <a:ext cx="1637414" cy="1637414"/>
          </a:xfrm>
        </p:spPr>
      </p:pic>
      <p:pic>
        <p:nvPicPr>
          <p:cNvPr id="24" name="Picture Placeholder 23">
            <a:extLst>
              <a:ext uri="{FF2B5EF4-FFF2-40B4-BE49-F238E27FC236}">
                <a16:creationId xmlns:a16="http://schemas.microsoft.com/office/drawing/2014/main" id="{F43D90C6-E6D0-9B9C-31B6-F3DEF69B2DF8}"/>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val="0"/>
              </a:ext>
            </a:extLst>
          </a:blip>
          <a:srcRect t="2282" b="2282"/>
          <a:stretch>
            <a:fillRect/>
          </a:stretch>
        </p:blipFill>
        <p:spPr>
          <a:xfrm>
            <a:off x="6095998" y="4741095"/>
            <a:ext cx="1637414" cy="1637414"/>
          </a:xfrm>
        </p:spPr>
      </p:pic>
      <p:sp>
        <p:nvSpPr>
          <p:cNvPr id="5" name="TextBox 4">
            <a:extLst>
              <a:ext uri="{FF2B5EF4-FFF2-40B4-BE49-F238E27FC236}">
                <a16:creationId xmlns:a16="http://schemas.microsoft.com/office/drawing/2014/main" id="{4946121D-FBB9-CD3A-5F4C-88CB221CC292}"/>
              </a:ext>
            </a:extLst>
          </p:cNvPr>
          <p:cNvSpPr txBox="1"/>
          <p:nvPr/>
        </p:nvSpPr>
        <p:spPr>
          <a:xfrm>
            <a:off x="570966" y="978792"/>
            <a:ext cx="5074920" cy="1107996"/>
          </a:xfrm>
          <a:prstGeom prst="rect">
            <a:avLst/>
          </a:prstGeom>
          <a:noFill/>
        </p:spPr>
        <p:txBody>
          <a:bodyPr wrap="square" rtlCol="0">
            <a:spAutoFit/>
          </a:bodyPr>
          <a:lstStyle/>
          <a:p>
            <a:r>
              <a:rPr lang="en-US" sz="6600" b="1" dirty="0">
                <a:solidFill>
                  <a:schemeClr val="bg1"/>
                </a:solidFill>
                <a:latin typeface="Roboto" panose="02000000000000000000" pitchFamily="2" charset="0"/>
                <a:ea typeface="Roboto" panose="02000000000000000000" pitchFamily="2" charset="0"/>
                <a:cs typeface="Roboto" panose="02000000000000000000" pitchFamily="2" charset="0"/>
              </a:rPr>
              <a:t>Internet Quiz</a:t>
            </a:r>
          </a:p>
        </p:txBody>
      </p:sp>
      <p:pic>
        <p:nvPicPr>
          <p:cNvPr id="1026" name="Picture 2">
            <a:extLst>
              <a:ext uri="{FF2B5EF4-FFF2-40B4-BE49-F238E27FC236}">
                <a16:creationId xmlns:a16="http://schemas.microsoft.com/office/drawing/2014/main" id="{C8150489-6E5B-C84B-662D-BB8218833E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28" t="8789" r="14930"/>
          <a:stretch/>
        </p:blipFill>
        <p:spPr bwMode="auto">
          <a:xfrm>
            <a:off x="387470" y="475454"/>
            <a:ext cx="5429250" cy="2137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4DCA77-B51D-0D7C-0C18-F6E001984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8859" y="540531"/>
            <a:ext cx="4633578" cy="1781581"/>
          </a:xfrm>
          <a:prstGeom prst="rect">
            <a:avLst/>
          </a:prstGeom>
        </p:spPr>
      </p:pic>
      <p:pic>
        <p:nvPicPr>
          <p:cNvPr id="10" name="Picture 9">
            <a:extLst>
              <a:ext uri="{FF2B5EF4-FFF2-40B4-BE49-F238E27FC236}">
                <a16:creationId xmlns:a16="http://schemas.microsoft.com/office/drawing/2014/main" id="{FE7A214B-7A17-9983-4160-3BCD38CD0C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8859" y="2560767"/>
            <a:ext cx="4633577" cy="1781581"/>
          </a:xfrm>
          <a:prstGeom prst="rect">
            <a:avLst/>
          </a:prstGeom>
        </p:spPr>
      </p:pic>
      <p:pic>
        <p:nvPicPr>
          <p:cNvPr id="26" name="Picture 25">
            <a:extLst>
              <a:ext uri="{FF2B5EF4-FFF2-40B4-BE49-F238E27FC236}">
                <a16:creationId xmlns:a16="http://schemas.microsoft.com/office/drawing/2014/main" id="{B5F331F7-674B-C910-80C5-53E7E591F7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8859" y="4581003"/>
            <a:ext cx="4437147" cy="2106241"/>
          </a:xfrm>
          <a:prstGeom prst="rect">
            <a:avLst/>
          </a:prstGeom>
        </p:spPr>
      </p:pic>
      <p:pic>
        <p:nvPicPr>
          <p:cNvPr id="6" name="Picture 5">
            <a:extLst>
              <a:ext uri="{FF2B5EF4-FFF2-40B4-BE49-F238E27FC236}">
                <a16:creationId xmlns:a16="http://schemas.microsoft.com/office/drawing/2014/main" id="{E6E9F1C3-A6A7-F43E-A347-41887FC9941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b="9506"/>
          <a:stretch/>
        </p:blipFill>
        <p:spPr>
          <a:xfrm>
            <a:off x="387470" y="2719306"/>
            <a:ext cx="5429250" cy="3796530"/>
          </a:xfrm>
          <a:prstGeom prst="rect">
            <a:avLst/>
          </a:prstGeom>
        </p:spPr>
      </p:pic>
      <p:sp>
        <p:nvSpPr>
          <p:cNvPr id="2" name="Slide Number Placeholder 1">
            <a:extLst>
              <a:ext uri="{FF2B5EF4-FFF2-40B4-BE49-F238E27FC236}">
                <a16:creationId xmlns:a16="http://schemas.microsoft.com/office/drawing/2014/main" id="{1466C0BE-77B4-0248-E912-BF8EB63CA0D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0512A9-88DA-4774-B5A1-3CBF5F65DFFF}" type="slidenum">
              <a:rPr lang="en-US" smtClean="0"/>
              <a:pPr algn="r"/>
              <a:t>9</a:t>
            </a:fld>
            <a:endParaRPr lang="en-US" dirty="0"/>
          </a:p>
        </p:txBody>
      </p:sp>
    </p:spTree>
    <p:extLst>
      <p:ext uri="{BB962C8B-B14F-4D97-AF65-F5344CB8AC3E}">
        <p14:creationId xmlns:p14="http://schemas.microsoft.com/office/powerpoint/2010/main" val="2830123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8698</TotalTime>
  <Words>8004</Words>
  <Application>Microsoft Office PowerPoint</Application>
  <PresentationFormat>Widescreen</PresentationFormat>
  <Paragraphs>670</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Calibri</vt:lpstr>
      <vt:lpstr>Georgia</vt:lpstr>
      <vt:lpstr>Calibri Light</vt:lpstr>
      <vt:lpstr>Open Sans</vt:lpstr>
      <vt:lpstr>Arial</vt:lpstr>
      <vt:lpstr>Roboto</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Lisa Hertzberg</cp:lastModifiedBy>
  <cp:revision>29</cp:revision>
  <dcterms:created xsi:type="dcterms:W3CDTF">2023-03-15T02:33:55Z</dcterms:created>
  <dcterms:modified xsi:type="dcterms:W3CDTF">2023-03-22T14:36:02Z</dcterms:modified>
</cp:coreProperties>
</file>