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7" r:id="rId2"/>
    <p:sldId id="258" r:id="rId3"/>
    <p:sldId id="318" r:id="rId4"/>
    <p:sldId id="316" r:id="rId5"/>
    <p:sldId id="360" r:id="rId6"/>
    <p:sldId id="361" r:id="rId7"/>
    <p:sldId id="365" r:id="rId8"/>
    <p:sldId id="366" r:id="rId9"/>
    <p:sldId id="367" r:id="rId10"/>
    <p:sldId id="368" r:id="rId11"/>
    <p:sldId id="369" r:id="rId12"/>
    <p:sldId id="370" r:id="rId13"/>
    <p:sldId id="371" r:id="rId14"/>
    <p:sldId id="372" r:id="rId15"/>
    <p:sldId id="373" r:id="rId16"/>
    <p:sldId id="374" r:id="rId17"/>
    <p:sldId id="376" r:id="rId18"/>
    <p:sldId id="377" r:id="rId19"/>
    <p:sldId id="375" r:id="rId20"/>
    <p:sldId id="378" r:id="rId21"/>
    <p:sldId id="379" r:id="rId22"/>
    <p:sldId id="380" r:id="rId23"/>
    <p:sldId id="381" r:id="rId24"/>
    <p:sldId id="382" r:id="rId25"/>
    <p:sldId id="383" r:id="rId26"/>
    <p:sldId id="384" r:id="rId27"/>
    <p:sldId id="385" r:id="rId28"/>
    <p:sldId id="386" r:id="rId29"/>
    <p:sldId id="387" r:id="rId30"/>
    <p:sldId id="388" r:id="rId31"/>
    <p:sldId id="389" r:id="rId32"/>
    <p:sldId id="390" r:id="rId33"/>
    <p:sldId id="391" r:id="rId34"/>
    <p:sldId id="392" r:id="rId35"/>
    <p:sldId id="393" r:id="rId36"/>
    <p:sldId id="394" r:id="rId37"/>
    <p:sldId id="395" r:id="rId38"/>
    <p:sldId id="396" r:id="rId39"/>
    <p:sldId id="397" r:id="rId40"/>
    <p:sldId id="398" r:id="rId41"/>
    <p:sldId id="399" r:id="rId42"/>
    <p:sldId id="400" r:id="rId43"/>
    <p:sldId id="401" r:id="rId44"/>
    <p:sldId id="404" r:id="rId45"/>
    <p:sldId id="405" r:id="rId46"/>
    <p:sldId id="338" r:id="rId47"/>
    <p:sldId id="286" r:id="rId48"/>
    <p:sldId id="403" r:id="rId49"/>
    <p:sldId id="402" r:id="rId50"/>
    <p:sldId id="303"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7EA094-0E58-AC4C-E6AC-22B05F557DF0}" name="Emily Stevenson" initials="ES" userId="42862ab032aafbf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12DCD3-CF19-D61C-7B71-E6E117AB4147}" v="63" dt="2021-12-02T19:58:29.431"/>
    <p1510:client id="{F783FEA4-7B7B-F809-2136-E504135C3F79}" v="1" dt="2022-08-08T19:48:34.4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4" autoAdjust="0"/>
    <p:restoredTop sz="94660"/>
  </p:normalViewPr>
  <p:slideViewPr>
    <p:cSldViewPr snapToGrid="0" showGuides="1">
      <p:cViewPr varScale="1">
        <p:scale>
          <a:sx n="93" d="100"/>
          <a:sy n="93" d="100"/>
        </p:scale>
        <p:origin x="197" y="82"/>
      </p:cViewPr>
      <p:guideLst>
        <p:guide orient="horz" pos="2448"/>
        <p:guide pos="3840"/>
      </p:guideLst>
    </p:cSldViewPr>
  </p:slideViewPr>
  <p:notesTextViewPr>
    <p:cViewPr>
      <p:scale>
        <a:sx n="1" d="1"/>
        <a:sy n="1" d="1"/>
      </p:scale>
      <p:origin x="0" y="0"/>
    </p:cViewPr>
  </p:notesTextViewPr>
  <p:sorterViewPr>
    <p:cViewPr>
      <p:scale>
        <a:sx n="100" d="100"/>
        <a:sy n="100" d="100"/>
      </p:scale>
      <p:origin x="0" y="-7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EBB1C-D0C2-4BBB-9969-6695270E2E47}" type="datetimeFigureOut">
              <a:rPr lang="en-US" smtClean="0"/>
              <a:t>12/19/2023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11CF48-8F8C-4C4A-8B4E-8A334615E3C9}" type="slidenum">
              <a:rPr lang="en-US" smtClean="0"/>
              <a:t>‹#›</a:t>
            </a:fld>
            <a:endParaRPr lang="en-US" dirty="0"/>
          </a:p>
        </p:txBody>
      </p:sp>
    </p:spTree>
    <p:extLst>
      <p:ext uri="{BB962C8B-B14F-4D97-AF65-F5344CB8AC3E}">
        <p14:creationId xmlns:p14="http://schemas.microsoft.com/office/powerpoint/2010/main" val="2749767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fico.com/"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www.fico.com/news" TargetMode="External"/><Relationship Id="rId5" Type="http://schemas.openxmlformats.org/officeDocument/2006/relationships/hyperlink" Target="http://www.fico.com/en/blogs/" TargetMode="External"/><Relationship Id="rId4" Type="http://schemas.openxmlformats.org/officeDocument/2006/relationships/hyperlink" Target="https://twitter.com/fico"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1</a:t>
            </a:fld>
            <a:endParaRPr lang="en-US" dirty="0"/>
          </a:p>
        </p:txBody>
      </p:sp>
    </p:spTree>
    <p:extLst>
      <p:ext uri="{BB962C8B-B14F-4D97-AF65-F5344CB8AC3E}">
        <p14:creationId xmlns:p14="http://schemas.microsoft.com/office/powerpoint/2010/main" val="45916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11CF48-8F8C-4C4A-8B4E-8A334615E3C9}" type="slidenum">
              <a:rPr lang="en-US" smtClean="0"/>
              <a:t>26</a:t>
            </a:fld>
            <a:endParaRPr lang="en-US" dirty="0"/>
          </a:p>
        </p:txBody>
      </p:sp>
    </p:spTree>
    <p:extLst>
      <p:ext uri="{BB962C8B-B14F-4D97-AF65-F5344CB8AC3E}">
        <p14:creationId xmlns:p14="http://schemas.microsoft.com/office/powerpoint/2010/main" val="3880690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11CF48-8F8C-4C4A-8B4E-8A334615E3C9}" type="slidenum">
              <a:rPr lang="en-US" smtClean="0"/>
              <a:t>28</a:t>
            </a:fld>
            <a:endParaRPr lang="en-US" dirty="0"/>
          </a:p>
        </p:txBody>
      </p:sp>
    </p:spTree>
    <p:extLst>
      <p:ext uri="{BB962C8B-B14F-4D97-AF65-F5344CB8AC3E}">
        <p14:creationId xmlns:p14="http://schemas.microsoft.com/office/powerpoint/2010/main" val="566486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11CF48-8F8C-4C4A-8B4E-8A334615E3C9}" type="slidenum">
              <a:rPr lang="en-US" smtClean="0"/>
              <a:t>30</a:t>
            </a:fld>
            <a:endParaRPr lang="en-US" dirty="0"/>
          </a:p>
        </p:txBody>
      </p:sp>
    </p:spTree>
    <p:extLst>
      <p:ext uri="{BB962C8B-B14F-4D97-AF65-F5344CB8AC3E}">
        <p14:creationId xmlns:p14="http://schemas.microsoft.com/office/powerpoint/2010/main" val="4200684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11CF48-8F8C-4C4A-8B4E-8A334615E3C9}" type="slidenum">
              <a:rPr lang="en-US" smtClean="0"/>
              <a:t>32</a:t>
            </a:fld>
            <a:endParaRPr lang="en-US" dirty="0"/>
          </a:p>
        </p:txBody>
      </p:sp>
    </p:spTree>
    <p:extLst>
      <p:ext uri="{BB962C8B-B14F-4D97-AF65-F5344CB8AC3E}">
        <p14:creationId xmlns:p14="http://schemas.microsoft.com/office/powerpoint/2010/main" val="3073569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11CF48-8F8C-4C4A-8B4E-8A334615E3C9}" type="slidenum">
              <a:rPr lang="en-US" smtClean="0"/>
              <a:t>34</a:t>
            </a:fld>
            <a:endParaRPr lang="en-US" dirty="0"/>
          </a:p>
        </p:txBody>
      </p:sp>
    </p:spTree>
    <p:extLst>
      <p:ext uri="{BB962C8B-B14F-4D97-AF65-F5344CB8AC3E}">
        <p14:creationId xmlns:p14="http://schemas.microsoft.com/office/powerpoint/2010/main" val="1814106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11CF48-8F8C-4C4A-8B4E-8A334615E3C9}" type="slidenum">
              <a:rPr lang="en-US" smtClean="0"/>
              <a:t>36</a:t>
            </a:fld>
            <a:endParaRPr lang="en-US" dirty="0"/>
          </a:p>
        </p:txBody>
      </p:sp>
    </p:spTree>
    <p:extLst>
      <p:ext uri="{BB962C8B-B14F-4D97-AF65-F5344CB8AC3E}">
        <p14:creationId xmlns:p14="http://schemas.microsoft.com/office/powerpoint/2010/main" val="1876320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37</a:t>
            </a:fld>
            <a:endParaRPr lang="en-US" dirty="0"/>
          </a:p>
        </p:txBody>
      </p:sp>
    </p:spTree>
    <p:extLst>
      <p:ext uri="{BB962C8B-B14F-4D97-AF65-F5344CB8AC3E}">
        <p14:creationId xmlns:p14="http://schemas.microsoft.com/office/powerpoint/2010/main" val="4162047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11CF48-8F8C-4C4A-8B4E-8A334615E3C9}" type="slidenum">
              <a:rPr lang="en-US" smtClean="0"/>
              <a:t>39</a:t>
            </a:fld>
            <a:endParaRPr lang="en-US" dirty="0"/>
          </a:p>
        </p:txBody>
      </p:sp>
    </p:spTree>
    <p:extLst>
      <p:ext uri="{BB962C8B-B14F-4D97-AF65-F5344CB8AC3E}">
        <p14:creationId xmlns:p14="http://schemas.microsoft.com/office/powerpoint/2010/main" val="4018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11CF48-8F8C-4C4A-8B4E-8A334615E3C9}" type="slidenum">
              <a:rPr lang="en-US" smtClean="0"/>
              <a:t>41</a:t>
            </a:fld>
            <a:endParaRPr lang="en-US" dirty="0"/>
          </a:p>
        </p:txBody>
      </p:sp>
    </p:spTree>
    <p:extLst>
      <p:ext uri="{BB962C8B-B14F-4D97-AF65-F5344CB8AC3E}">
        <p14:creationId xmlns:p14="http://schemas.microsoft.com/office/powerpoint/2010/main" val="689906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11CF48-8F8C-4C4A-8B4E-8A334615E3C9}" type="slidenum">
              <a:rPr lang="en-US" smtClean="0"/>
              <a:t>43</a:t>
            </a:fld>
            <a:endParaRPr lang="en-US" dirty="0"/>
          </a:p>
        </p:txBody>
      </p:sp>
    </p:spTree>
    <p:extLst>
      <p:ext uri="{BB962C8B-B14F-4D97-AF65-F5344CB8AC3E}">
        <p14:creationId xmlns:p14="http://schemas.microsoft.com/office/powerpoint/2010/main" val="2143850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program of the National Consumers League, the goal of LifeSmarts is to create financially literate youth who are empowered consumers, workers, and citizens.</a:t>
            </a:r>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2</a:t>
            </a:fld>
            <a:endParaRPr lang="en-US" dirty="0"/>
          </a:p>
        </p:txBody>
      </p:sp>
    </p:spTree>
    <p:extLst>
      <p:ext uri="{BB962C8B-B14F-4D97-AF65-F5344CB8AC3E}">
        <p14:creationId xmlns:p14="http://schemas.microsoft.com/office/powerpoint/2010/main" val="742988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11CF48-8F8C-4C4A-8B4E-8A334615E3C9}" type="slidenum">
              <a:rPr lang="en-US" smtClean="0"/>
              <a:t>45</a:t>
            </a:fld>
            <a:endParaRPr lang="en-US" dirty="0"/>
          </a:p>
        </p:txBody>
      </p:sp>
    </p:spTree>
    <p:extLst>
      <p:ext uri="{BB962C8B-B14F-4D97-AF65-F5344CB8AC3E}">
        <p14:creationId xmlns:p14="http://schemas.microsoft.com/office/powerpoint/2010/main" val="3222311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46</a:t>
            </a:fld>
            <a:endParaRPr lang="en-US" dirty="0"/>
          </a:p>
        </p:txBody>
      </p:sp>
    </p:spTree>
    <p:extLst>
      <p:ext uri="{BB962C8B-B14F-4D97-AF65-F5344CB8AC3E}">
        <p14:creationId xmlns:p14="http://schemas.microsoft.com/office/powerpoint/2010/main" val="643356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LifeSmarts is</a:t>
            </a:r>
            <a:r>
              <a:rPr lang="en-US" baseline="0" dirty="0"/>
              <a:t> a comprehensive consumer education program that is free to middle school and high school students and educators. The main goal of the program is to create consumer savvy young people who will be better equipped for adult life in today’s complex, global marketplace. </a:t>
            </a:r>
          </a:p>
          <a:p>
            <a:endParaRPr lang="en-US" baseline="0" dirty="0"/>
          </a:p>
          <a:p>
            <a:r>
              <a:rPr lang="en-US" baseline="0" dirty="0"/>
              <a:t>LifeSmarts focuses on:</a:t>
            </a:r>
          </a:p>
          <a:p>
            <a:pPr marL="628650" lvl="1" indent="-171450">
              <a:buFont typeface="Arial" panose="020B0604020202020204" pitchFamily="34" charset="0"/>
              <a:buChar char="•"/>
            </a:pPr>
            <a:r>
              <a:rPr lang="en-US" baseline="0" dirty="0"/>
              <a:t>Personal Finance</a:t>
            </a:r>
          </a:p>
          <a:p>
            <a:pPr marL="628650" lvl="1" indent="-171450">
              <a:buFont typeface="Arial" panose="020B0604020202020204" pitchFamily="34" charset="0"/>
              <a:buChar char="•"/>
            </a:pPr>
            <a:r>
              <a:rPr lang="en-US" baseline="0" dirty="0"/>
              <a:t>Consumer Rights &amp; Responsibilities</a:t>
            </a:r>
          </a:p>
          <a:p>
            <a:pPr marL="628650" lvl="1" indent="-171450">
              <a:buFont typeface="Arial" panose="020B0604020202020204" pitchFamily="34" charset="0"/>
              <a:buChar char="•"/>
            </a:pPr>
            <a:r>
              <a:rPr lang="en-US" baseline="0" dirty="0"/>
              <a:t>Health &amp; Safety</a:t>
            </a:r>
          </a:p>
          <a:p>
            <a:pPr marL="628650" lvl="1" indent="-171450">
              <a:buFont typeface="Arial" panose="020B0604020202020204" pitchFamily="34" charset="0"/>
              <a:buChar char="•"/>
            </a:pPr>
            <a:r>
              <a:rPr lang="en-US" baseline="0" dirty="0"/>
              <a:t>Technology &amp; Workforce Preparation</a:t>
            </a:r>
          </a:p>
          <a:p>
            <a:pPr marL="628650" lvl="1" indent="-171450">
              <a:buFont typeface="Arial" panose="020B0604020202020204" pitchFamily="34" charset="0"/>
              <a:buChar char="•"/>
            </a:pPr>
            <a:r>
              <a:rPr lang="en-US" baseline="0" dirty="0"/>
              <a:t>The Environment</a:t>
            </a:r>
          </a:p>
        </p:txBody>
      </p:sp>
      <p:sp>
        <p:nvSpPr>
          <p:cNvPr id="4" name="Slide Number Placeholder 3"/>
          <p:cNvSpPr>
            <a:spLocks noGrp="1"/>
          </p:cNvSpPr>
          <p:nvPr>
            <p:ph type="sldNum" sz="quarter" idx="5"/>
          </p:nvPr>
        </p:nvSpPr>
        <p:spPr/>
        <p:txBody>
          <a:bodyPr/>
          <a:lstStyle/>
          <a:p>
            <a:fld id="{217F1DD5-E67C-DA4F-89A9-EFB84F428BC1}" type="slidenum">
              <a:rPr lang="en-US" smtClean="0"/>
              <a:t>47</a:t>
            </a:fld>
            <a:endParaRPr lang="en-US" dirty="0"/>
          </a:p>
        </p:txBody>
      </p:sp>
    </p:spTree>
    <p:extLst>
      <p:ext uri="{BB962C8B-B14F-4D97-AF65-F5344CB8AC3E}">
        <p14:creationId xmlns:p14="http://schemas.microsoft.com/office/powerpoint/2010/main" val="1977486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Learn more at </a:t>
            </a:r>
            <a:r>
              <a:rPr lang="en-US" sz="1200" u="sng" kern="1200" dirty="0">
                <a:solidFill>
                  <a:schemeClr val="tx1"/>
                </a:solidFill>
                <a:effectLst/>
                <a:latin typeface="+mn-lt"/>
                <a:ea typeface="+mn-ea"/>
                <a:cs typeface="+mn-cs"/>
                <a:hlinkClick r:id="rId3"/>
              </a:rPr>
              <a:t>http://www.fico.com</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Join the conversation at </a:t>
            </a:r>
            <a:r>
              <a:rPr lang="en-US" sz="1200" u="sng" kern="1200" dirty="0">
                <a:solidFill>
                  <a:schemeClr val="tx1"/>
                </a:solidFill>
                <a:effectLst/>
                <a:latin typeface="+mn-lt"/>
                <a:ea typeface="+mn-ea"/>
                <a:cs typeface="+mn-cs"/>
                <a:hlinkClick r:id="rId4"/>
              </a:rPr>
              <a:t>https://twitter.com/fico</a:t>
            </a:r>
            <a:r>
              <a:rPr lang="en-US" sz="1200" kern="1200" dirty="0">
                <a:solidFill>
                  <a:schemeClr val="tx1"/>
                </a:solidFill>
                <a:effectLst/>
                <a:latin typeface="+mn-lt"/>
                <a:ea typeface="+mn-ea"/>
                <a:cs typeface="+mn-cs"/>
              </a:rPr>
              <a:t> &amp; </a:t>
            </a:r>
            <a:r>
              <a:rPr lang="en-US" sz="1200" u="sng" kern="1200" dirty="0">
                <a:solidFill>
                  <a:schemeClr val="tx1"/>
                </a:solidFill>
                <a:effectLst/>
                <a:latin typeface="+mn-lt"/>
                <a:ea typeface="+mn-ea"/>
                <a:cs typeface="+mn-cs"/>
                <a:hlinkClick r:id="rId5"/>
              </a:rPr>
              <a:t>http://www.fico.com/en/blogs/</a:t>
            </a:r>
            <a:r>
              <a:rPr lang="en-US" sz="1200" u="sng"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FICO news and media resources, visit </a:t>
            </a:r>
            <a:r>
              <a:rPr lang="en-US" sz="1200" u="sng" kern="1200" dirty="0">
                <a:solidFill>
                  <a:schemeClr val="tx1"/>
                </a:solidFill>
                <a:effectLst/>
                <a:latin typeface="+mn-lt"/>
                <a:ea typeface="+mn-ea"/>
                <a:cs typeface="+mn-cs"/>
                <a:hlinkClick r:id="rId6"/>
              </a:rPr>
              <a:t>www.fico.com/news</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217F1DD5-E67C-DA4F-89A9-EFB84F428BC1}" type="slidenum">
              <a:rPr lang="en-US" smtClean="0"/>
              <a:t>48</a:t>
            </a:fld>
            <a:endParaRPr lang="en-US" dirty="0"/>
          </a:p>
        </p:txBody>
      </p:sp>
    </p:spTree>
    <p:extLst>
      <p:ext uri="{BB962C8B-B14F-4D97-AF65-F5344CB8AC3E}">
        <p14:creationId xmlns:p14="http://schemas.microsoft.com/office/powerpoint/2010/main" val="264413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217F1DD5-E67C-DA4F-89A9-EFB84F428BC1}" type="slidenum">
              <a:rPr lang="en-US" smtClean="0"/>
              <a:t>49</a:t>
            </a:fld>
            <a:endParaRPr lang="en-US" dirty="0"/>
          </a:p>
        </p:txBody>
      </p:sp>
    </p:spTree>
    <p:extLst>
      <p:ext uri="{BB962C8B-B14F-4D97-AF65-F5344CB8AC3E}">
        <p14:creationId xmlns:p14="http://schemas.microsoft.com/office/powerpoint/2010/main" val="30878420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50</a:t>
            </a:fld>
            <a:endParaRPr lang="en-US" dirty="0"/>
          </a:p>
        </p:txBody>
      </p:sp>
    </p:spTree>
    <p:extLst>
      <p:ext uri="{BB962C8B-B14F-4D97-AF65-F5344CB8AC3E}">
        <p14:creationId xmlns:p14="http://schemas.microsoft.com/office/powerpoint/2010/main" val="3647523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3</a:t>
            </a:fld>
            <a:endParaRPr lang="en-US" dirty="0"/>
          </a:p>
        </p:txBody>
      </p:sp>
    </p:spTree>
    <p:extLst>
      <p:ext uri="{BB962C8B-B14F-4D97-AF65-F5344CB8AC3E}">
        <p14:creationId xmlns:p14="http://schemas.microsoft.com/office/powerpoint/2010/main" val="2592893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Use the Student</a:t>
            </a:r>
            <a:r>
              <a:rPr lang="en-US" sz="1200" kern="1200" baseline="0" dirty="0">
                <a:solidFill>
                  <a:schemeClr val="tx1"/>
                </a:solidFill>
                <a:effectLst/>
                <a:latin typeface="+mn-lt"/>
                <a:ea typeface="+mn-ea"/>
                <a:cs typeface="+mn-cs"/>
              </a:rPr>
              <a:t> Worksheet: </a:t>
            </a:r>
            <a:r>
              <a:rPr lang="en-US" sz="1200" i="1" kern="1200" dirty="0">
                <a:solidFill>
                  <a:schemeClr val="tx1"/>
                </a:solidFill>
                <a:effectLst/>
                <a:latin typeface="+mn-lt"/>
                <a:ea typeface="+mn-ea"/>
                <a:cs typeface="+mn-cs"/>
              </a:rPr>
              <a:t>What Do You Know? Credit Reports and Credit Scores</a:t>
            </a:r>
            <a:r>
              <a:rPr lang="en-US" sz="1200" kern="1200" dirty="0">
                <a:solidFill>
                  <a:schemeClr val="tx1"/>
                </a:solidFill>
                <a:effectLst/>
                <a:latin typeface="+mn-lt"/>
                <a:ea typeface="+mn-ea"/>
                <a:cs typeface="+mn-cs"/>
              </a:rPr>
              <a:t> to respond</a:t>
            </a:r>
            <a:r>
              <a:rPr lang="en-US" sz="1200" kern="1200" baseline="0" dirty="0">
                <a:solidFill>
                  <a:schemeClr val="tx1"/>
                </a:solidFill>
                <a:effectLst/>
                <a:latin typeface="+mn-lt"/>
                <a:ea typeface="+mn-ea"/>
                <a:cs typeface="+mn-cs"/>
              </a:rPr>
              <a:t> to each statement – is it a Fact, or a Fake out?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4</a:t>
            </a:fld>
            <a:endParaRPr lang="en-US" dirty="0"/>
          </a:p>
        </p:txBody>
      </p:sp>
    </p:spTree>
    <p:extLst>
      <p:ext uri="{BB962C8B-B14F-4D97-AF65-F5344CB8AC3E}">
        <p14:creationId xmlns:p14="http://schemas.microsoft.com/office/powerpoint/2010/main" val="477115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Credit bureaus also purchase</a:t>
            </a:r>
            <a:r>
              <a:rPr lang="en-US" baseline="0" dirty="0"/>
              <a:t> public records such as </a:t>
            </a:r>
            <a:r>
              <a:rPr lang="en-US" sz="1200" b="0" i="0" kern="1200" dirty="0">
                <a:solidFill>
                  <a:schemeClr val="tx1"/>
                </a:solidFill>
                <a:effectLst/>
                <a:latin typeface="+mn-lt"/>
                <a:ea typeface="+mn-ea"/>
                <a:cs typeface="+mn-cs"/>
              </a:rPr>
              <a:t>liens, bankruptcy filings, and court judgments from public records providers.</a:t>
            </a:r>
            <a:endParaRPr lang="en-US" dirty="0"/>
          </a:p>
        </p:txBody>
      </p:sp>
      <p:sp>
        <p:nvSpPr>
          <p:cNvPr id="4" name="Slide Number Placeholder 3"/>
          <p:cNvSpPr>
            <a:spLocks noGrp="1"/>
          </p:cNvSpPr>
          <p:nvPr>
            <p:ph type="sldNum" sz="quarter" idx="10"/>
          </p:nvPr>
        </p:nvSpPr>
        <p:spPr/>
        <p:txBody>
          <a:bodyPr/>
          <a:lstStyle/>
          <a:p>
            <a:fld id="{FF11CF48-8F8C-4C4A-8B4E-8A334615E3C9}" type="slidenum">
              <a:rPr lang="en-US" smtClean="0"/>
              <a:t>14</a:t>
            </a:fld>
            <a:endParaRPr lang="en-US" dirty="0"/>
          </a:p>
        </p:txBody>
      </p:sp>
    </p:spTree>
    <p:extLst>
      <p:ext uri="{BB962C8B-B14F-4D97-AF65-F5344CB8AC3E}">
        <p14:creationId xmlns:p14="http://schemas.microsoft.com/office/powerpoint/2010/main" val="3491635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11CF48-8F8C-4C4A-8B4E-8A334615E3C9}" type="slidenum">
              <a:rPr lang="en-US" smtClean="0"/>
              <a:t>16</a:t>
            </a:fld>
            <a:endParaRPr lang="en-US" dirty="0"/>
          </a:p>
        </p:txBody>
      </p:sp>
    </p:spTree>
    <p:extLst>
      <p:ext uri="{BB962C8B-B14F-4D97-AF65-F5344CB8AC3E}">
        <p14:creationId xmlns:p14="http://schemas.microsoft.com/office/powerpoint/2010/main" val="4217070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a:t>
            </a:r>
            <a:r>
              <a:rPr lang="en-US" baseline="0" dirty="0"/>
              <a:t> to creditors, employers, and landlords, insurance providers and cell phone companies may also request your credit report.</a:t>
            </a:r>
          </a:p>
          <a:p>
            <a:endParaRPr lang="en-US" baseline="0" dirty="0"/>
          </a:p>
          <a:p>
            <a:r>
              <a:rPr lang="en-US" baseline="0" dirty="0"/>
              <a:t>In some cases you must give permission for them to receive your report.</a:t>
            </a:r>
            <a:endParaRPr lang="en-US" dirty="0"/>
          </a:p>
        </p:txBody>
      </p:sp>
      <p:sp>
        <p:nvSpPr>
          <p:cNvPr id="4" name="Slide Number Placeholder 3"/>
          <p:cNvSpPr>
            <a:spLocks noGrp="1"/>
          </p:cNvSpPr>
          <p:nvPr>
            <p:ph type="sldNum" sz="quarter" idx="10"/>
          </p:nvPr>
        </p:nvSpPr>
        <p:spPr/>
        <p:txBody>
          <a:bodyPr/>
          <a:lstStyle/>
          <a:p>
            <a:fld id="{FF11CF48-8F8C-4C4A-8B4E-8A334615E3C9}" type="slidenum">
              <a:rPr lang="en-US" smtClean="0"/>
              <a:t>20</a:t>
            </a:fld>
            <a:endParaRPr lang="en-US" dirty="0"/>
          </a:p>
        </p:txBody>
      </p:sp>
    </p:spTree>
    <p:extLst>
      <p:ext uri="{BB962C8B-B14F-4D97-AF65-F5344CB8AC3E}">
        <p14:creationId xmlns:p14="http://schemas.microsoft.com/office/powerpoint/2010/main" val="33485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a more complete picture of your credit record it is recommended to request free credit reports from each of the three credit bureaus – information may not be the same in all three. </a:t>
            </a:r>
          </a:p>
          <a:p>
            <a:endParaRPr lang="en-US" dirty="0"/>
          </a:p>
        </p:txBody>
      </p:sp>
      <p:sp>
        <p:nvSpPr>
          <p:cNvPr id="4" name="Slide Number Placeholder 3"/>
          <p:cNvSpPr>
            <a:spLocks noGrp="1"/>
          </p:cNvSpPr>
          <p:nvPr>
            <p:ph type="sldNum" sz="quarter" idx="10"/>
          </p:nvPr>
        </p:nvSpPr>
        <p:spPr/>
        <p:txBody>
          <a:bodyPr/>
          <a:lstStyle/>
          <a:p>
            <a:fld id="{FF11CF48-8F8C-4C4A-8B4E-8A334615E3C9}" type="slidenum">
              <a:rPr lang="en-US" smtClean="0"/>
              <a:t>22</a:t>
            </a:fld>
            <a:endParaRPr lang="en-US" dirty="0"/>
          </a:p>
        </p:txBody>
      </p:sp>
    </p:spTree>
    <p:extLst>
      <p:ext uri="{BB962C8B-B14F-4D97-AF65-F5344CB8AC3E}">
        <p14:creationId xmlns:p14="http://schemas.microsoft.com/office/powerpoint/2010/main" val="3169555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11CF48-8F8C-4C4A-8B4E-8A334615E3C9}" type="slidenum">
              <a:rPr lang="en-US" smtClean="0"/>
              <a:t>24</a:t>
            </a:fld>
            <a:endParaRPr lang="en-US" dirty="0"/>
          </a:p>
        </p:txBody>
      </p:sp>
    </p:spTree>
    <p:extLst>
      <p:ext uri="{BB962C8B-B14F-4D97-AF65-F5344CB8AC3E}">
        <p14:creationId xmlns:p14="http://schemas.microsoft.com/office/powerpoint/2010/main" val="1677565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550A7B-5979-42A5-924A-A89FAB592FA7}" type="datetimeFigureOut">
              <a:rPr lang="en-US" smtClean="0"/>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2472039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550A7B-5979-42A5-924A-A89FAB592FA7}" type="datetimeFigureOut">
              <a:rPr lang="en-US" smtClean="0"/>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354889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550A7B-5979-42A5-924A-A89FAB592FA7}" type="datetimeFigureOut">
              <a:rPr lang="en-US" smtClean="0"/>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107917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550A7B-5979-42A5-924A-A89FAB592FA7}" type="datetimeFigureOut">
              <a:rPr lang="en-US" smtClean="0"/>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629903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550A7B-5979-42A5-924A-A89FAB592FA7}" type="datetimeFigureOut">
              <a:rPr lang="en-US" smtClean="0"/>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287657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550A7B-5979-42A5-924A-A89FAB592FA7}" type="datetimeFigureOut">
              <a:rPr lang="en-US" smtClean="0"/>
              <a:t>12/19/2023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1265239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550A7B-5979-42A5-924A-A89FAB592FA7}" type="datetimeFigureOut">
              <a:rPr lang="en-US" smtClean="0"/>
              <a:t>12/19/2023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2022892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550A7B-5979-42A5-924A-A89FAB592FA7}" type="datetimeFigureOut">
              <a:rPr lang="en-US" smtClean="0"/>
              <a:t>12/19/2023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602412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550A7B-5979-42A5-924A-A89FAB592FA7}" type="datetimeFigureOut">
              <a:rPr lang="en-US" smtClean="0"/>
              <a:t>12/19/2023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1267358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550A7B-5979-42A5-924A-A89FAB592FA7}" type="datetimeFigureOut">
              <a:rPr lang="en-US" smtClean="0"/>
              <a:t>12/19/2023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2414512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550A7B-5979-42A5-924A-A89FAB592FA7}" type="datetimeFigureOut">
              <a:rPr lang="en-US" smtClean="0"/>
              <a:t>12/19/2023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549331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550A7B-5979-42A5-924A-A89FAB592FA7}" type="datetimeFigureOut">
              <a:rPr lang="en-US" smtClean="0"/>
              <a:t>12/19/2023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9BCD6-5932-44AA-8846-A0F824F5A6DD}" type="slidenum">
              <a:rPr lang="en-US" smtClean="0"/>
              <a:t>‹#›</a:t>
            </a:fld>
            <a:endParaRPr lang="en-US" dirty="0"/>
          </a:p>
        </p:txBody>
      </p:sp>
    </p:spTree>
    <p:extLst>
      <p:ext uri="{BB962C8B-B14F-4D97-AF65-F5344CB8AC3E}">
        <p14:creationId xmlns:p14="http://schemas.microsoft.com/office/powerpoint/2010/main" val="3117249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annualcreditreport.com/index.action"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DB4C0B-FEAF-A649-AF48-E1287B327F96}"/>
              </a:ext>
            </a:extLst>
          </p:cNvPr>
          <p:cNvSpPr/>
          <p:nvPr/>
        </p:nvSpPr>
        <p:spPr>
          <a:xfrm>
            <a:off x="-15696" y="0"/>
            <a:ext cx="12223391" cy="6884504"/>
          </a:xfrm>
          <a:prstGeom prst="rect">
            <a:avLst/>
          </a:prstGeom>
          <a:solidFill>
            <a:srgbClr val="0092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658930-1822-9141-A0BF-CF07D8ED7036}"/>
              </a:ext>
            </a:extLst>
          </p:cNvPr>
          <p:cNvSpPr>
            <a:spLocks noGrp="1"/>
          </p:cNvSpPr>
          <p:nvPr>
            <p:ph type="ctrTitle"/>
          </p:nvPr>
        </p:nvSpPr>
        <p:spPr>
          <a:xfrm>
            <a:off x="2221997" y="1968481"/>
            <a:ext cx="7780615" cy="2859314"/>
          </a:xfrm>
          <a:ln w="101600">
            <a:solidFill>
              <a:schemeClr val="bg1"/>
            </a:solidFill>
            <a:miter lim="800000"/>
          </a:ln>
        </p:spPr>
        <p:txBody>
          <a:bodyPr anchor="ctr">
            <a:normAutofit fontScale="90000"/>
          </a:bodyPr>
          <a:lstStyle/>
          <a:p>
            <a:pPr>
              <a:lnSpc>
                <a:spcPct val="100000"/>
              </a:lnSpc>
              <a:spcAft>
                <a:spcPts val="600"/>
              </a:spcAft>
            </a:pPr>
            <a:r>
              <a:rPr lang="en-US" sz="7200" b="1" dirty="0">
                <a:solidFill>
                  <a:schemeClr val="bg1"/>
                </a:solidFill>
                <a:latin typeface="Gill Sans MT" panose="020B0502020104020203" pitchFamily="34" charset="0"/>
              </a:rPr>
              <a:t>Credit Reports and Credit Scores</a:t>
            </a:r>
          </a:p>
        </p:txBody>
      </p:sp>
      <p:sp>
        <p:nvSpPr>
          <p:cNvPr id="3" name="TextBox 2">
            <a:extLst>
              <a:ext uri="{FF2B5EF4-FFF2-40B4-BE49-F238E27FC236}">
                <a16:creationId xmlns:a16="http://schemas.microsoft.com/office/drawing/2014/main" id="{E2F40B8C-52CC-4F45-9610-9CAAAEA34E46}"/>
              </a:ext>
            </a:extLst>
          </p:cNvPr>
          <p:cNvSpPr txBox="1"/>
          <p:nvPr/>
        </p:nvSpPr>
        <p:spPr>
          <a:xfrm>
            <a:off x="2205691" y="5153743"/>
            <a:ext cx="7780615" cy="830997"/>
          </a:xfrm>
          <a:prstGeom prst="rect">
            <a:avLst/>
          </a:prstGeom>
          <a:noFill/>
        </p:spPr>
        <p:txBody>
          <a:bodyPr wrap="square" rtlCol="0">
            <a:spAutoFit/>
          </a:bodyPr>
          <a:lstStyle/>
          <a:p>
            <a:pPr algn="ctr"/>
            <a:endParaRPr lang="en-US" sz="2800" i="1" dirty="0">
              <a:solidFill>
                <a:schemeClr val="bg1"/>
              </a:solidFill>
              <a:latin typeface="Gill Sans MT" panose="020B0502020104020203" pitchFamily="34" charset="0"/>
            </a:endParaRPr>
          </a:p>
          <a:p>
            <a:pPr algn="ctr"/>
            <a:r>
              <a:rPr lang="en-US" sz="2000" i="1" dirty="0">
                <a:solidFill>
                  <a:schemeClr val="bg1"/>
                </a:solidFill>
                <a:latin typeface="Gill Sans MT" panose="020B0502020104020203" pitchFamily="34" charset="0"/>
              </a:rPr>
              <a:t>Presented by LifeSmarts, consumer education for teens</a:t>
            </a:r>
          </a:p>
        </p:txBody>
      </p:sp>
      <p:sp>
        <p:nvSpPr>
          <p:cNvPr id="5" name="Rectangle 4">
            <a:extLst>
              <a:ext uri="{FF2B5EF4-FFF2-40B4-BE49-F238E27FC236}">
                <a16:creationId xmlns:a16="http://schemas.microsoft.com/office/drawing/2014/main" id="{703703BD-349A-044C-BBB2-80F3727BD2A3}"/>
              </a:ext>
            </a:extLst>
          </p:cNvPr>
          <p:cNvSpPr/>
          <p:nvPr/>
        </p:nvSpPr>
        <p:spPr>
          <a:xfrm>
            <a:off x="0" y="-997526"/>
            <a:ext cx="2476361" cy="671578"/>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3D09CE0-95C2-E040-9533-C0AF7F77EEF4}"/>
              </a:ext>
            </a:extLst>
          </p:cNvPr>
          <p:cNvSpPr/>
          <p:nvPr/>
        </p:nvSpPr>
        <p:spPr>
          <a:xfrm>
            <a:off x="2466217" y="-997527"/>
            <a:ext cx="2432304" cy="671578"/>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 name="Rectangle 6">
            <a:extLst>
              <a:ext uri="{FF2B5EF4-FFF2-40B4-BE49-F238E27FC236}">
                <a16:creationId xmlns:a16="http://schemas.microsoft.com/office/drawing/2014/main" id="{0809F3D9-94CD-7B46-BC95-4BDA1E9BF28C}"/>
              </a:ext>
            </a:extLst>
          </p:cNvPr>
          <p:cNvSpPr/>
          <p:nvPr/>
        </p:nvSpPr>
        <p:spPr>
          <a:xfrm>
            <a:off x="4896153" y="-997527"/>
            <a:ext cx="2432304" cy="671578"/>
          </a:xfrm>
          <a:prstGeom prst="rect">
            <a:avLst/>
          </a:prstGeom>
          <a:solidFill>
            <a:srgbClr val="4D6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CFC6681-BA5B-E94A-83F7-57F7C83CB79C}"/>
              </a:ext>
            </a:extLst>
          </p:cNvPr>
          <p:cNvSpPr/>
          <p:nvPr/>
        </p:nvSpPr>
        <p:spPr>
          <a:xfrm>
            <a:off x="7319615" y="-997526"/>
            <a:ext cx="2432304" cy="671578"/>
          </a:xfrm>
          <a:prstGeom prst="rect">
            <a:avLst/>
          </a:prstGeom>
          <a:solidFill>
            <a:srgbClr val="3F5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B9969FE-67A6-2449-A632-5ABD7D171219}"/>
              </a:ext>
            </a:extLst>
          </p:cNvPr>
          <p:cNvSpPr/>
          <p:nvPr/>
        </p:nvSpPr>
        <p:spPr>
          <a:xfrm>
            <a:off x="9751919" y="-997527"/>
            <a:ext cx="2432304" cy="671578"/>
          </a:xfrm>
          <a:prstGeom prst="rect">
            <a:avLst/>
          </a:prstGeom>
          <a:solidFill>
            <a:srgbClr val="5F5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6789" y="1226845"/>
            <a:ext cx="12205577" cy="523220"/>
          </a:xfrm>
          <a:prstGeom prst="rect">
            <a:avLst/>
          </a:prstGeom>
          <a:noFill/>
        </p:spPr>
        <p:txBody>
          <a:bodyPr wrap="square" rtlCol="0">
            <a:spAutoFit/>
          </a:bodyPr>
          <a:lstStyle/>
          <a:p>
            <a:pPr algn="ctr"/>
            <a:r>
              <a:rPr lang="en-US" sz="2800" dirty="0">
                <a:solidFill>
                  <a:schemeClr val="bg1"/>
                </a:solidFill>
                <a:latin typeface="Gill Sans MT" panose="020B0502020104020203" pitchFamily="34" charset="0"/>
              </a:rPr>
              <a:t>What do you know?</a:t>
            </a:r>
          </a:p>
        </p:txBody>
      </p:sp>
    </p:spTree>
    <p:extLst>
      <p:ext uri="{BB962C8B-B14F-4D97-AF65-F5344CB8AC3E}">
        <p14:creationId xmlns:p14="http://schemas.microsoft.com/office/powerpoint/2010/main" val="4042586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107"/>
            <a:ext cx="6096000" cy="224942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64592" y="146304"/>
            <a:ext cx="5641848" cy="1015663"/>
          </a:xfrm>
          <a:prstGeom prst="rect">
            <a:avLst/>
          </a:prstGeom>
          <a:noFill/>
        </p:spPr>
        <p:txBody>
          <a:bodyPr wrap="square" rtlCol="0">
            <a:spAutoFit/>
          </a:bodyPr>
          <a:lstStyle/>
          <a:p>
            <a:r>
              <a:rPr lang="en-US" sz="6000" b="1" dirty="0">
                <a:solidFill>
                  <a:schemeClr val="bg1"/>
                </a:solidFill>
                <a:latin typeface="Gill Sans MT" panose="020B0502020104020203" pitchFamily="34" charset="0"/>
              </a:rPr>
              <a:t>Fact</a:t>
            </a:r>
            <a:endParaRPr lang="en-US" sz="6000" dirty="0"/>
          </a:p>
        </p:txBody>
      </p:sp>
      <p:sp>
        <p:nvSpPr>
          <p:cNvPr id="4" name="TextBox 3"/>
          <p:cNvSpPr txBox="1"/>
          <p:nvPr/>
        </p:nvSpPr>
        <p:spPr>
          <a:xfrm>
            <a:off x="2528316" y="5070133"/>
            <a:ext cx="8659368" cy="369332"/>
          </a:xfrm>
          <a:prstGeom prst="rect">
            <a:avLst/>
          </a:prstGeom>
          <a:noFill/>
        </p:spPr>
        <p:txBody>
          <a:bodyPr wrap="square" rtlCol="0">
            <a:spAutoFit/>
          </a:bodyPr>
          <a:lstStyle/>
          <a:p>
            <a:r>
              <a:rPr lang="en-US" dirty="0"/>
              <a:t>It details how many loans and credit cards you have and if you pay your bills on time.  </a:t>
            </a:r>
          </a:p>
        </p:txBody>
      </p:sp>
      <p:sp>
        <p:nvSpPr>
          <p:cNvPr id="8" name="TextBox 7"/>
          <p:cNvSpPr txBox="1"/>
          <p:nvPr/>
        </p:nvSpPr>
        <p:spPr>
          <a:xfrm>
            <a:off x="854964" y="2898648"/>
            <a:ext cx="1673352" cy="1323439"/>
          </a:xfrm>
          <a:prstGeom prst="rect">
            <a:avLst/>
          </a:prstGeom>
          <a:noFill/>
        </p:spPr>
        <p:txBody>
          <a:bodyPr wrap="square" rtlCol="0">
            <a:spAutoFit/>
          </a:bodyPr>
          <a:lstStyle/>
          <a:p>
            <a:r>
              <a:rPr lang="en-US" sz="8000" b="1" dirty="0"/>
              <a:t>#3</a:t>
            </a:r>
          </a:p>
        </p:txBody>
      </p:sp>
      <p:sp>
        <p:nvSpPr>
          <p:cNvPr id="9" name="TextBox 8"/>
          <p:cNvSpPr txBox="1"/>
          <p:nvPr/>
        </p:nvSpPr>
        <p:spPr>
          <a:xfrm>
            <a:off x="2528316" y="3282029"/>
            <a:ext cx="8193024" cy="1569660"/>
          </a:xfrm>
          <a:prstGeom prst="rect">
            <a:avLst/>
          </a:prstGeom>
          <a:noFill/>
        </p:spPr>
        <p:txBody>
          <a:bodyPr wrap="square" rtlCol="0">
            <a:spAutoFit/>
          </a:bodyPr>
          <a:lstStyle/>
          <a:p>
            <a:pPr fontAlgn="base"/>
            <a:r>
              <a:rPr lang="en-US" sz="4800" dirty="0"/>
              <a:t>A credit history shows how you use and manage credit.</a:t>
            </a:r>
          </a:p>
        </p:txBody>
      </p:sp>
    </p:spTree>
    <p:extLst>
      <p:ext uri="{BB962C8B-B14F-4D97-AF65-F5344CB8AC3E}">
        <p14:creationId xmlns:p14="http://schemas.microsoft.com/office/powerpoint/2010/main" val="2046819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1" cy="224942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3" name="TextBox 2"/>
          <p:cNvSpPr txBox="1"/>
          <p:nvPr/>
        </p:nvSpPr>
        <p:spPr>
          <a:xfrm>
            <a:off x="164592" y="146304"/>
            <a:ext cx="5641848" cy="2971800"/>
          </a:xfrm>
          <a:prstGeom prst="rect">
            <a:avLst/>
          </a:prstGeom>
          <a:noFill/>
        </p:spPr>
        <p:txBody>
          <a:bodyPr wrap="square" rtlCol="0">
            <a:spAutoFit/>
          </a:bodyPr>
          <a:lstStyle/>
          <a:p>
            <a:r>
              <a:rPr lang="en-US" sz="6000" b="1" dirty="0">
                <a:solidFill>
                  <a:schemeClr val="bg1"/>
                </a:solidFill>
                <a:latin typeface="Gill Sans MT" panose="020B0502020104020203" pitchFamily="34" charset="0"/>
              </a:rPr>
              <a:t>Fact or</a:t>
            </a:r>
          </a:p>
          <a:p>
            <a:r>
              <a:rPr lang="en-US" sz="6000" b="1" dirty="0">
                <a:solidFill>
                  <a:schemeClr val="bg1"/>
                </a:solidFill>
                <a:latin typeface="Gill Sans MT" panose="020B0502020104020203" pitchFamily="34" charset="0"/>
              </a:rPr>
              <a:t>Fake out?</a:t>
            </a:r>
          </a:p>
          <a:p>
            <a:endParaRPr lang="en-US" sz="6000" dirty="0"/>
          </a:p>
        </p:txBody>
      </p:sp>
      <p:sp>
        <p:nvSpPr>
          <p:cNvPr id="4" name="TextBox 3"/>
          <p:cNvSpPr txBox="1"/>
          <p:nvPr/>
        </p:nvSpPr>
        <p:spPr>
          <a:xfrm>
            <a:off x="854964" y="2898648"/>
            <a:ext cx="1673352" cy="1323439"/>
          </a:xfrm>
          <a:prstGeom prst="rect">
            <a:avLst/>
          </a:prstGeom>
          <a:noFill/>
        </p:spPr>
        <p:txBody>
          <a:bodyPr wrap="square" rtlCol="0">
            <a:spAutoFit/>
          </a:bodyPr>
          <a:lstStyle/>
          <a:p>
            <a:r>
              <a:rPr lang="en-US" sz="8000" b="1" dirty="0"/>
              <a:t>#4</a:t>
            </a:r>
          </a:p>
        </p:txBody>
      </p:sp>
      <p:sp>
        <p:nvSpPr>
          <p:cNvPr id="5" name="TextBox 4"/>
          <p:cNvSpPr txBox="1"/>
          <p:nvPr/>
        </p:nvSpPr>
        <p:spPr>
          <a:xfrm>
            <a:off x="2528316" y="3282029"/>
            <a:ext cx="8193024" cy="2585323"/>
          </a:xfrm>
          <a:prstGeom prst="rect">
            <a:avLst/>
          </a:prstGeom>
          <a:noFill/>
        </p:spPr>
        <p:txBody>
          <a:bodyPr wrap="square" rtlCol="0">
            <a:spAutoFit/>
          </a:bodyPr>
          <a:lstStyle/>
          <a:p>
            <a:pPr fontAlgn="base"/>
            <a:r>
              <a:rPr lang="en-US" sz="4800" dirty="0"/>
              <a:t>Your credit history is collected and stored by your bank.  </a:t>
            </a:r>
          </a:p>
          <a:p>
            <a:pPr fontAlgn="base"/>
            <a:r>
              <a:rPr lang="en-US" dirty="0"/>
              <a:t> </a:t>
            </a:r>
          </a:p>
          <a:p>
            <a:r>
              <a:rPr lang="en-US" sz="4800" dirty="0"/>
              <a:t> </a:t>
            </a:r>
          </a:p>
        </p:txBody>
      </p:sp>
      <p:sp>
        <p:nvSpPr>
          <p:cNvPr id="6" name="TextBox 5"/>
          <p:cNvSpPr txBox="1"/>
          <p:nvPr/>
        </p:nvSpPr>
        <p:spPr>
          <a:xfrm>
            <a:off x="6013705" y="5870448"/>
            <a:ext cx="4803647" cy="461665"/>
          </a:xfrm>
          <a:prstGeom prst="rect">
            <a:avLst/>
          </a:prstGeom>
          <a:noFill/>
        </p:spPr>
        <p:txBody>
          <a:bodyPr wrap="square" rtlCol="0">
            <a:spAutoFit/>
          </a:bodyPr>
          <a:lstStyle/>
          <a:p>
            <a:r>
              <a:rPr lang="en-US" sz="2400" b="1" dirty="0"/>
              <a:t>Fake out</a:t>
            </a:r>
          </a:p>
        </p:txBody>
      </p:sp>
    </p:spTree>
    <p:extLst>
      <p:ext uri="{BB962C8B-B14F-4D97-AF65-F5344CB8AC3E}">
        <p14:creationId xmlns:p14="http://schemas.microsoft.com/office/powerpoint/2010/main" val="23064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28316" y="5074920"/>
            <a:ext cx="8659368" cy="646331"/>
          </a:xfrm>
          <a:prstGeom prst="rect">
            <a:avLst/>
          </a:prstGeom>
          <a:noFill/>
        </p:spPr>
        <p:txBody>
          <a:bodyPr wrap="square" rtlCol="0">
            <a:spAutoFit/>
          </a:bodyPr>
          <a:lstStyle/>
          <a:p>
            <a:r>
              <a:rPr lang="en-US" dirty="0"/>
              <a:t>Your credit history is collected by the three national credit bureaus – Equifax, Experian, and TransUnion.</a:t>
            </a:r>
          </a:p>
        </p:txBody>
      </p:sp>
      <p:sp>
        <p:nvSpPr>
          <p:cNvPr id="10" name="Rectangle 9">
            <a:extLst>
              <a:ext uri="{FF2B5EF4-FFF2-40B4-BE49-F238E27FC236}">
                <a16:creationId xmlns:a16="http://schemas.microsoft.com/office/drawing/2014/main" id="{60DB4C0B-FEAF-A649-AF48-E1287B327F96}"/>
              </a:ext>
            </a:extLst>
          </p:cNvPr>
          <p:cNvSpPr/>
          <p:nvPr/>
        </p:nvSpPr>
        <p:spPr>
          <a:xfrm>
            <a:off x="0" y="0"/>
            <a:ext cx="6109577" cy="2249317"/>
          </a:xfrm>
          <a:prstGeom prst="rect">
            <a:avLst/>
          </a:prstGeom>
          <a:solidFill>
            <a:srgbClr val="0092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854964" y="2898648"/>
            <a:ext cx="1673352" cy="1323439"/>
          </a:xfrm>
          <a:prstGeom prst="rect">
            <a:avLst/>
          </a:prstGeom>
          <a:noFill/>
        </p:spPr>
        <p:txBody>
          <a:bodyPr wrap="square" rtlCol="0">
            <a:spAutoFit/>
          </a:bodyPr>
          <a:lstStyle/>
          <a:p>
            <a:r>
              <a:rPr lang="en-US" sz="8000" b="1" dirty="0"/>
              <a:t>#4</a:t>
            </a:r>
          </a:p>
        </p:txBody>
      </p:sp>
      <p:sp>
        <p:nvSpPr>
          <p:cNvPr id="9" name="TextBox 8"/>
          <p:cNvSpPr txBox="1"/>
          <p:nvPr/>
        </p:nvSpPr>
        <p:spPr>
          <a:xfrm>
            <a:off x="2528316" y="3282029"/>
            <a:ext cx="8193024" cy="1569660"/>
          </a:xfrm>
          <a:prstGeom prst="rect">
            <a:avLst/>
          </a:prstGeom>
          <a:noFill/>
        </p:spPr>
        <p:txBody>
          <a:bodyPr wrap="square" rtlCol="0">
            <a:spAutoFit/>
          </a:bodyPr>
          <a:lstStyle/>
          <a:p>
            <a:r>
              <a:rPr lang="en-US" sz="4800" dirty="0"/>
              <a:t>Your credit history is collected and stored by your bank.</a:t>
            </a:r>
          </a:p>
        </p:txBody>
      </p:sp>
      <p:sp>
        <p:nvSpPr>
          <p:cNvPr id="6" name="TextBox 5"/>
          <p:cNvSpPr txBox="1"/>
          <p:nvPr/>
        </p:nvSpPr>
        <p:spPr>
          <a:xfrm>
            <a:off x="164592" y="146304"/>
            <a:ext cx="5641848" cy="1015663"/>
          </a:xfrm>
          <a:prstGeom prst="rect">
            <a:avLst/>
          </a:prstGeom>
          <a:noFill/>
        </p:spPr>
        <p:txBody>
          <a:bodyPr wrap="square" rtlCol="0">
            <a:spAutoFit/>
          </a:bodyPr>
          <a:lstStyle/>
          <a:p>
            <a:r>
              <a:rPr lang="en-US" sz="6000" b="1" dirty="0">
                <a:solidFill>
                  <a:schemeClr val="bg1"/>
                </a:solidFill>
                <a:latin typeface="Gill Sans MT" panose="020B0502020104020203" pitchFamily="34" charset="0"/>
              </a:rPr>
              <a:t>Fake out</a:t>
            </a:r>
            <a:endParaRPr lang="en-US" sz="6000" dirty="0">
              <a:solidFill>
                <a:schemeClr val="bg1"/>
              </a:solidFill>
            </a:endParaRPr>
          </a:p>
        </p:txBody>
      </p:sp>
    </p:spTree>
    <p:extLst>
      <p:ext uri="{BB962C8B-B14F-4D97-AF65-F5344CB8AC3E}">
        <p14:creationId xmlns:p14="http://schemas.microsoft.com/office/powerpoint/2010/main" val="2367489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1" cy="224942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3" name="TextBox 2"/>
          <p:cNvSpPr txBox="1"/>
          <p:nvPr/>
        </p:nvSpPr>
        <p:spPr>
          <a:xfrm>
            <a:off x="164592" y="146304"/>
            <a:ext cx="5641848" cy="2971800"/>
          </a:xfrm>
          <a:prstGeom prst="rect">
            <a:avLst/>
          </a:prstGeom>
          <a:noFill/>
        </p:spPr>
        <p:txBody>
          <a:bodyPr wrap="square" rtlCol="0">
            <a:spAutoFit/>
          </a:bodyPr>
          <a:lstStyle/>
          <a:p>
            <a:r>
              <a:rPr lang="en-US" sz="6000" b="1" dirty="0">
                <a:solidFill>
                  <a:schemeClr val="bg1"/>
                </a:solidFill>
                <a:latin typeface="Gill Sans MT" panose="020B0502020104020203" pitchFamily="34" charset="0"/>
              </a:rPr>
              <a:t>Fact or</a:t>
            </a:r>
          </a:p>
          <a:p>
            <a:r>
              <a:rPr lang="en-US" sz="6000" b="1" dirty="0">
                <a:solidFill>
                  <a:schemeClr val="bg1"/>
                </a:solidFill>
                <a:latin typeface="Gill Sans MT" panose="020B0502020104020203" pitchFamily="34" charset="0"/>
              </a:rPr>
              <a:t>Fake out?</a:t>
            </a:r>
          </a:p>
          <a:p>
            <a:endParaRPr lang="en-US" sz="6000" dirty="0"/>
          </a:p>
        </p:txBody>
      </p:sp>
      <p:sp>
        <p:nvSpPr>
          <p:cNvPr id="4" name="TextBox 3"/>
          <p:cNvSpPr txBox="1"/>
          <p:nvPr/>
        </p:nvSpPr>
        <p:spPr>
          <a:xfrm>
            <a:off x="854964" y="2898648"/>
            <a:ext cx="1673352" cy="1323439"/>
          </a:xfrm>
          <a:prstGeom prst="rect">
            <a:avLst/>
          </a:prstGeom>
          <a:noFill/>
        </p:spPr>
        <p:txBody>
          <a:bodyPr wrap="square" rtlCol="0">
            <a:spAutoFit/>
          </a:bodyPr>
          <a:lstStyle/>
          <a:p>
            <a:r>
              <a:rPr lang="en-US" sz="8000" b="1" dirty="0"/>
              <a:t>#5</a:t>
            </a:r>
          </a:p>
        </p:txBody>
      </p:sp>
      <p:sp>
        <p:nvSpPr>
          <p:cNvPr id="5" name="TextBox 4"/>
          <p:cNvSpPr txBox="1"/>
          <p:nvPr/>
        </p:nvSpPr>
        <p:spPr>
          <a:xfrm>
            <a:off x="2528316" y="3282029"/>
            <a:ext cx="8193024" cy="3323987"/>
          </a:xfrm>
          <a:prstGeom prst="rect">
            <a:avLst/>
          </a:prstGeom>
          <a:noFill/>
        </p:spPr>
        <p:txBody>
          <a:bodyPr wrap="square" rtlCol="0">
            <a:spAutoFit/>
          </a:bodyPr>
          <a:lstStyle/>
          <a:p>
            <a:pPr fontAlgn="base"/>
            <a:r>
              <a:rPr lang="en-US" sz="4800" dirty="0"/>
              <a:t>Credit bureaus receive information about you from your creditors.  </a:t>
            </a:r>
          </a:p>
          <a:p>
            <a:pPr fontAlgn="base"/>
            <a:r>
              <a:rPr lang="en-US" dirty="0"/>
              <a:t> </a:t>
            </a:r>
          </a:p>
          <a:p>
            <a:r>
              <a:rPr lang="en-US" sz="4800" dirty="0"/>
              <a:t> </a:t>
            </a:r>
          </a:p>
        </p:txBody>
      </p:sp>
      <p:sp>
        <p:nvSpPr>
          <p:cNvPr id="6" name="TextBox 5"/>
          <p:cNvSpPr txBox="1"/>
          <p:nvPr/>
        </p:nvSpPr>
        <p:spPr>
          <a:xfrm>
            <a:off x="6013705" y="5870448"/>
            <a:ext cx="4803647" cy="461665"/>
          </a:xfrm>
          <a:prstGeom prst="rect">
            <a:avLst/>
          </a:prstGeom>
          <a:noFill/>
        </p:spPr>
        <p:txBody>
          <a:bodyPr wrap="square" rtlCol="0">
            <a:spAutoFit/>
          </a:bodyPr>
          <a:lstStyle/>
          <a:p>
            <a:r>
              <a:rPr lang="en-US" sz="2400" b="1" dirty="0"/>
              <a:t>Fact</a:t>
            </a:r>
          </a:p>
        </p:txBody>
      </p:sp>
    </p:spTree>
    <p:extLst>
      <p:ext uri="{BB962C8B-B14F-4D97-AF65-F5344CB8AC3E}">
        <p14:creationId xmlns:p14="http://schemas.microsoft.com/office/powerpoint/2010/main" val="44989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107"/>
            <a:ext cx="6096000" cy="224942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64592" y="146304"/>
            <a:ext cx="5641848" cy="1015663"/>
          </a:xfrm>
          <a:prstGeom prst="rect">
            <a:avLst/>
          </a:prstGeom>
          <a:noFill/>
        </p:spPr>
        <p:txBody>
          <a:bodyPr wrap="square" rtlCol="0">
            <a:spAutoFit/>
          </a:bodyPr>
          <a:lstStyle/>
          <a:p>
            <a:r>
              <a:rPr lang="en-US" sz="6000" b="1" dirty="0">
                <a:solidFill>
                  <a:schemeClr val="bg1"/>
                </a:solidFill>
                <a:latin typeface="Gill Sans MT" panose="020B0502020104020203" pitchFamily="34" charset="0"/>
              </a:rPr>
              <a:t>Fact</a:t>
            </a:r>
            <a:endParaRPr lang="en-US" sz="6000" dirty="0"/>
          </a:p>
        </p:txBody>
      </p:sp>
      <p:sp>
        <p:nvSpPr>
          <p:cNvPr id="4" name="TextBox 3"/>
          <p:cNvSpPr txBox="1"/>
          <p:nvPr/>
        </p:nvSpPr>
        <p:spPr>
          <a:xfrm>
            <a:off x="2528316" y="5830799"/>
            <a:ext cx="8659368" cy="646331"/>
          </a:xfrm>
          <a:prstGeom prst="rect">
            <a:avLst/>
          </a:prstGeom>
          <a:noFill/>
        </p:spPr>
        <p:txBody>
          <a:bodyPr wrap="square" rtlCol="0">
            <a:spAutoFit/>
          </a:bodyPr>
          <a:lstStyle/>
          <a:p>
            <a:r>
              <a:rPr lang="en-US" dirty="0"/>
              <a:t>Banks, credit unions, retail credit card issuers, auto lenders, mortgage lenders, debt collectors and others voluntarily send information to credit reporting companies.   </a:t>
            </a:r>
          </a:p>
        </p:txBody>
      </p:sp>
      <p:sp>
        <p:nvSpPr>
          <p:cNvPr id="8" name="TextBox 7"/>
          <p:cNvSpPr txBox="1"/>
          <p:nvPr/>
        </p:nvSpPr>
        <p:spPr>
          <a:xfrm>
            <a:off x="854964" y="2898648"/>
            <a:ext cx="1673352" cy="1323439"/>
          </a:xfrm>
          <a:prstGeom prst="rect">
            <a:avLst/>
          </a:prstGeom>
          <a:noFill/>
        </p:spPr>
        <p:txBody>
          <a:bodyPr wrap="square" rtlCol="0">
            <a:spAutoFit/>
          </a:bodyPr>
          <a:lstStyle/>
          <a:p>
            <a:r>
              <a:rPr lang="en-US" sz="8000" b="1" dirty="0"/>
              <a:t>#5</a:t>
            </a:r>
          </a:p>
        </p:txBody>
      </p:sp>
      <p:sp>
        <p:nvSpPr>
          <p:cNvPr id="9" name="TextBox 8"/>
          <p:cNvSpPr txBox="1"/>
          <p:nvPr/>
        </p:nvSpPr>
        <p:spPr>
          <a:xfrm>
            <a:off x="2528316" y="3282029"/>
            <a:ext cx="8193024" cy="2308324"/>
          </a:xfrm>
          <a:prstGeom prst="rect">
            <a:avLst/>
          </a:prstGeom>
          <a:noFill/>
        </p:spPr>
        <p:txBody>
          <a:bodyPr wrap="square" rtlCol="0">
            <a:spAutoFit/>
          </a:bodyPr>
          <a:lstStyle/>
          <a:p>
            <a:pPr fontAlgn="base"/>
            <a:r>
              <a:rPr lang="en-US" sz="4800" dirty="0"/>
              <a:t>Credit bureaus receive information about you from your creditors.</a:t>
            </a:r>
          </a:p>
        </p:txBody>
      </p:sp>
    </p:spTree>
    <p:extLst>
      <p:ext uri="{BB962C8B-B14F-4D97-AF65-F5344CB8AC3E}">
        <p14:creationId xmlns:p14="http://schemas.microsoft.com/office/powerpoint/2010/main" val="1207403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1" cy="224942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3" name="TextBox 2"/>
          <p:cNvSpPr txBox="1"/>
          <p:nvPr/>
        </p:nvSpPr>
        <p:spPr>
          <a:xfrm>
            <a:off x="164592" y="146304"/>
            <a:ext cx="5641848" cy="2971800"/>
          </a:xfrm>
          <a:prstGeom prst="rect">
            <a:avLst/>
          </a:prstGeom>
          <a:noFill/>
        </p:spPr>
        <p:txBody>
          <a:bodyPr wrap="square" rtlCol="0">
            <a:spAutoFit/>
          </a:bodyPr>
          <a:lstStyle/>
          <a:p>
            <a:r>
              <a:rPr lang="en-US" sz="6000" b="1" dirty="0">
                <a:solidFill>
                  <a:schemeClr val="bg1"/>
                </a:solidFill>
                <a:latin typeface="Gill Sans MT" panose="020B0502020104020203" pitchFamily="34" charset="0"/>
              </a:rPr>
              <a:t>Fact or</a:t>
            </a:r>
          </a:p>
          <a:p>
            <a:r>
              <a:rPr lang="en-US" sz="6000" b="1" dirty="0">
                <a:solidFill>
                  <a:schemeClr val="bg1"/>
                </a:solidFill>
                <a:latin typeface="Gill Sans MT" panose="020B0502020104020203" pitchFamily="34" charset="0"/>
              </a:rPr>
              <a:t>Fake out?</a:t>
            </a:r>
          </a:p>
          <a:p>
            <a:endParaRPr lang="en-US" sz="6000" dirty="0"/>
          </a:p>
        </p:txBody>
      </p:sp>
      <p:sp>
        <p:nvSpPr>
          <p:cNvPr id="4" name="TextBox 3"/>
          <p:cNvSpPr txBox="1"/>
          <p:nvPr/>
        </p:nvSpPr>
        <p:spPr>
          <a:xfrm>
            <a:off x="854964" y="2898648"/>
            <a:ext cx="1673352" cy="1323439"/>
          </a:xfrm>
          <a:prstGeom prst="rect">
            <a:avLst/>
          </a:prstGeom>
          <a:noFill/>
        </p:spPr>
        <p:txBody>
          <a:bodyPr wrap="square" rtlCol="0">
            <a:spAutoFit/>
          </a:bodyPr>
          <a:lstStyle/>
          <a:p>
            <a:r>
              <a:rPr lang="en-US" sz="8000" b="1" dirty="0"/>
              <a:t>#6</a:t>
            </a:r>
          </a:p>
        </p:txBody>
      </p:sp>
      <p:sp>
        <p:nvSpPr>
          <p:cNvPr id="5" name="TextBox 4"/>
          <p:cNvSpPr txBox="1"/>
          <p:nvPr/>
        </p:nvSpPr>
        <p:spPr>
          <a:xfrm>
            <a:off x="2528316" y="3282029"/>
            <a:ext cx="8193024" cy="3323987"/>
          </a:xfrm>
          <a:prstGeom prst="rect">
            <a:avLst/>
          </a:prstGeom>
          <a:noFill/>
        </p:spPr>
        <p:txBody>
          <a:bodyPr wrap="square" rtlCol="0">
            <a:spAutoFit/>
          </a:bodyPr>
          <a:lstStyle/>
          <a:p>
            <a:pPr fontAlgn="base"/>
            <a:r>
              <a:rPr lang="en-US" sz="4800" dirty="0"/>
              <a:t>A credit report is a summary of your credit history plus other facts about you.  </a:t>
            </a:r>
          </a:p>
          <a:p>
            <a:pPr fontAlgn="base"/>
            <a:r>
              <a:rPr lang="en-US" dirty="0"/>
              <a:t> </a:t>
            </a:r>
          </a:p>
          <a:p>
            <a:r>
              <a:rPr lang="en-US" sz="4800" dirty="0"/>
              <a:t> </a:t>
            </a:r>
          </a:p>
        </p:txBody>
      </p:sp>
      <p:sp>
        <p:nvSpPr>
          <p:cNvPr id="6" name="TextBox 5"/>
          <p:cNvSpPr txBox="1"/>
          <p:nvPr/>
        </p:nvSpPr>
        <p:spPr>
          <a:xfrm>
            <a:off x="6013705" y="5870448"/>
            <a:ext cx="4803647" cy="461665"/>
          </a:xfrm>
          <a:prstGeom prst="rect">
            <a:avLst/>
          </a:prstGeom>
          <a:noFill/>
        </p:spPr>
        <p:txBody>
          <a:bodyPr wrap="square" rtlCol="0">
            <a:spAutoFit/>
          </a:bodyPr>
          <a:lstStyle/>
          <a:p>
            <a:r>
              <a:rPr lang="en-US" sz="2400" b="1" dirty="0"/>
              <a:t>Fact</a:t>
            </a:r>
          </a:p>
        </p:txBody>
      </p:sp>
    </p:spTree>
    <p:extLst>
      <p:ext uri="{BB962C8B-B14F-4D97-AF65-F5344CB8AC3E}">
        <p14:creationId xmlns:p14="http://schemas.microsoft.com/office/powerpoint/2010/main" val="103805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107"/>
            <a:ext cx="6096000" cy="224942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64592" y="146304"/>
            <a:ext cx="5641848" cy="1015663"/>
          </a:xfrm>
          <a:prstGeom prst="rect">
            <a:avLst/>
          </a:prstGeom>
          <a:noFill/>
        </p:spPr>
        <p:txBody>
          <a:bodyPr wrap="square" rtlCol="0">
            <a:spAutoFit/>
          </a:bodyPr>
          <a:lstStyle/>
          <a:p>
            <a:r>
              <a:rPr lang="en-US" sz="6000" b="1" dirty="0">
                <a:solidFill>
                  <a:schemeClr val="bg1"/>
                </a:solidFill>
                <a:latin typeface="Gill Sans MT" panose="020B0502020104020203" pitchFamily="34" charset="0"/>
              </a:rPr>
              <a:t>Fact</a:t>
            </a:r>
            <a:endParaRPr lang="en-US" sz="6000" dirty="0"/>
          </a:p>
        </p:txBody>
      </p:sp>
      <p:sp>
        <p:nvSpPr>
          <p:cNvPr id="4" name="TextBox 3"/>
          <p:cNvSpPr txBox="1"/>
          <p:nvPr/>
        </p:nvSpPr>
        <p:spPr>
          <a:xfrm>
            <a:off x="2528316" y="5765077"/>
            <a:ext cx="8659368" cy="369332"/>
          </a:xfrm>
          <a:prstGeom prst="rect">
            <a:avLst/>
          </a:prstGeom>
          <a:noFill/>
        </p:spPr>
        <p:txBody>
          <a:bodyPr wrap="square" rtlCol="0">
            <a:spAutoFit/>
          </a:bodyPr>
          <a:lstStyle/>
          <a:p>
            <a:r>
              <a:rPr lang="en-US" dirty="0"/>
              <a:t>Creditors want to know more about you before they offer you credit.</a:t>
            </a:r>
          </a:p>
        </p:txBody>
      </p:sp>
      <p:sp>
        <p:nvSpPr>
          <p:cNvPr id="8" name="TextBox 7"/>
          <p:cNvSpPr txBox="1"/>
          <p:nvPr/>
        </p:nvSpPr>
        <p:spPr>
          <a:xfrm>
            <a:off x="854964" y="2898648"/>
            <a:ext cx="1673352" cy="1323439"/>
          </a:xfrm>
          <a:prstGeom prst="rect">
            <a:avLst/>
          </a:prstGeom>
          <a:noFill/>
        </p:spPr>
        <p:txBody>
          <a:bodyPr wrap="square" rtlCol="0">
            <a:spAutoFit/>
          </a:bodyPr>
          <a:lstStyle/>
          <a:p>
            <a:r>
              <a:rPr lang="en-US" sz="8000" b="1" dirty="0"/>
              <a:t>#6</a:t>
            </a:r>
          </a:p>
        </p:txBody>
      </p:sp>
      <p:sp>
        <p:nvSpPr>
          <p:cNvPr id="9" name="TextBox 8"/>
          <p:cNvSpPr txBox="1"/>
          <p:nvPr/>
        </p:nvSpPr>
        <p:spPr>
          <a:xfrm>
            <a:off x="2528316" y="3282029"/>
            <a:ext cx="8193024" cy="2308324"/>
          </a:xfrm>
          <a:prstGeom prst="rect">
            <a:avLst/>
          </a:prstGeom>
          <a:noFill/>
        </p:spPr>
        <p:txBody>
          <a:bodyPr wrap="square" rtlCol="0">
            <a:spAutoFit/>
          </a:bodyPr>
          <a:lstStyle/>
          <a:p>
            <a:pPr fontAlgn="base"/>
            <a:r>
              <a:rPr lang="en-US" sz="4800" dirty="0"/>
              <a:t>A credit report is a summary of your credit history plus other facts about you.</a:t>
            </a:r>
          </a:p>
        </p:txBody>
      </p:sp>
    </p:spTree>
    <p:extLst>
      <p:ext uri="{BB962C8B-B14F-4D97-AF65-F5344CB8AC3E}">
        <p14:creationId xmlns:p14="http://schemas.microsoft.com/office/powerpoint/2010/main" val="2646044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1" cy="224942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3" name="TextBox 2"/>
          <p:cNvSpPr txBox="1"/>
          <p:nvPr/>
        </p:nvSpPr>
        <p:spPr>
          <a:xfrm>
            <a:off x="164592" y="146304"/>
            <a:ext cx="5641848" cy="2971800"/>
          </a:xfrm>
          <a:prstGeom prst="rect">
            <a:avLst/>
          </a:prstGeom>
          <a:noFill/>
        </p:spPr>
        <p:txBody>
          <a:bodyPr wrap="square" rtlCol="0">
            <a:spAutoFit/>
          </a:bodyPr>
          <a:lstStyle/>
          <a:p>
            <a:r>
              <a:rPr lang="en-US" sz="6000" b="1" dirty="0">
                <a:solidFill>
                  <a:schemeClr val="bg1"/>
                </a:solidFill>
                <a:latin typeface="Gill Sans MT" panose="020B0502020104020203" pitchFamily="34" charset="0"/>
              </a:rPr>
              <a:t>Fact or</a:t>
            </a:r>
          </a:p>
          <a:p>
            <a:r>
              <a:rPr lang="en-US" sz="6000" b="1" dirty="0">
                <a:solidFill>
                  <a:schemeClr val="bg1"/>
                </a:solidFill>
                <a:latin typeface="Gill Sans MT" panose="020B0502020104020203" pitchFamily="34" charset="0"/>
              </a:rPr>
              <a:t>Fake out?</a:t>
            </a:r>
          </a:p>
          <a:p>
            <a:endParaRPr lang="en-US" sz="6000" dirty="0"/>
          </a:p>
        </p:txBody>
      </p:sp>
      <p:sp>
        <p:nvSpPr>
          <p:cNvPr id="4" name="TextBox 3"/>
          <p:cNvSpPr txBox="1"/>
          <p:nvPr/>
        </p:nvSpPr>
        <p:spPr>
          <a:xfrm>
            <a:off x="854964" y="2898648"/>
            <a:ext cx="1673352" cy="1323439"/>
          </a:xfrm>
          <a:prstGeom prst="rect">
            <a:avLst/>
          </a:prstGeom>
          <a:noFill/>
        </p:spPr>
        <p:txBody>
          <a:bodyPr wrap="square" rtlCol="0">
            <a:spAutoFit/>
          </a:bodyPr>
          <a:lstStyle/>
          <a:p>
            <a:r>
              <a:rPr lang="en-US" sz="8000" b="1" dirty="0"/>
              <a:t>#7</a:t>
            </a:r>
          </a:p>
        </p:txBody>
      </p:sp>
      <p:sp>
        <p:nvSpPr>
          <p:cNvPr id="5" name="TextBox 4"/>
          <p:cNvSpPr txBox="1"/>
          <p:nvPr/>
        </p:nvSpPr>
        <p:spPr>
          <a:xfrm>
            <a:off x="2528316" y="3282029"/>
            <a:ext cx="8193024" cy="2585323"/>
          </a:xfrm>
          <a:prstGeom prst="rect">
            <a:avLst/>
          </a:prstGeom>
          <a:noFill/>
        </p:spPr>
        <p:txBody>
          <a:bodyPr wrap="square" rtlCol="0">
            <a:spAutoFit/>
          </a:bodyPr>
          <a:lstStyle/>
          <a:p>
            <a:pPr fontAlgn="base"/>
            <a:r>
              <a:rPr lang="en-US" sz="4800" dirty="0"/>
              <a:t>A credit report contains three categories of information.  </a:t>
            </a:r>
          </a:p>
          <a:p>
            <a:pPr fontAlgn="base"/>
            <a:r>
              <a:rPr lang="en-US" dirty="0"/>
              <a:t> </a:t>
            </a:r>
          </a:p>
          <a:p>
            <a:r>
              <a:rPr lang="en-US" sz="4800" dirty="0"/>
              <a:t> </a:t>
            </a:r>
          </a:p>
        </p:txBody>
      </p:sp>
      <p:sp>
        <p:nvSpPr>
          <p:cNvPr id="6" name="TextBox 5"/>
          <p:cNvSpPr txBox="1"/>
          <p:nvPr/>
        </p:nvSpPr>
        <p:spPr>
          <a:xfrm>
            <a:off x="6013705" y="5870448"/>
            <a:ext cx="4803647" cy="461665"/>
          </a:xfrm>
          <a:prstGeom prst="rect">
            <a:avLst/>
          </a:prstGeom>
          <a:noFill/>
        </p:spPr>
        <p:txBody>
          <a:bodyPr wrap="square" rtlCol="0">
            <a:spAutoFit/>
          </a:bodyPr>
          <a:lstStyle/>
          <a:p>
            <a:r>
              <a:rPr lang="en-US" sz="2400" b="1" dirty="0"/>
              <a:t>Fake out</a:t>
            </a:r>
          </a:p>
        </p:txBody>
      </p:sp>
    </p:spTree>
    <p:extLst>
      <p:ext uri="{BB962C8B-B14F-4D97-AF65-F5344CB8AC3E}">
        <p14:creationId xmlns:p14="http://schemas.microsoft.com/office/powerpoint/2010/main" val="37407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28316" y="5074920"/>
            <a:ext cx="8659368" cy="923330"/>
          </a:xfrm>
          <a:prstGeom prst="rect">
            <a:avLst/>
          </a:prstGeom>
          <a:noFill/>
        </p:spPr>
        <p:txBody>
          <a:bodyPr wrap="square" rtlCol="0">
            <a:spAutoFit/>
          </a:bodyPr>
          <a:lstStyle/>
          <a:p>
            <a:r>
              <a:rPr lang="en-US" dirty="0"/>
              <a:t>Actually it contains five categories – your identity, public records, your history of making payments on existing credit accounts, information about collections on past due accounts, and a list of those who have recently requested a copy of your report.</a:t>
            </a:r>
          </a:p>
        </p:txBody>
      </p:sp>
      <p:sp>
        <p:nvSpPr>
          <p:cNvPr id="10" name="Rectangle 9">
            <a:extLst>
              <a:ext uri="{FF2B5EF4-FFF2-40B4-BE49-F238E27FC236}">
                <a16:creationId xmlns:a16="http://schemas.microsoft.com/office/drawing/2014/main" id="{60DB4C0B-FEAF-A649-AF48-E1287B327F96}"/>
              </a:ext>
            </a:extLst>
          </p:cNvPr>
          <p:cNvSpPr/>
          <p:nvPr/>
        </p:nvSpPr>
        <p:spPr>
          <a:xfrm>
            <a:off x="0" y="0"/>
            <a:ext cx="6109577" cy="2249317"/>
          </a:xfrm>
          <a:prstGeom prst="rect">
            <a:avLst/>
          </a:prstGeom>
          <a:solidFill>
            <a:srgbClr val="0092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854964" y="2898648"/>
            <a:ext cx="1673352" cy="1323439"/>
          </a:xfrm>
          <a:prstGeom prst="rect">
            <a:avLst/>
          </a:prstGeom>
          <a:noFill/>
        </p:spPr>
        <p:txBody>
          <a:bodyPr wrap="square" rtlCol="0">
            <a:spAutoFit/>
          </a:bodyPr>
          <a:lstStyle/>
          <a:p>
            <a:r>
              <a:rPr lang="en-US" sz="8000" b="1" dirty="0"/>
              <a:t>#7</a:t>
            </a:r>
          </a:p>
        </p:txBody>
      </p:sp>
      <p:sp>
        <p:nvSpPr>
          <p:cNvPr id="9" name="TextBox 8"/>
          <p:cNvSpPr txBox="1"/>
          <p:nvPr/>
        </p:nvSpPr>
        <p:spPr>
          <a:xfrm>
            <a:off x="2528316" y="3282029"/>
            <a:ext cx="8193024" cy="1569660"/>
          </a:xfrm>
          <a:prstGeom prst="rect">
            <a:avLst/>
          </a:prstGeom>
          <a:noFill/>
        </p:spPr>
        <p:txBody>
          <a:bodyPr wrap="square" rtlCol="0">
            <a:spAutoFit/>
          </a:bodyPr>
          <a:lstStyle/>
          <a:p>
            <a:r>
              <a:rPr lang="en-US" sz="4800" dirty="0"/>
              <a:t>A credit report contains three categories of information.</a:t>
            </a:r>
          </a:p>
        </p:txBody>
      </p:sp>
      <p:sp>
        <p:nvSpPr>
          <p:cNvPr id="6" name="TextBox 5"/>
          <p:cNvSpPr txBox="1"/>
          <p:nvPr/>
        </p:nvSpPr>
        <p:spPr>
          <a:xfrm>
            <a:off x="164592" y="146304"/>
            <a:ext cx="5641848" cy="1015663"/>
          </a:xfrm>
          <a:prstGeom prst="rect">
            <a:avLst/>
          </a:prstGeom>
          <a:noFill/>
        </p:spPr>
        <p:txBody>
          <a:bodyPr wrap="square" rtlCol="0">
            <a:spAutoFit/>
          </a:bodyPr>
          <a:lstStyle/>
          <a:p>
            <a:r>
              <a:rPr lang="en-US" sz="6000" b="1" dirty="0">
                <a:solidFill>
                  <a:schemeClr val="bg1"/>
                </a:solidFill>
                <a:latin typeface="Gill Sans MT" panose="020B0502020104020203" pitchFamily="34" charset="0"/>
              </a:rPr>
              <a:t>Fake out</a:t>
            </a:r>
            <a:endParaRPr lang="en-US" sz="6000" dirty="0">
              <a:solidFill>
                <a:schemeClr val="bg1"/>
              </a:solidFill>
            </a:endParaRPr>
          </a:p>
        </p:txBody>
      </p:sp>
    </p:spTree>
    <p:extLst>
      <p:ext uri="{BB962C8B-B14F-4D97-AF65-F5344CB8AC3E}">
        <p14:creationId xmlns:p14="http://schemas.microsoft.com/office/powerpoint/2010/main" val="2100945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1" cy="224942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3" name="TextBox 2"/>
          <p:cNvSpPr txBox="1"/>
          <p:nvPr/>
        </p:nvSpPr>
        <p:spPr>
          <a:xfrm>
            <a:off x="164592" y="146304"/>
            <a:ext cx="5641848" cy="2971800"/>
          </a:xfrm>
          <a:prstGeom prst="rect">
            <a:avLst/>
          </a:prstGeom>
          <a:noFill/>
        </p:spPr>
        <p:txBody>
          <a:bodyPr wrap="square" rtlCol="0">
            <a:spAutoFit/>
          </a:bodyPr>
          <a:lstStyle/>
          <a:p>
            <a:r>
              <a:rPr lang="en-US" sz="6000" b="1" dirty="0">
                <a:solidFill>
                  <a:schemeClr val="bg1"/>
                </a:solidFill>
                <a:latin typeface="Gill Sans MT" panose="020B0502020104020203" pitchFamily="34" charset="0"/>
              </a:rPr>
              <a:t>Fact or</a:t>
            </a:r>
          </a:p>
          <a:p>
            <a:r>
              <a:rPr lang="en-US" sz="6000" b="1" dirty="0">
                <a:solidFill>
                  <a:schemeClr val="bg1"/>
                </a:solidFill>
                <a:latin typeface="Gill Sans MT" panose="020B0502020104020203" pitchFamily="34" charset="0"/>
              </a:rPr>
              <a:t>Fake out?</a:t>
            </a:r>
          </a:p>
          <a:p>
            <a:endParaRPr lang="en-US" sz="6000" dirty="0"/>
          </a:p>
        </p:txBody>
      </p:sp>
      <p:sp>
        <p:nvSpPr>
          <p:cNvPr id="4" name="TextBox 3"/>
          <p:cNvSpPr txBox="1"/>
          <p:nvPr/>
        </p:nvSpPr>
        <p:spPr>
          <a:xfrm>
            <a:off x="854964" y="2898648"/>
            <a:ext cx="1673352" cy="1323439"/>
          </a:xfrm>
          <a:prstGeom prst="rect">
            <a:avLst/>
          </a:prstGeom>
          <a:noFill/>
        </p:spPr>
        <p:txBody>
          <a:bodyPr wrap="square" rtlCol="0">
            <a:spAutoFit/>
          </a:bodyPr>
          <a:lstStyle/>
          <a:p>
            <a:r>
              <a:rPr lang="en-US" sz="8000" b="1" dirty="0"/>
              <a:t>#8</a:t>
            </a:r>
          </a:p>
        </p:txBody>
      </p:sp>
      <p:sp>
        <p:nvSpPr>
          <p:cNvPr id="5" name="TextBox 4"/>
          <p:cNvSpPr txBox="1"/>
          <p:nvPr/>
        </p:nvSpPr>
        <p:spPr>
          <a:xfrm>
            <a:off x="2528316" y="3282029"/>
            <a:ext cx="8371332" cy="2585323"/>
          </a:xfrm>
          <a:prstGeom prst="rect">
            <a:avLst/>
          </a:prstGeom>
          <a:noFill/>
        </p:spPr>
        <p:txBody>
          <a:bodyPr wrap="square" rtlCol="0">
            <a:spAutoFit/>
          </a:bodyPr>
          <a:lstStyle/>
          <a:p>
            <a:pPr fontAlgn="base"/>
            <a:r>
              <a:rPr lang="en-US" sz="4800" dirty="0"/>
              <a:t>Even employers and landlords may request your credit report.  </a:t>
            </a:r>
          </a:p>
          <a:p>
            <a:pPr fontAlgn="base"/>
            <a:r>
              <a:rPr lang="en-US" dirty="0"/>
              <a:t> </a:t>
            </a:r>
          </a:p>
          <a:p>
            <a:r>
              <a:rPr lang="en-US" sz="4800" dirty="0"/>
              <a:t> </a:t>
            </a:r>
          </a:p>
        </p:txBody>
      </p:sp>
      <p:sp>
        <p:nvSpPr>
          <p:cNvPr id="6" name="TextBox 5"/>
          <p:cNvSpPr txBox="1"/>
          <p:nvPr/>
        </p:nvSpPr>
        <p:spPr>
          <a:xfrm>
            <a:off x="6013705" y="5870448"/>
            <a:ext cx="4803647" cy="461665"/>
          </a:xfrm>
          <a:prstGeom prst="rect">
            <a:avLst/>
          </a:prstGeom>
          <a:noFill/>
        </p:spPr>
        <p:txBody>
          <a:bodyPr wrap="square" rtlCol="0">
            <a:spAutoFit/>
          </a:bodyPr>
          <a:lstStyle/>
          <a:p>
            <a:r>
              <a:rPr lang="en-US" sz="2400" b="1" dirty="0"/>
              <a:t>Fact</a:t>
            </a:r>
          </a:p>
        </p:txBody>
      </p:sp>
    </p:spTree>
    <p:extLst>
      <p:ext uri="{BB962C8B-B14F-4D97-AF65-F5344CB8AC3E}">
        <p14:creationId xmlns:p14="http://schemas.microsoft.com/office/powerpoint/2010/main" val="132056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BBF22C-425B-F049-8490-282FD32C6E27}"/>
              </a:ext>
            </a:extLst>
          </p:cNvPr>
          <p:cNvPicPr>
            <a:picLocks noChangeAspect="1"/>
          </p:cNvPicPr>
          <p:nvPr/>
        </p:nvPicPr>
        <p:blipFill>
          <a:blip r:embed="rId3"/>
          <a:stretch>
            <a:fillRect/>
          </a:stretch>
        </p:blipFill>
        <p:spPr>
          <a:xfrm>
            <a:off x="3822660" y="4269406"/>
            <a:ext cx="4546679" cy="787371"/>
          </a:xfrm>
          <a:prstGeom prst="rect">
            <a:avLst/>
          </a:prstGeom>
        </p:spPr>
      </p:pic>
      <p:pic>
        <p:nvPicPr>
          <p:cNvPr id="7" name="Picture 6">
            <a:extLst>
              <a:ext uri="{FF2B5EF4-FFF2-40B4-BE49-F238E27FC236}">
                <a16:creationId xmlns:a16="http://schemas.microsoft.com/office/drawing/2014/main" id="{AF66EAC3-D284-DA46-886C-BBB0E909D637}"/>
              </a:ext>
            </a:extLst>
          </p:cNvPr>
          <p:cNvPicPr>
            <a:picLocks noChangeAspect="1"/>
          </p:cNvPicPr>
          <p:nvPr/>
        </p:nvPicPr>
        <p:blipFill>
          <a:blip r:embed="rId4"/>
          <a:stretch>
            <a:fillRect/>
          </a:stretch>
        </p:blipFill>
        <p:spPr>
          <a:xfrm>
            <a:off x="2239434" y="1638159"/>
            <a:ext cx="7713132" cy="2179313"/>
          </a:xfrm>
          <a:prstGeom prst="rect">
            <a:avLst/>
          </a:prstGeom>
        </p:spPr>
      </p:pic>
      <p:sp>
        <p:nvSpPr>
          <p:cNvPr id="5" name="Rectangle 4">
            <a:extLst>
              <a:ext uri="{FF2B5EF4-FFF2-40B4-BE49-F238E27FC236}">
                <a16:creationId xmlns:a16="http://schemas.microsoft.com/office/drawing/2014/main" id="{1C2D5EDB-7AAC-284C-BFE9-82EAEF74913D}"/>
              </a:ext>
            </a:extLst>
          </p:cNvPr>
          <p:cNvSpPr/>
          <p:nvPr/>
        </p:nvSpPr>
        <p:spPr>
          <a:xfrm>
            <a:off x="2239433" y="6177553"/>
            <a:ext cx="7713133" cy="680447"/>
          </a:xfrm>
          <a:prstGeom prst="rect">
            <a:avLst/>
          </a:prstGeom>
          <a:solidFill>
            <a:srgbClr val="009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0CBED501-B8A5-7F47-B279-2D4EA0275F10}"/>
              </a:ext>
            </a:extLst>
          </p:cNvPr>
          <p:cNvSpPr/>
          <p:nvPr/>
        </p:nvSpPr>
        <p:spPr>
          <a:xfrm>
            <a:off x="2239434" y="6317721"/>
            <a:ext cx="7713131" cy="400110"/>
          </a:xfrm>
          <a:prstGeom prst="rect">
            <a:avLst/>
          </a:prstGeom>
        </p:spPr>
        <p:txBody>
          <a:bodyPr wrap="square">
            <a:spAutoFit/>
          </a:bodyPr>
          <a:lstStyle/>
          <a:p>
            <a:pPr algn="ctr"/>
            <a:r>
              <a:rPr lang="en-US" altLang="en-US" sz="2000" b="1" dirty="0">
                <a:solidFill>
                  <a:schemeClr val="bg1"/>
                </a:solidFill>
                <a:latin typeface="Myriad Pro" panose="020B0503030403020204" pitchFamily="34" charset="0"/>
              </a:rPr>
              <a:t>LifeSmarts is a program of the National Consumers League</a:t>
            </a:r>
          </a:p>
        </p:txBody>
      </p:sp>
    </p:spTree>
    <p:extLst>
      <p:ext uri="{BB962C8B-B14F-4D97-AF65-F5344CB8AC3E}">
        <p14:creationId xmlns:p14="http://schemas.microsoft.com/office/powerpoint/2010/main" val="1209950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107"/>
            <a:ext cx="6096000" cy="224942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64592" y="146304"/>
            <a:ext cx="5641848" cy="1015663"/>
          </a:xfrm>
          <a:prstGeom prst="rect">
            <a:avLst/>
          </a:prstGeom>
          <a:noFill/>
        </p:spPr>
        <p:txBody>
          <a:bodyPr wrap="square" rtlCol="0">
            <a:spAutoFit/>
          </a:bodyPr>
          <a:lstStyle/>
          <a:p>
            <a:r>
              <a:rPr lang="en-US" sz="6000" b="1" dirty="0">
                <a:solidFill>
                  <a:schemeClr val="bg1"/>
                </a:solidFill>
                <a:latin typeface="Gill Sans MT" panose="020B0502020104020203" pitchFamily="34" charset="0"/>
              </a:rPr>
              <a:t>Fact</a:t>
            </a:r>
            <a:endParaRPr lang="en-US" sz="6000" dirty="0"/>
          </a:p>
        </p:txBody>
      </p:sp>
      <p:sp>
        <p:nvSpPr>
          <p:cNvPr id="4" name="TextBox 3"/>
          <p:cNvSpPr txBox="1"/>
          <p:nvPr/>
        </p:nvSpPr>
        <p:spPr>
          <a:xfrm>
            <a:off x="2528316" y="4951261"/>
            <a:ext cx="8659368" cy="646331"/>
          </a:xfrm>
          <a:prstGeom prst="rect">
            <a:avLst/>
          </a:prstGeom>
          <a:noFill/>
        </p:spPr>
        <p:txBody>
          <a:bodyPr wrap="square" rtlCol="0">
            <a:spAutoFit/>
          </a:bodyPr>
          <a:lstStyle/>
          <a:p>
            <a:r>
              <a:rPr lang="en-US" dirty="0"/>
              <a:t>The information contained in your credit report helps them decide if you are a good credit risk or not. After all, you are asking to use their money or services.</a:t>
            </a:r>
          </a:p>
        </p:txBody>
      </p:sp>
      <p:sp>
        <p:nvSpPr>
          <p:cNvPr id="8" name="TextBox 7"/>
          <p:cNvSpPr txBox="1"/>
          <p:nvPr/>
        </p:nvSpPr>
        <p:spPr>
          <a:xfrm>
            <a:off x="854964" y="2898648"/>
            <a:ext cx="1673352" cy="1323439"/>
          </a:xfrm>
          <a:prstGeom prst="rect">
            <a:avLst/>
          </a:prstGeom>
          <a:noFill/>
        </p:spPr>
        <p:txBody>
          <a:bodyPr wrap="square" rtlCol="0">
            <a:spAutoFit/>
          </a:bodyPr>
          <a:lstStyle/>
          <a:p>
            <a:r>
              <a:rPr lang="en-US" sz="8000" b="1" dirty="0"/>
              <a:t>#8</a:t>
            </a:r>
          </a:p>
        </p:txBody>
      </p:sp>
      <p:sp>
        <p:nvSpPr>
          <p:cNvPr id="9" name="TextBox 8"/>
          <p:cNvSpPr txBox="1"/>
          <p:nvPr/>
        </p:nvSpPr>
        <p:spPr>
          <a:xfrm>
            <a:off x="2528316" y="3282029"/>
            <a:ext cx="8193024" cy="1569660"/>
          </a:xfrm>
          <a:prstGeom prst="rect">
            <a:avLst/>
          </a:prstGeom>
          <a:noFill/>
        </p:spPr>
        <p:txBody>
          <a:bodyPr wrap="square" rtlCol="0">
            <a:spAutoFit/>
          </a:bodyPr>
          <a:lstStyle/>
          <a:p>
            <a:pPr fontAlgn="base"/>
            <a:r>
              <a:rPr lang="en-US" sz="4800" dirty="0"/>
              <a:t>Even employers and landlords may request your credit report. </a:t>
            </a:r>
          </a:p>
        </p:txBody>
      </p:sp>
    </p:spTree>
    <p:extLst>
      <p:ext uri="{BB962C8B-B14F-4D97-AF65-F5344CB8AC3E}">
        <p14:creationId xmlns:p14="http://schemas.microsoft.com/office/powerpoint/2010/main" val="2013584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1" cy="224942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3" name="TextBox 2"/>
          <p:cNvSpPr txBox="1"/>
          <p:nvPr/>
        </p:nvSpPr>
        <p:spPr>
          <a:xfrm>
            <a:off x="164592" y="146304"/>
            <a:ext cx="5641848" cy="2971800"/>
          </a:xfrm>
          <a:prstGeom prst="rect">
            <a:avLst/>
          </a:prstGeom>
          <a:noFill/>
        </p:spPr>
        <p:txBody>
          <a:bodyPr wrap="square" rtlCol="0">
            <a:spAutoFit/>
          </a:bodyPr>
          <a:lstStyle/>
          <a:p>
            <a:r>
              <a:rPr lang="en-US" sz="6000" b="1" dirty="0">
                <a:solidFill>
                  <a:schemeClr val="bg1"/>
                </a:solidFill>
                <a:latin typeface="Gill Sans MT" panose="020B0502020104020203" pitchFamily="34" charset="0"/>
              </a:rPr>
              <a:t>Fact or</a:t>
            </a:r>
          </a:p>
          <a:p>
            <a:r>
              <a:rPr lang="en-US" sz="6000" b="1" dirty="0">
                <a:solidFill>
                  <a:schemeClr val="bg1"/>
                </a:solidFill>
                <a:latin typeface="Gill Sans MT" panose="020B0502020104020203" pitchFamily="34" charset="0"/>
              </a:rPr>
              <a:t>Fake out?</a:t>
            </a:r>
          </a:p>
          <a:p>
            <a:endParaRPr lang="en-US" sz="6000" dirty="0"/>
          </a:p>
        </p:txBody>
      </p:sp>
      <p:sp>
        <p:nvSpPr>
          <p:cNvPr id="4" name="TextBox 3"/>
          <p:cNvSpPr txBox="1"/>
          <p:nvPr/>
        </p:nvSpPr>
        <p:spPr>
          <a:xfrm>
            <a:off x="854964" y="2898648"/>
            <a:ext cx="1673352" cy="1323439"/>
          </a:xfrm>
          <a:prstGeom prst="rect">
            <a:avLst/>
          </a:prstGeom>
          <a:noFill/>
        </p:spPr>
        <p:txBody>
          <a:bodyPr wrap="square" rtlCol="0">
            <a:spAutoFit/>
          </a:bodyPr>
          <a:lstStyle/>
          <a:p>
            <a:r>
              <a:rPr lang="en-US" sz="8000" b="1" dirty="0"/>
              <a:t>#9</a:t>
            </a:r>
          </a:p>
        </p:txBody>
      </p:sp>
      <p:sp>
        <p:nvSpPr>
          <p:cNvPr id="5" name="TextBox 4"/>
          <p:cNvSpPr txBox="1"/>
          <p:nvPr/>
        </p:nvSpPr>
        <p:spPr>
          <a:xfrm>
            <a:off x="2528316" y="3282029"/>
            <a:ext cx="8563356" cy="2585323"/>
          </a:xfrm>
          <a:prstGeom prst="rect">
            <a:avLst/>
          </a:prstGeom>
          <a:noFill/>
        </p:spPr>
        <p:txBody>
          <a:bodyPr wrap="square" rtlCol="0">
            <a:spAutoFit/>
          </a:bodyPr>
          <a:lstStyle/>
          <a:p>
            <a:pPr fontAlgn="base"/>
            <a:r>
              <a:rPr lang="en-US" sz="4800" dirty="0"/>
              <a:t>You may request a free copy of your credit report every 2 years.  </a:t>
            </a:r>
          </a:p>
          <a:p>
            <a:pPr fontAlgn="base"/>
            <a:r>
              <a:rPr lang="en-US" dirty="0"/>
              <a:t> </a:t>
            </a:r>
          </a:p>
          <a:p>
            <a:r>
              <a:rPr lang="en-US" sz="4800" dirty="0"/>
              <a:t> </a:t>
            </a:r>
          </a:p>
        </p:txBody>
      </p:sp>
      <p:sp>
        <p:nvSpPr>
          <p:cNvPr id="6" name="TextBox 5"/>
          <p:cNvSpPr txBox="1"/>
          <p:nvPr/>
        </p:nvSpPr>
        <p:spPr>
          <a:xfrm>
            <a:off x="6013705" y="5870448"/>
            <a:ext cx="4803647" cy="461665"/>
          </a:xfrm>
          <a:prstGeom prst="rect">
            <a:avLst/>
          </a:prstGeom>
          <a:noFill/>
        </p:spPr>
        <p:txBody>
          <a:bodyPr wrap="square" rtlCol="0">
            <a:spAutoFit/>
          </a:bodyPr>
          <a:lstStyle/>
          <a:p>
            <a:r>
              <a:rPr lang="en-US" sz="2400" b="1" dirty="0"/>
              <a:t>Fake out</a:t>
            </a:r>
          </a:p>
        </p:txBody>
      </p:sp>
    </p:spTree>
    <p:extLst>
      <p:ext uri="{BB962C8B-B14F-4D97-AF65-F5344CB8AC3E}">
        <p14:creationId xmlns:p14="http://schemas.microsoft.com/office/powerpoint/2010/main" val="237943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28316" y="5074920"/>
            <a:ext cx="8659368" cy="646331"/>
          </a:xfrm>
          <a:prstGeom prst="rect">
            <a:avLst/>
          </a:prstGeom>
          <a:noFill/>
        </p:spPr>
        <p:txBody>
          <a:bodyPr wrap="square" rtlCol="0">
            <a:spAutoFit/>
          </a:bodyPr>
          <a:lstStyle/>
          <a:p>
            <a:r>
              <a:rPr lang="en-US" dirty="0"/>
              <a:t>You can get a free credit report every 12 months by submitting a request to </a:t>
            </a:r>
            <a:r>
              <a:rPr lang="en-US" dirty="0">
                <a:hlinkClick r:id="rId3" tooltip="https://www.annualcreditreport.com/index.action"/>
              </a:rPr>
              <a:t>https://www.annualcreditreport.com/index.action</a:t>
            </a:r>
            <a:r>
              <a:rPr lang="en-US" dirty="0"/>
              <a:t>. </a:t>
            </a:r>
          </a:p>
        </p:txBody>
      </p:sp>
      <p:sp>
        <p:nvSpPr>
          <p:cNvPr id="10" name="Rectangle 9">
            <a:extLst>
              <a:ext uri="{FF2B5EF4-FFF2-40B4-BE49-F238E27FC236}">
                <a16:creationId xmlns:a16="http://schemas.microsoft.com/office/drawing/2014/main" id="{60DB4C0B-FEAF-A649-AF48-E1287B327F96}"/>
              </a:ext>
            </a:extLst>
          </p:cNvPr>
          <p:cNvSpPr/>
          <p:nvPr/>
        </p:nvSpPr>
        <p:spPr>
          <a:xfrm>
            <a:off x="0" y="0"/>
            <a:ext cx="6109577" cy="2249317"/>
          </a:xfrm>
          <a:prstGeom prst="rect">
            <a:avLst/>
          </a:prstGeom>
          <a:solidFill>
            <a:srgbClr val="0092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854964" y="2898648"/>
            <a:ext cx="1673352" cy="1323439"/>
          </a:xfrm>
          <a:prstGeom prst="rect">
            <a:avLst/>
          </a:prstGeom>
          <a:noFill/>
        </p:spPr>
        <p:txBody>
          <a:bodyPr wrap="square" rtlCol="0">
            <a:spAutoFit/>
          </a:bodyPr>
          <a:lstStyle/>
          <a:p>
            <a:r>
              <a:rPr lang="en-US" sz="8000" b="1" dirty="0"/>
              <a:t>#9</a:t>
            </a:r>
          </a:p>
        </p:txBody>
      </p:sp>
      <p:sp>
        <p:nvSpPr>
          <p:cNvPr id="9" name="TextBox 8"/>
          <p:cNvSpPr txBox="1"/>
          <p:nvPr/>
        </p:nvSpPr>
        <p:spPr>
          <a:xfrm>
            <a:off x="2528316" y="3282029"/>
            <a:ext cx="8193024" cy="1569660"/>
          </a:xfrm>
          <a:prstGeom prst="rect">
            <a:avLst/>
          </a:prstGeom>
          <a:noFill/>
        </p:spPr>
        <p:txBody>
          <a:bodyPr wrap="square" rtlCol="0">
            <a:spAutoFit/>
          </a:bodyPr>
          <a:lstStyle/>
          <a:p>
            <a:r>
              <a:rPr lang="en-US" sz="4800" dirty="0"/>
              <a:t>You may request a free copy of your credit report every 2 years.</a:t>
            </a:r>
          </a:p>
        </p:txBody>
      </p:sp>
      <p:sp>
        <p:nvSpPr>
          <p:cNvPr id="6" name="TextBox 5"/>
          <p:cNvSpPr txBox="1"/>
          <p:nvPr/>
        </p:nvSpPr>
        <p:spPr>
          <a:xfrm>
            <a:off x="164592" y="146304"/>
            <a:ext cx="5641848" cy="1015663"/>
          </a:xfrm>
          <a:prstGeom prst="rect">
            <a:avLst/>
          </a:prstGeom>
          <a:noFill/>
        </p:spPr>
        <p:txBody>
          <a:bodyPr wrap="square" rtlCol="0">
            <a:spAutoFit/>
          </a:bodyPr>
          <a:lstStyle/>
          <a:p>
            <a:r>
              <a:rPr lang="en-US" sz="6000" b="1" dirty="0">
                <a:solidFill>
                  <a:schemeClr val="bg1"/>
                </a:solidFill>
                <a:latin typeface="Gill Sans MT" panose="020B0502020104020203" pitchFamily="34" charset="0"/>
              </a:rPr>
              <a:t>Fake out</a:t>
            </a:r>
            <a:endParaRPr lang="en-US" sz="6000" dirty="0">
              <a:solidFill>
                <a:schemeClr val="bg1"/>
              </a:solidFill>
            </a:endParaRPr>
          </a:p>
        </p:txBody>
      </p:sp>
    </p:spTree>
    <p:extLst>
      <p:ext uri="{BB962C8B-B14F-4D97-AF65-F5344CB8AC3E}">
        <p14:creationId xmlns:p14="http://schemas.microsoft.com/office/powerpoint/2010/main" val="2239614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1" cy="224942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3" name="TextBox 2"/>
          <p:cNvSpPr txBox="1"/>
          <p:nvPr/>
        </p:nvSpPr>
        <p:spPr>
          <a:xfrm>
            <a:off x="164592" y="146304"/>
            <a:ext cx="5641848" cy="2971800"/>
          </a:xfrm>
          <a:prstGeom prst="rect">
            <a:avLst/>
          </a:prstGeom>
          <a:noFill/>
        </p:spPr>
        <p:txBody>
          <a:bodyPr wrap="square" rtlCol="0">
            <a:spAutoFit/>
          </a:bodyPr>
          <a:lstStyle/>
          <a:p>
            <a:r>
              <a:rPr lang="en-US" sz="6000" b="1" dirty="0">
                <a:solidFill>
                  <a:schemeClr val="bg1"/>
                </a:solidFill>
                <a:latin typeface="Gill Sans MT" panose="020B0502020104020203" pitchFamily="34" charset="0"/>
              </a:rPr>
              <a:t>Fact or</a:t>
            </a:r>
          </a:p>
          <a:p>
            <a:r>
              <a:rPr lang="en-US" sz="6000" b="1" dirty="0">
                <a:solidFill>
                  <a:schemeClr val="bg1"/>
                </a:solidFill>
                <a:latin typeface="Gill Sans MT" panose="020B0502020104020203" pitchFamily="34" charset="0"/>
              </a:rPr>
              <a:t>Fake out?</a:t>
            </a:r>
          </a:p>
          <a:p>
            <a:endParaRPr lang="en-US" sz="6000" dirty="0"/>
          </a:p>
        </p:txBody>
      </p:sp>
      <p:sp>
        <p:nvSpPr>
          <p:cNvPr id="4" name="TextBox 3"/>
          <p:cNvSpPr txBox="1"/>
          <p:nvPr/>
        </p:nvSpPr>
        <p:spPr>
          <a:xfrm>
            <a:off x="704088" y="2898648"/>
            <a:ext cx="1824228" cy="1323439"/>
          </a:xfrm>
          <a:prstGeom prst="rect">
            <a:avLst/>
          </a:prstGeom>
          <a:noFill/>
        </p:spPr>
        <p:txBody>
          <a:bodyPr wrap="square" rtlCol="0">
            <a:spAutoFit/>
          </a:bodyPr>
          <a:lstStyle/>
          <a:p>
            <a:r>
              <a:rPr lang="en-US" sz="8000" b="1" dirty="0"/>
              <a:t>#10</a:t>
            </a:r>
          </a:p>
        </p:txBody>
      </p:sp>
      <p:sp>
        <p:nvSpPr>
          <p:cNvPr id="5" name="TextBox 4"/>
          <p:cNvSpPr txBox="1"/>
          <p:nvPr/>
        </p:nvSpPr>
        <p:spPr>
          <a:xfrm>
            <a:off x="2528316" y="3282029"/>
            <a:ext cx="8563356" cy="2585323"/>
          </a:xfrm>
          <a:prstGeom prst="rect">
            <a:avLst/>
          </a:prstGeom>
          <a:noFill/>
        </p:spPr>
        <p:txBody>
          <a:bodyPr wrap="square" rtlCol="0">
            <a:spAutoFit/>
          </a:bodyPr>
          <a:lstStyle/>
          <a:p>
            <a:pPr fontAlgn="base"/>
            <a:r>
              <a:rPr lang="en-US" sz="4800" dirty="0"/>
              <a:t>Credit bureaus advise lenders on credit decisions about you.  </a:t>
            </a:r>
          </a:p>
          <a:p>
            <a:pPr fontAlgn="base"/>
            <a:r>
              <a:rPr lang="en-US" dirty="0"/>
              <a:t> </a:t>
            </a:r>
          </a:p>
          <a:p>
            <a:r>
              <a:rPr lang="en-US" sz="4800" dirty="0"/>
              <a:t> </a:t>
            </a:r>
          </a:p>
        </p:txBody>
      </p:sp>
      <p:sp>
        <p:nvSpPr>
          <p:cNvPr id="6" name="TextBox 5"/>
          <p:cNvSpPr txBox="1"/>
          <p:nvPr/>
        </p:nvSpPr>
        <p:spPr>
          <a:xfrm>
            <a:off x="6013705" y="5870448"/>
            <a:ext cx="4803647" cy="461665"/>
          </a:xfrm>
          <a:prstGeom prst="rect">
            <a:avLst/>
          </a:prstGeom>
          <a:noFill/>
        </p:spPr>
        <p:txBody>
          <a:bodyPr wrap="square" rtlCol="0">
            <a:spAutoFit/>
          </a:bodyPr>
          <a:lstStyle/>
          <a:p>
            <a:r>
              <a:rPr lang="en-US" sz="2400" b="1" dirty="0"/>
              <a:t>Fake out</a:t>
            </a:r>
          </a:p>
        </p:txBody>
      </p:sp>
    </p:spTree>
    <p:extLst>
      <p:ext uri="{BB962C8B-B14F-4D97-AF65-F5344CB8AC3E}">
        <p14:creationId xmlns:p14="http://schemas.microsoft.com/office/powerpoint/2010/main" val="103705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28316" y="5074920"/>
            <a:ext cx="8659368" cy="646331"/>
          </a:xfrm>
          <a:prstGeom prst="rect">
            <a:avLst/>
          </a:prstGeom>
          <a:noFill/>
        </p:spPr>
        <p:txBody>
          <a:bodyPr wrap="square" rtlCol="0">
            <a:spAutoFit/>
          </a:bodyPr>
          <a:lstStyle/>
          <a:p>
            <a:r>
              <a:rPr lang="en-US" dirty="0"/>
              <a:t>Credit bureaus do not make decisions; they only provide information to potential lenders, landlords, or employers. </a:t>
            </a:r>
          </a:p>
        </p:txBody>
      </p:sp>
      <p:sp>
        <p:nvSpPr>
          <p:cNvPr id="10" name="Rectangle 9">
            <a:extLst>
              <a:ext uri="{FF2B5EF4-FFF2-40B4-BE49-F238E27FC236}">
                <a16:creationId xmlns:a16="http://schemas.microsoft.com/office/drawing/2014/main" id="{60DB4C0B-FEAF-A649-AF48-E1287B327F96}"/>
              </a:ext>
            </a:extLst>
          </p:cNvPr>
          <p:cNvSpPr/>
          <p:nvPr/>
        </p:nvSpPr>
        <p:spPr>
          <a:xfrm>
            <a:off x="0" y="0"/>
            <a:ext cx="6109577" cy="2249317"/>
          </a:xfrm>
          <a:prstGeom prst="rect">
            <a:avLst/>
          </a:prstGeom>
          <a:solidFill>
            <a:srgbClr val="0092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95528" y="2898648"/>
            <a:ext cx="1732788" cy="1323439"/>
          </a:xfrm>
          <a:prstGeom prst="rect">
            <a:avLst/>
          </a:prstGeom>
          <a:noFill/>
        </p:spPr>
        <p:txBody>
          <a:bodyPr wrap="square" rtlCol="0">
            <a:spAutoFit/>
          </a:bodyPr>
          <a:lstStyle/>
          <a:p>
            <a:r>
              <a:rPr lang="en-US" sz="8000" b="1" dirty="0"/>
              <a:t>#10</a:t>
            </a:r>
          </a:p>
        </p:txBody>
      </p:sp>
      <p:sp>
        <p:nvSpPr>
          <p:cNvPr id="9" name="TextBox 8"/>
          <p:cNvSpPr txBox="1"/>
          <p:nvPr/>
        </p:nvSpPr>
        <p:spPr>
          <a:xfrm>
            <a:off x="2528316" y="3282029"/>
            <a:ext cx="8193024" cy="1569660"/>
          </a:xfrm>
          <a:prstGeom prst="rect">
            <a:avLst/>
          </a:prstGeom>
          <a:noFill/>
        </p:spPr>
        <p:txBody>
          <a:bodyPr wrap="square" rtlCol="0">
            <a:spAutoFit/>
          </a:bodyPr>
          <a:lstStyle/>
          <a:p>
            <a:r>
              <a:rPr lang="en-US" sz="4800" dirty="0"/>
              <a:t>Credit bureaus advise lenders on credit decisions about you.</a:t>
            </a:r>
          </a:p>
        </p:txBody>
      </p:sp>
      <p:sp>
        <p:nvSpPr>
          <p:cNvPr id="6" name="TextBox 5"/>
          <p:cNvSpPr txBox="1"/>
          <p:nvPr/>
        </p:nvSpPr>
        <p:spPr>
          <a:xfrm>
            <a:off x="164592" y="146304"/>
            <a:ext cx="5641848" cy="1015663"/>
          </a:xfrm>
          <a:prstGeom prst="rect">
            <a:avLst/>
          </a:prstGeom>
          <a:noFill/>
        </p:spPr>
        <p:txBody>
          <a:bodyPr wrap="square" rtlCol="0">
            <a:spAutoFit/>
          </a:bodyPr>
          <a:lstStyle/>
          <a:p>
            <a:r>
              <a:rPr lang="en-US" sz="6000" b="1" dirty="0">
                <a:solidFill>
                  <a:schemeClr val="bg1"/>
                </a:solidFill>
                <a:latin typeface="Gill Sans MT" panose="020B0502020104020203" pitchFamily="34" charset="0"/>
              </a:rPr>
              <a:t>Fake out</a:t>
            </a:r>
            <a:endParaRPr lang="en-US" sz="6000" dirty="0">
              <a:solidFill>
                <a:schemeClr val="bg1"/>
              </a:solidFill>
            </a:endParaRPr>
          </a:p>
        </p:txBody>
      </p:sp>
    </p:spTree>
    <p:extLst>
      <p:ext uri="{BB962C8B-B14F-4D97-AF65-F5344CB8AC3E}">
        <p14:creationId xmlns:p14="http://schemas.microsoft.com/office/powerpoint/2010/main" val="2585961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1" cy="224942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3" name="TextBox 2"/>
          <p:cNvSpPr txBox="1"/>
          <p:nvPr/>
        </p:nvSpPr>
        <p:spPr>
          <a:xfrm>
            <a:off x="164592" y="146304"/>
            <a:ext cx="5641848" cy="2971800"/>
          </a:xfrm>
          <a:prstGeom prst="rect">
            <a:avLst/>
          </a:prstGeom>
          <a:noFill/>
        </p:spPr>
        <p:txBody>
          <a:bodyPr wrap="square" rtlCol="0">
            <a:spAutoFit/>
          </a:bodyPr>
          <a:lstStyle/>
          <a:p>
            <a:r>
              <a:rPr lang="en-US" sz="6000" b="1" dirty="0">
                <a:solidFill>
                  <a:schemeClr val="bg1"/>
                </a:solidFill>
                <a:latin typeface="Gill Sans MT" panose="020B0502020104020203" pitchFamily="34" charset="0"/>
              </a:rPr>
              <a:t>Fact or</a:t>
            </a:r>
          </a:p>
          <a:p>
            <a:r>
              <a:rPr lang="en-US" sz="6000" b="1" dirty="0">
                <a:solidFill>
                  <a:schemeClr val="bg1"/>
                </a:solidFill>
                <a:latin typeface="Gill Sans MT" panose="020B0502020104020203" pitchFamily="34" charset="0"/>
              </a:rPr>
              <a:t>Fake out?</a:t>
            </a:r>
          </a:p>
          <a:p>
            <a:endParaRPr lang="en-US" sz="6000" dirty="0"/>
          </a:p>
        </p:txBody>
      </p:sp>
      <p:sp>
        <p:nvSpPr>
          <p:cNvPr id="4" name="TextBox 3"/>
          <p:cNvSpPr txBox="1"/>
          <p:nvPr/>
        </p:nvSpPr>
        <p:spPr>
          <a:xfrm>
            <a:off x="704088" y="2898648"/>
            <a:ext cx="1824228" cy="1323439"/>
          </a:xfrm>
          <a:prstGeom prst="rect">
            <a:avLst/>
          </a:prstGeom>
          <a:noFill/>
        </p:spPr>
        <p:txBody>
          <a:bodyPr wrap="square" rtlCol="0">
            <a:spAutoFit/>
          </a:bodyPr>
          <a:lstStyle/>
          <a:p>
            <a:r>
              <a:rPr lang="en-US" sz="8000" b="1" dirty="0"/>
              <a:t>#11</a:t>
            </a:r>
          </a:p>
        </p:txBody>
      </p:sp>
      <p:sp>
        <p:nvSpPr>
          <p:cNvPr id="5" name="TextBox 4"/>
          <p:cNvSpPr txBox="1"/>
          <p:nvPr/>
        </p:nvSpPr>
        <p:spPr>
          <a:xfrm>
            <a:off x="2528316" y="3282029"/>
            <a:ext cx="8563356" cy="2585323"/>
          </a:xfrm>
          <a:prstGeom prst="rect">
            <a:avLst/>
          </a:prstGeom>
          <a:noFill/>
        </p:spPr>
        <p:txBody>
          <a:bodyPr wrap="square" rtlCol="0">
            <a:spAutoFit/>
          </a:bodyPr>
          <a:lstStyle/>
          <a:p>
            <a:pPr fontAlgn="base"/>
            <a:r>
              <a:rPr lang="en-US" sz="4800" dirty="0"/>
              <a:t>Negative information stays on a credit report for seven years.  </a:t>
            </a:r>
          </a:p>
          <a:p>
            <a:pPr fontAlgn="base"/>
            <a:r>
              <a:rPr lang="en-US" dirty="0"/>
              <a:t> </a:t>
            </a:r>
          </a:p>
          <a:p>
            <a:r>
              <a:rPr lang="en-US" sz="4800" dirty="0"/>
              <a:t> </a:t>
            </a:r>
          </a:p>
        </p:txBody>
      </p:sp>
      <p:sp>
        <p:nvSpPr>
          <p:cNvPr id="6" name="TextBox 5"/>
          <p:cNvSpPr txBox="1"/>
          <p:nvPr/>
        </p:nvSpPr>
        <p:spPr>
          <a:xfrm>
            <a:off x="6013705" y="5870448"/>
            <a:ext cx="4803647" cy="461665"/>
          </a:xfrm>
          <a:prstGeom prst="rect">
            <a:avLst/>
          </a:prstGeom>
          <a:noFill/>
        </p:spPr>
        <p:txBody>
          <a:bodyPr wrap="square" rtlCol="0">
            <a:spAutoFit/>
          </a:bodyPr>
          <a:lstStyle/>
          <a:p>
            <a:r>
              <a:rPr lang="en-US" sz="2400" b="1" dirty="0"/>
              <a:t>Fact</a:t>
            </a:r>
          </a:p>
        </p:txBody>
      </p:sp>
    </p:spTree>
    <p:extLst>
      <p:ext uri="{BB962C8B-B14F-4D97-AF65-F5344CB8AC3E}">
        <p14:creationId xmlns:p14="http://schemas.microsoft.com/office/powerpoint/2010/main" val="32159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107"/>
            <a:ext cx="6096000" cy="224942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64592" y="146304"/>
            <a:ext cx="5641848" cy="1015663"/>
          </a:xfrm>
          <a:prstGeom prst="rect">
            <a:avLst/>
          </a:prstGeom>
          <a:noFill/>
        </p:spPr>
        <p:txBody>
          <a:bodyPr wrap="square" rtlCol="0">
            <a:spAutoFit/>
          </a:bodyPr>
          <a:lstStyle/>
          <a:p>
            <a:r>
              <a:rPr lang="en-US" sz="6000" b="1" dirty="0">
                <a:solidFill>
                  <a:schemeClr val="bg1"/>
                </a:solidFill>
                <a:latin typeface="Gill Sans MT" panose="020B0502020104020203" pitchFamily="34" charset="0"/>
              </a:rPr>
              <a:t>Fact</a:t>
            </a:r>
            <a:endParaRPr lang="en-US" sz="6000" dirty="0"/>
          </a:p>
        </p:txBody>
      </p:sp>
      <p:sp>
        <p:nvSpPr>
          <p:cNvPr id="4" name="TextBox 3"/>
          <p:cNvSpPr txBox="1"/>
          <p:nvPr/>
        </p:nvSpPr>
        <p:spPr>
          <a:xfrm>
            <a:off x="2528316" y="4951261"/>
            <a:ext cx="8659368" cy="923330"/>
          </a:xfrm>
          <a:prstGeom prst="rect">
            <a:avLst/>
          </a:prstGeom>
          <a:noFill/>
        </p:spPr>
        <p:txBody>
          <a:bodyPr wrap="square" rtlCol="0">
            <a:spAutoFit/>
          </a:bodyPr>
          <a:lstStyle/>
          <a:p>
            <a:r>
              <a:rPr lang="en-US" dirty="0"/>
              <a:t>Negative information, such as past due accounts, are purged after seven years. However, bankruptcies stay on a credit report for 10 years, and criminal convictions could stay on a credit report forever.</a:t>
            </a:r>
          </a:p>
        </p:txBody>
      </p:sp>
      <p:sp>
        <p:nvSpPr>
          <p:cNvPr id="8" name="TextBox 7"/>
          <p:cNvSpPr txBox="1"/>
          <p:nvPr/>
        </p:nvSpPr>
        <p:spPr>
          <a:xfrm>
            <a:off x="786384" y="2898648"/>
            <a:ext cx="1741932" cy="1323439"/>
          </a:xfrm>
          <a:prstGeom prst="rect">
            <a:avLst/>
          </a:prstGeom>
          <a:noFill/>
        </p:spPr>
        <p:txBody>
          <a:bodyPr wrap="square" rtlCol="0">
            <a:spAutoFit/>
          </a:bodyPr>
          <a:lstStyle/>
          <a:p>
            <a:r>
              <a:rPr lang="en-US" sz="8000" b="1" dirty="0"/>
              <a:t>#11</a:t>
            </a:r>
          </a:p>
        </p:txBody>
      </p:sp>
      <p:sp>
        <p:nvSpPr>
          <p:cNvPr id="9" name="TextBox 8"/>
          <p:cNvSpPr txBox="1"/>
          <p:nvPr/>
        </p:nvSpPr>
        <p:spPr>
          <a:xfrm>
            <a:off x="2528316" y="3282029"/>
            <a:ext cx="8193024" cy="1569660"/>
          </a:xfrm>
          <a:prstGeom prst="rect">
            <a:avLst/>
          </a:prstGeom>
          <a:noFill/>
        </p:spPr>
        <p:txBody>
          <a:bodyPr wrap="square" rtlCol="0">
            <a:spAutoFit/>
          </a:bodyPr>
          <a:lstStyle/>
          <a:p>
            <a:pPr fontAlgn="base"/>
            <a:r>
              <a:rPr lang="en-US" sz="4800" dirty="0"/>
              <a:t>Negative information stays on a credit report for seven years.  </a:t>
            </a:r>
          </a:p>
        </p:txBody>
      </p:sp>
    </p:spTree>
    <p:extLst>
      <p:ext uri="{BB962C8B-B14F-4D97-AF65-F5344CB8AC3E}">
        <p14:creationId xmlns:p14="http://schemas.microsoft.com/office/powerpoint/2010/main" val="411644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1" cy="224942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3" name="TextBox 2"/>
          <p:cNvSpPr txBox="1"/>
          <p:nvPr/>
        </p:nvSpPr>
        <p:spPr>
          <a:xfrm>
            <a:off x="164592" y="146304"/>
            <a:ext cx="5641848" cy="2971800"/>
          </a:xfrm>
          <a:prstGeom prst="rect">
            <a:avLst/>
          </a:prstGeom>
          <a:noFill/>
        </p:spPr>
        <p:txBody>
          <a:bodyPr wrap="square" rtlCol="0">
            <a:spAutoFit/>
          </a:bodyPr>
          <a:lstStyle/>
          <a:p>
            <a:r>
              <a:rPr lang="en-US" sz="6000" b="1" dirty="0">
                <a:solidFill>
                  <a:schemeClr val="bg1"/>
                </a:solidFill>
                <a:latin typeface="Gill Sans MT" panose="020B0502020104020203" pitchFamily="34" charset="0"/>
              </a:rPr>
              <a:t>Fact or</a:t>
            </a:r>
          </a:p>
          <a:p>
            <a:r>
              <a:rPr lang="en-US" sz="6000" b="1" dirty="0">
                <a:solidFill>
                  <a:schemeClr val="bg1"/>
                </a:solidFill>
                <a:latin typeface="Gill Sans MT" panose="020B0502020104020203" pitchFamily="34" charset="0"/>
              </a:rPr>
              <a:t>Fake out?</a:t>
            </a:r>
          </a:p>
          <a:p>
            <a:endParaRPr lang="en-US" sz="6000" dirty="0"/>
          </a:p>
        </p:txBody>
      </p:sp>
      <p:sp>
        <p:nvSpPr>
          <p:cNvPr id="4" name="TextBox 3"/>
          <p:cNvSpPr txBox="1"/>
          <p:nvPr/>
        </p:nvSpPr>
        <p:spPr>
          <a:xfrm>
            <a:off x="704088" y="2898648"/>
            <a:ext cx="1824228" cy="1323439"/>
          </a:xfrm>
          <a:prstGeom prst="rect">
            <a:avLst/>
          </a:prstGeom>
          <a:noFill/>
        </p:spPr>
        <p:txBody>
          <a:bodyPr wrap="square" rtlCol="0">
            <a:spAutoFit/>
          </a:bodyPr>
          <a:lstStyle/>
          <a:p>
            <a:r>
              <a:rPr lang="en-US" sz="8000" b="1" dirty="0"/>
              <a:t>#12</a:t>
            </a:r>
          </a:p>
        </p:txBody>
      </p:sp>
      <p:sp>
        <p:nvSpPr>
          <p:cNvPr id="5" name="TextBox 4"/>
          <p:cNvSpPr txBox="1"/>
          <p:nvPr/>
        </p:nvSpPr>
        <p:spPr>
          <a:xfrm>
            <a:off x="2528316" y="3282029"/>
            <a:ext cx="8563356" cy="3323987"/>
          </a:xfrm>
          <a:prstGeom prst="rect">
            <a:avLst/>
          </a:prstGeom>
          <a:noFill/>
        </p:spPr>
        <p:txBody>
          <a:bodyPr wrap="square" rtlCol="0">
            <a:spAutoFit/>
          </a:bodyPr>
          <a:lstStyle/>
          <a:p>
            <a:pPr fontAlgn="base"/>
            <a:r>
              <a:rPr lang="en-US" sz="4800" dirty="0"/>
              <a:t>Your Critical Report Score is created by applying an algorithm to your credit report.  </a:t>
            </a:r>
          </a:p>
          <a:p>
            <a:pPr fontAlgn="base"/>
            <a:r>
              <a:rPr lang="en-US" dirty="0"/>
              <a:t> </a:t>
            </a:r>
          </a:p>
          <a:p>
            <a:r>
              <a:rPr lang="en-US" sz="4800" dirty="0"/>
              <a:t> </a:t>
            </a:r>
          </a:p>
        </p:txBody>
      </p:sp>
      <p:sp>
        <p:nvSpPr>
          <p:cNvPr id="6" name="TextBox 5"/>
          <p:cNvSpPr txBox="1"/>
          <p:nvPr/>
        </p:nvSpPr>
        <p:spPr>
          <a:xfrm>
            <a:off x="6013705" y="5870448"/>
            <a:ext cx="4803647" cy="461665"/>
          </a:xfrm>
          <a:prstGeom prst="rect">
            <a:avLst/>
          </a:prstGeom>
          <a:noFill/>
        </p:spPr>
        <p:txBody>
          <a:bodyPr wrap="square" rtlCol="0">
            <a:spAutoFit/>
          </a:bodyPr>
          <a:lstStyle/>
          <a:p>
            <a:r>
              <a:rPr lang="en-US" sz="2400" b="1" dirty="0"/>
              <a:t>Fake out</a:t>
            </a:r>
          </a:p>
        </p:txBody>
      </p:sp>
    </p:spTree>
    <p:extLst>
      <p:ext uri="{BB962C8B-B14F-4D97-AF65-F5344CB8AC3E}">
        <p14:creationId xmlns:p14="http://schemas.microsoft.com/office/powerpoint/2010/main" val="14086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28316" y="5769864"/>
            <a:ext cx="8279892" cy="646331"/>
          </a:xfrm>
          <a:prstGeom prst="rect">
            <a:avLst/>
          </a:prstGeom>
          <a:noFill/>
        </p:spPr>
        <p:txBody>
          <a:bodyPr wrap="square" rtlCol="0">
            <a:spAutoFit/>
          </a:bodyPr>
          <a:lstStyle/>
          <a:p>
            <a:r>
              <a:rPr lang="en-US" dirty="0"/>
              <a:t>This three-digit number is called a credit score. This number helps lenders determine how likely you are to pay your debts.</a:t>
            </a:r>
          </a:p>
        </p:txBody>
      </p:sp>
      <p:sp>
        <p:nvSpPr>
          <p:cNvPr id="10" name="Rectangle 9">
            <a:extLst>
              <a:ext uri="{FF2B5EF4-FFF2-40B4-BE49-F238E27FC236}">
                <a16:creationId xmlns:a16="http://schemas.microsoft.com/office/drawing/2014/main" id="{60DB4C0B-FEAF-A649-AF48-E1287B327F96}"/>
              </a:ext>
            </a:extLst>
          </p:cNvPr>
          <p:cNvSpPr/>
          <p:nvPr/>
        </p:nvSpPr>
        <p:spPr>
          <a:xfrm>
            <a:off x="0" y="0"/>
            <a:ext cx="6109577" cy="2249317"/>
          </a:xfrm>
          <a:prstGeom prst="rect">
            <a:avLst/>
          </a:prstGeom>
          <a:solidFill>
            <a:srgbClr val="0092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95528" y="2898648"/>
            <a:ext cx="1732788" cy="1323439"/>
          </a:xfrm>
          <a:prstGeom prst="rect">
            <a:avLst/>
          </a:prstGeom>
          <a:noFill/>
        </p:spPr>
        <p:txBody>
          <a:bodyPr wrap="square" rtlCol="0">
            <a:spAutoFit/>
          </a:bodyPr>
          <a:lstStyle/>
          <a:p>
            <a:r>
              <a:rPr lang="en-US" sz="8000" b="1" dirty="0"/>
              <a:t>#12</a:t>
            </a:r>
          </a:p>
        </p:txBody>
      </p:sp>
      <p:sp>
        <p:nvSpPr>
          <p:cNvPr id="9" name="TextBox 8"/>
          <p:cNvSpPr txBox="1"/>
          <p:nvPr/>
        </p:nvSpPr>
        <p:spPr>
          <a:xfrm>
            <a:off x="2528316" y="3282029"/>
            <a:ext cx="8193024" cy="2308324"/>
          </a:xfrm>
          <a:prstGeom prst="rect">
            <a:avLst/>
          </a:prstGeom>
          <a:noFill/>
        </p:spPr>
        <p:txBody>
          <a:bodyPr wrap="square" rtlCol="0">
            <a:spAutoFit/>
          </a:bodyPr>
          <a:lstStyle/>
          <a:p>
            <a:r>
              <a:rPr lang="en-US" sz="4800" dirty="0"/>
              <a:t>Your Critical Report Score is created by applying an algorithm to your credit report.</a:t>
            </a:r>
          </a:p>
        </p:txBody>
      </p:sp>
      <p:sp>
        <p:nvSpPr>
          <p:cNvPr id="6" name="TextBox 5"/>
          <p:cNvSpPr txBox="1"/>
          <p:nvPr/>
        </p:nvSpPr>
        <p:spPr>
          <a:xfrm>
            <a:off x="164592" y="146304"/>
            <a:ext cx="5641848" cy="1015663"/>
          </a:xfrm>
          <a:prstGeom prst="rect">
            <a:avLst/>
          </a:prstGeom>
          <a:noFill/>
        </p:spPr>
        <p:txBody>
          <a:bodyPr wrap="square" rtlCol="0">
            <a:spAutoFit/>
          </a:bodyPr>
          <a:lstStyle/>
          <a:p>
            <a:r>
              <a:rPr lang="en-US" sz="6000" b="1" dirty="0">
                <a:solidFill>
                  <a:schemeClr val="bg1"/>
                </a:solidFill>
                <a:latin typeface="Gill Sans MT" panose="020B0502020104020203" pitchFamily="34" charset="0"/>
              </a:rPr>
              <a:t>Fake out</a:t>
            </a:r>
            <a:endParaRPr lang="en-US" sz="6000" dirty="0">
              <a:solidFill>
                <a:schemeClr val="bg1"/>
              </a:solidFill>
            </a:endParaRPr>
          </a:p>
        </p:txBody>
      </p:sp>
    </p:spTree>
    <p:extLst>
      <p:ext uri="{BB962C8B-B14F-4D97-AF65-F5344CB8AC3E}">
        <p14:creationId xmlns:p14="http://schemas.microsoft.com/office/powerpoint/2010/main" val="3902348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1" cy="224942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3" name="TextBox 2"/>
          <p:cNvSpPr txBox="1"/>
          <p:nvPr/>
        </p:nvSpPr>
        <p:spPr>
          <a:xfrm>
            <a:off x="164592" y="146304"/>
            <a:ext cx="5641848" cy="2971800"/>
          </a:xfrm>
          <a:prstGeom prst="rect">
            <a:avLst/>
          </a:prstGeom>
          <a:noFill/>
        </p:spPr>
        <p:txBody>
          <a:bodyPr wrap="square" rtlCol="0">
            <a:spAutoFit/>
          </a:bodyPr>
          <a:lstStyle/>
          <a:p>
            <a:r>
              <a:rPr lang="en-US" sz="6000" b="1" dirty="0">
                <a:solidFill>
                  <a:schemeClr val="bg1"/>
                </a:solidFill>
                <a:latin typeface="Gill Sans MT" panose="020B0502020104020203" pitchFamily="34" charset="0"/>
              </a:rPr>
              <a:t>Fact or</a:t>
            </a:r>
          </a:p>
          <a:p>
            <a:r>
              <a:rPr lang="en-US" sz="6000" b="1" dirty="0">
                <a:solidFill>
                  <a:schemeClr val="bg1"/>
                </a:solidFill>
                <a:latin typeface="Gill Sans MT" panose="020B0502020104020203" pitchFamily="34" charset="0"/>
              </a:rPr>
              <a:t>Fake out?</a:t>
            </a:r>
          </a:p>
          <a:p>
            <a:endParaRPr lang="en-US" sz="6000" dirty="0"/>
          </a:p>
        </p:txBody>
      </p:sp>
      <p:sp>
        <p:nvSpPr>
          <p:cNvPr id="4" name="TextBox 3"/>
          <p:cNvSpPr txBox="1"/>
          <p:nvPr/>
        </p:nvSpPr>
        <p:spPr>
          <a:xfrm>
            <a:off x="704088" y="2898648"/>
            <a:ext cx="1824228" cy="1323439"/>
          </a:xfrm>
          <a:prstGeom prst="rect">
            <a:avLst/>
          </a:prstGeom>
          <a:noFill/>
        </p:spPr>
        <p:txBody>
          <a:bodyPr wrap="square" rtlCol="0">
            <a:spAutoFit/>
          </a:bodyPr>
          <a:lstStyle/>
          <a:p>
            <a:r>
              <a:rPr lang="en-US" sz="8000" b="1" dirty="0"/>
              <a:t>#13</a:t>
            </a:r>
          </a:p>
        </p:txBody>
      </p:sp>
      <p:sp>
        <p:nvSpPr>
          <p:cNvPr id="5" name="TextBox 4"/>
          <p:cNvSpPr txBox="1"/>
          <p:nvPr/>
        </p:nvSpPr>
        <p:spPr>
          <a:xfrm>
            <a:off x="2528316" y="3282029"/>
            <a:ext cx="8563356" cy="3323987"/>
          </a:xfrm>
          <a:prstGeom prst="rect">
            <a:avLst/>
          </a:prstGeom>
          <a:noFill/>
        </p:spPr>
        <p:txBody>
          <a:bodyPr wrap="square" rtlCol="0">
            <a:spAutoFit/>
          </a:bodyPr>
          <a:lstStyle/>
          <a:p>
            <a:pPr fontAlgn="base"/>
            <a:r>
              <a:rPr lang="en-US" sz="4800" dirty="0"/>
              <a:t>FICO creates algorithms that generate credit score models for specific purposes.  </a:t>
            </a:r>
          </a:p>
          <a:p>
            <a:pPr fontAlgn="base"/>
            <a:r>
              <a:rPr lang="en-US" dirty="0"/>
              <a:t> </a:t>
            </a:r>
          </a:p>
          <a:p>
            <a:r>
              <a:rPr lang="en-US" sz="4800" dirty="0"/>
              <a:t> </a:t>
            </a:r>
          </a:p>
        </p:txBody>
      </p:sp>
      <p:sp>
        <p:nvSpPr>
          <p:cNvPr id="6" name="TextBox 5"/>
          <p:cNvSpPr txBox="1"/>
          <p:nvPr/>
        </p:nvSpPr>
        <p:spPr>
          <a:xfrm>
            <a:off x="6013705" y="5870448"/>
            <a:ext cx="4803647" cy="461665"/>
          </a:xfrm>
          <a:prstGeom prst="rect">
            <a:avLst/>
          </a:prstGeom>
          <a:noFill/>
        </p:spPr>
        <p:txBody>
          <a:bodyPr wrap="square" rtlCol="0">
            <a:spAutoFit/>
          </a:bodyPr>
          <a:lstStyle/>
          <a:p>
            <a:r>
              <a:rPr lang="en-US" sz="2400" b="1" dirty="0"/>
              <a:t>Fact</a:t>
            </a:r>
          </a:p>
        </p:txBody>
      </p:sp>
    </p:spTree>
    <p:extLst>
      <p:ext uri="{BB962C8B-B14F-4D97-AF65-F5344CB8AC3E}">
        <p14:creationId xmlns:p14="http://schemas.microsoft.com/office/powerpoint/2010/main" val="169701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3710532"/>
          </a:xfrm>
        </p:spPr>
        <p:txBody>
          <a:bodyPr anchor="b">
            <a:noAutofit/>
          </a:bodyPr>
          <a:lstStyle/>
          <a:p>
            <a:r>
              <a:rPr lang="en-US" sz="7000" b="1" dirty="0">
                <a:solidFill>
                  <a:schemeClr val="bg1"/>
                </a:solidFill>
                <a:latin typeface="Gill Sans MT" panose="020B0502020104020203" pitchFamily="34" charset="0"/>
              </a:rPr>
              <a:t>Credit</a:t>
            </a:r>
            <a:endParaRPr lang="en-US" sz="7000" dirty="0">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4339487"/>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00871" cy="4562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You already know credit is borrowing money to use now with a promise to pay it back later. </a:t>
            </a:r>
          </a:p>
          <a:p>
            <a:pPr marL="0" indent="0">
              <a:buNone/>
            </a:pPr>
            <a:r>
              <a:rPr lang="en-US" dirty="0"/>
              <a:t>What else should you know about your credit history, credit bureaus, credit scores, and credit reports? </a:t>
            </a:r>
            <a:endParaRPr lang="en-US" altLang="en-US" dirty="0"/>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4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388412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107"/>
            <a:ext cx="6096000" cy="224942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64592" y="146304"/>
            <a:ext cx="5641848" cy="1015663"/>
          </a:xfrm>
          <a:prstGeom prst="rect">
            <a:avLst/>
          </a:prstGeom>
          <a:noFill/>
        </p:spPr>
        <p:txBody>
          <a:bodyPr wrap="square" rtlCol="0">
            <a:spAutoFit/>
          </a:bodyPr>
          <a:lstStyle/>
          <a:p>
            <a:r>
              <a:rPr lang="en-US" sz="6000" b="1" dirty="0">
                <a:solidFill>
                  <a:schemeClr val="bg1"/>
                </a:solidFill>
                <a:latin typeface="Gill Sans MT" panose="020B0502020104020203" pitchFamily="34" charset="0"/>
              </a:rPr>
              <a:t>Fact</a:t>
            </a:r>
            <a:endParaRPr lang="en-US" sz="6000" dirty="0"/>
          </a:p>
        </p:txBody>
      </p:sp>
      <p:sp>
        <p:nvSpPr>
          <p:cNvPr id="4" name="TextBox 3"/>
          <p:cNvSpPr txBox="1"/>
          <p:nvPr/>
        </p:nvSpPr>
        <p:spPr>
          <a:xfrm>
            <a:off x="2610612" y="5699735"/>
            <a:ext cx="8659368" cy="369332"/>
          </a:xfrm>
          <a:prstGeom prst="rect">
            <a:avLst/>
          </a:prstGeom>
          <a:noFill/>
        </p:spPr>
        <p:txBody>
          <a:bodyPr wrap="square" rtlCol="0">
            <a:spAutoFit/>
          </a:bodyPr>
          <a:lstStyle/>
          <a:p>
            <a:r>
              <a:rPr lang="en-US" dirty="0"/>
              <a:t>FICO</a:t>
            </a:r>
            <a:r>
              <a:rPr lang="en-US" baseline="30000" dirty="0"/>
              <a:t>® </a:t>
            </a:r>
            <a:r>
              <a:rPr lang="en-US" dirty="0"/>
              <a:t>scores are the most frequently used models. </a:t>
            </a:r>
          </a:p>
        </p:txBody>
      </p:sp>
      <p:sp>
        <p:nvSpPr>
          <p:cNvPr id="8" name="TextBox 7"/>
          <p:cNvSpPr txBox="1"/>
          <p:nvPr/>
        </p:nvSpPr>
        <p:spPr>
          <a:xfrm>
            <a:off x="786384" y="2898648"/>
            <a:ext cx="1741932" cy="1323439"/>
          </a:xfrm>
          <a:prstGeom prst="rect">
            <a:avLst/>
          </a:prstGeom>
          <a:noFill/>
        </p:spPr>
        <p:txBody>
          <a:bodyPr wrap="square" rtlCol="0">
            <a:spAutoFit/>
          </a:bodyPr>
          <a:lstStyle/>
          <a:p>
            <a:r>
              <a:rPr lang="en-US" sz="8000" b="1" dirty="0"/>
              <a:t>#13</a:t>
            </a:r>
          </a:p>
        </p:txBody>
      </p:sp>
      <p:sp>
        <p:nvSpPr>
          <p:cNvPr id="9" name="TextBox 8"/>
          <p:cNvSpPr txBox="1"/>
          <p:nvPr/>
        </p:nvSpPr>
        <p:spPr>
          <a:xfrm>
            <a:off x="2528316" y="3282029"/>
            <a:ext cx="8193024" cy="2308324"/>
          </a:xfrm>
          <a:prstGeom prst="rect">
            <a:avLst/>
          </a:prstGeom>
          <a:noFill/>
        </p:spPr>
        <p:txBody>
          <a:bodyPr wrap="square" rtlCol="0">
            <a:spAutoFit/>
          </a:bodyPr>
          <a:lstStyle/>
          <a:p>
            <a:pPr fontAlgn="base"/>
            <a:r>
              <a:rPr lang="en-US" sz="4800" dirty="0"/>
              <a:t>FICO creates algorithms that generate credit score models for specific purposes.   </a:t>
            </a:r>
          </a:p>
        </p:txBody>
      </p:sp>
    </p:spTree>
    <p:extLst>
      <p:ext uri="{BB962C8B-B14F-4D97-AF65-F5344CB8AC3E}">
        <p14:creationId xmlns:p14="http://schemas.microsoft.com/office/powerpoint/2010/main" val="945464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1" cy="224942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3" name="TextBox 2"/>
          <p:cNvSpPr txBox="1"/>
          <p:nvPr/>
        </p:nvSpPr>
        <p:spPr>
          <a:xfrm>
            <a:off x="164592" y="146304"/>
            <a:ext cx="5641848" cy="2971800"/>
          </a:xfrm>
          <a:prstGeom prst="rect">
            <a:avLst/>
          </a:prstGeom>
          <a:noFill/>
        </p:spPr>
        <p:txBody>
          <a:bodyPr wrap="square" rtlCol="0">
            <a:spAutoFit/>
          </a:bodyPr>
          <a:lstStyle/>
          <a:p>
            <a:r>
              <a:rPr lang="en-US" sz="6000" b="1" dirty="0">
                <a:solidFill>
                  <a:schemeClr val="bg1"/>
                </a:solidFill>
                <a:latin typeface="Gill Sans MT" panose="020B0502020104020203" pitchFamily="34" charset="0"/>
              </a:rPr>
              <a:t>Fact or</a:t>
            </a:r>
          </a:p>
          <a:p>
            <a:r>
              <a:rPr lang="en-US" sz="6000" b="1" dirty="0">
                <a:solidFill>
                  <a:schemeClr val="bg1"/>
                </a:solidFill>
                <a:latin typeface="Gill Sans MT" panose="020B0502020104020203" pitchFamily="34" charset="0"/>
              </a:rPr>
              <a:t>Fake out?</a:t>
            </a:r>
          </a:p>
          <a:p>
            <a:endParaRPr lang="en-US" sz="6000" dirty="0"/>
          </a:p>
        </p:txBody>
      </p:sp>
      <p:sp>
        <p:nvSpPr>
          <p:cNvPr id="4" name="TextBox 3"/>
          <p:cNvSpPr txBox="1"/>
          <p:nvPr/>
        </p:nvSpPr>
        <p:spPr>
          <a:xfrm>
            <a:off x="704088" y="2898648"/>
            <a:ext cx="1824228" cy="1323439"/>
          </a:xfrm>
          <a:prstGeom prst="rect">
            <a:avLst/>
          </a:prstGeom>
          <a:noFill/>
        </p:spPr>
        <p:txBody>
          <a:bodyPr wrap="square" rtlCol="0">
            <a:spAutoFit/>
          </a:bodyPr>
          <a:lstStyle/>
          <a:p>
            <a:r>
              <a:rPr lang="en-US" sz="8000" b="1" dirty="0"/>
              <a:t>#14</a:t>
            </a:r>
          </a:p>
        </p:txBody>
      </p:sp>
      <p:sp>
        <p:nvSpPr>
          <p:cNvPr id="5" name="TextBox 4"/>
          <p:cNvSpPr txBox="1"/>
          <p:nvPr/>
        </p:nvSpPr>
        <p:spPr>
          <a:xfrm>
            <a:off x="2528316" y="3282029"/>
            <a:ext cx="8563356" cy="2585323"/>
          </a:xfrm>
          <a:prstGeom prst="rect">
            <a:avLst/>
          </a:prstGeom>
          <a:noFill/>
        </p:spPr>
        <p:txBody>
          <a:bodyPr wrap="square" rtlCol="0">
            <a:spAutoFit/>
          </a:bodyPr>
          <a:lstStyle/>
          <a:p>
            <a:pPr fontAlgn="base"/>
            <a:r>
              <a:rPr lang="en-US" sz="4800" dirty="0"/>
              <a:t>You can have several different credit scores.  </a:t>
            </a:r>
          </a:p>
          <a:p>
            <a:pPr fontAlgn="base"/>
            <a:r>
              <a:rPr lang="en-US" dirty="0"/>
              <a:t> </a:t>
            </a:r>
          </a:p>
          <a:p>
            <a:r>
              <a:rPr lang="en-US" sz="4800" dirty="0"/>
              <a:t> </a:t>
            </a:r>
          </a:p>
        </p:txBody>
      </p:sp>
      <p:sp>
        <p:nvSpPr>
          <p:cNvPr id="6" name="TextBox 5"/>
          <p:cNvSpPr txBox="1"/>
          <p:nvPr/>
        </p:nvSpPr>
        <p:spPr>
          <a:xfrm>
            <a:off x="6013705" y="5870448"/>
            <a:ext cx="4803647" cy="461665"/>
          </a:xfrm>
          <a:prstGeom prst="rect">
            <a:avLst/>
          </a:prstGeom>
          <a:noFill/>
        </p:spPr>
        <p:txBody>
          <a:bodyPr wrap="square" rtlCol="0">
            <a:spAutoFit/>
          </a:bodyPr>
          <a:lstStyle/>
          <a:p>
            <a:r>
              <a:rPr lang="en-US" sz="2400" b="1" dirty="0"/>
              <a:t>Fact</a:t>
            </a:r>
          </a:p>
        </p:txBody>
      </p:sp>
    </p:spTree>
    <p:extLst>
      <p:ext uri="{BB962C8B-B14F-4D97-AF65-F5344CB8AC3E}">
        <p14:creationId xmlns:p14="http://schemas.microsoft.com/office/powerpoint/2010/main" val="208717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107"/>
            <a:ext cx="6096000" cy="224942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64592" y="146304"/>
            <a:ext cx="5641848" cy="1015663"/>
          </a:xfrm>
          <a:prstGeom prst="rect">
            <a:avLst/>
          </a:prstGeom>
          <a:noFill/>
        </p:spPr>
        <p:txBody>
          <a:bodyPr wrap="square" rtlCol="0">
            <a:spAutoFit/>
          </a:bodyPr>
          <a:lstStyle/>
          <a:p>
            <a:r>
              <a:rPr lang="en-US" sz="6000" b="1" dirty="0">
                <a:solidFill>
                  <a:schemeClr val="bg1"/>
                </a:solidFill>
                <a:latin typeface="Gill Sans MT" panose="020B0502020104020203" pitchFamily="34" charset="0"/>
              </a:rPr>
              <a:t>Fact</a:t>
            </a:r>
            <a:endParaRPr lang="en-US" sz="6000" dirty="0"/>
          </a:p>
        </p:txBody>
      </p:sp>
      <p:sp>
        <p:nvSpPr>
          <p:cNvPr id="4" name="TextBox 3"/>
          <p:cNvSpPr txBox="1"/>
          <p:nvPr/>
        </p:nvSpPr>
        <p:spPr>
          <a:xfrm>
            <a:off x="2528316" y="5041367"/>
            <a:ext cx="8659368" cy="646331"/>
          </a:xfrm>
          <a:prstGeom prst="rect">
            <a:avLst/>
          </a:prstGeom>
          <a:noFill/>
        </p:spPr>
        <p:txBody>
          <a:bodyPr wrap="square" rtlCol="0">
            <a:spAutoFit/>
          </a:bodyPr>
          <a:lstStyle/>
          <a:p>
            <a:r>
              <a:rPr lang="en-US" dirty="0"/>
              <a:t>Scores can differ depending on the credit reporting agency, the scoring model, the type of loan product, and even the day it was calculated. </a:t>
            </a:r>
          </a:p>
        </p:txBody>
      </p:sp>
      <p:sp>
        <p:nvSpPr>
          <p:cNvPr id="8" name="TextBox 7"/>
          <p:cNvSpPr txBox="1"/>
          <p:nvPr/>
        </p:nvSpPr>
        <p:spPr>
          <a:xfrm>
            <a:off x="786384" y="2898648"/>
            <a:ext cx="1741932" cy="1323439"/>
          </a:xfrm>
          <a:prstGeom prst="rect">
            <a:avLst/>
          </a:prstGeom>
          <a:noFill/>
        </p:spPr>
        <p:txBody>
          <a:bodyPr wrap="square" rtlCol="0">
            <a:spAutoFit/>
          </a:bodyPr>
          <a:lstStyle/>
          <a:p>
            <a:r>
              <a:rPr lang="en-US" sz="8000" b="1" dirty="0"/>
              <a:t>#14</a:t>
            </a:r>
          </a:p>
        </p:txBody>
      </p:sp>
      <p:sp>
        <p:nvSpPr>
          <p:cNvPr id="9" name="TextBox 8"/>
          <p:cNvSpPr txBox="1"/>
          <p:nvPr/>
        </p:nvSpPr>
        <p:spPr>
          <a:xfrm>
            <a:off x="2528316" y="3282029"/>
            <a:ext cx="8193024" cy="1569660"/>
          </a:xfrm>
          <a:prstGeom prst="rect">
            <a:avLst/>
          </a:prstGeom>
          <a:noFill/>
        </p:spPr>
        <p:txBody>
          <a:bodyPr wrap="square" rtlCol="0">
            <a:spAutoFit/>
          </a:bodyPr>
          <a:lstStyle/>
          <a:p>
            <a:pPr fontAlgn="base"/>
            <a:r>
              <a:rPr lang="en-US" sz="4800" dirty="0"/>
              <a:t>You can have several different credit scores.   </a:t>
            </a:r>
          </a:p>
        </p:txBody>
      </p:sp>
    </p:spTree>
    <p:extLst>
      <p:ext uri="{BB962C8B-B14F-4D97-AF65-F5344CB8AC3E}">
        <p14:creationId xmlns:p14="http://schemas.microsoft.com/office/powerpoint/2010/main" val="4235483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1" cy="224942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3" name="TextBox 2"/>
          <p:cNvSpPr txBox="1"/>
          <p:nvPr/>
        </p:nvSpPr>
        <p:spPr>
          <a:xfrm>
            <a:off x="164592" y="146304"/>
            <a:ext cx="5641848" cy="2971800"/>
          </a:xfrm>
          <a:prstGeom prst="rect">
            <a:avLst/>
          </a:prstGeom>
          <a:noFill/>
        </p:spPr>
        <p:txBody>
          <a:bodyPr wrap="square" rtlCol="0">
            <a:spAutoFit/>
          </a:bodyPr>
          <a:lstStyle/>
          <a:p>
            <a:r>
              <a:rPr lang="en-US" sz="6000" b="1" dirty="0">
                <a:solidFill>
                  <a:schemeClr val="bg1"/>
                </a:solidFill>
                <a:latin typeface="Gill Sans MT" panose="020B0502020104020203" pitchFamily="34" charset="0"/>
              </a:rPr>
              <a:t>Fact or</a:t>
            </a:r>
          </a:p>
          <a:p>
            <a:r>
              <a:rPr lang="en-US" sz="6000" b="1" dirty="0">
                <a:solidFill>
                  <a:schemeClr val="bg1"/>
                </a:solidFill>
                <a:latin typeface="Gill Sans MT" panose="020B0502020104020203" pitchFamily="34" charset="0"/>
              </a:rPr>
              <a:t>Fake out?</a:t>
            </a:r>
          </a:p>
          <a:p>
            <a:endParaRPr lang="en-US" sz="6000" dirty="0"/>
          </a:p>
        </p:txBody>
      </p:sp>
      <p:sp>
        <p:nvSpPr>
          <p:cNvPr id="4" name="TextBox 3"/>
          <p:cNvSpPr txBox="1"/>
          <p:nvPr/>
        </p:nvSpPr>
        <p:spPr>
          <a:xfrm>
            <a:off x="704088" y="2898648"/>
            <a:ext cx="1824228" cy="1323439"/>
          </a:xfrm>
          <a:prstGeom prst="rect">
            <a:avLst/>
          </a:prstGeom>
          <a:noFill/>
        </p:spPr>
        <p:txBody>
          <a:bodyPr wrap="square" rtlCol="0">
            <a:spAutoFit/>
          </a:bodyPr>
          <a:lstStyle/>
          <a:p>
            <a:r>
              <a:rPr lang="en-US" sz="8000" b="1" dirty="0"/>
              <a:t>#15</a:t>
            </a:r>
          </a:p>
        </p:txBody>
      </p:sp>
      <p:sp>
        <p:nvSpPr>
          <p:cNvPr id="5" name="TextBox 4"/>
          <p:cNvSpPr txBox="1"/>
          <p:nvPr/>
        </p:nvSpPr>
        <p:spPr>
          <a:xfrm>
            <a:off x="2528316" y="3282029"/>
            <a:ext cx="8563356" cy="2585323"/>
          </a:xfrm>
          <a:prstGeom prst="rect">
            <a:avLst/>
          </a:prstGeom>
          <a:noFill/>
        </p:spPr>
        <p:txBody>
          <a:bodyPr wrap="square" rtlCol="0">
            <a:spAutoFit/>
          </a:bodyPr>
          <a:lstStyle/>
          <a:p>
            <a:pPr fontAlgn="base"/>
            <a:r>
              <a:rPr lang="en-US" sz="4800" dirty="0"/>
              <a:t>A credit score is updated monthly.  </a:t>
            </a:r>
          </a:p>
          <a:p>
            <a:pPr fontAlgn="base"/>
            <a:r>
              <a:rPr lang="en-US" dirty="0"/>
              <a:t> </a:t>
            </a:r>
          </a:p>
          <a:p>
            <a:r>
              <a:rPr lang="en-US" sz="4800" dirty="0"/>
              <a:t> </a:t>
            </a:r>
          </a:p>
        </p:txBody>
      </p:sp>
      <p:sp>
        <p:nvSpPr>
          <p:cNvPr id="6" name="TextBox 5"/>
          <p:cNvSpPr txBox="1"/>
          <p:nvPr/>
        </p:nvSpPr>
        <p:spPr>
          <a:xfrm>
            <a:off x="6013705" y="5870448"/>
            <a:ext cx="4803647" cy="461665"/>
          </a:xfrm>
          <a:prstGeom prst="rect">
            <a:avLst/>
          </a:prstGeom>
          <a:noFill/>
        </p:spPr>
        <p:txBody>
          <a:bodyPr wrap="square" rtlCol="0">
            <a:spAutoFit/>
          </a:bodyPr>
          <a:lstStyle/>
          <a:p>
            <a:r>
              <a:rPr lang="en-US" sz="2400" b="1" dirty="0"/>
              <a:t>Fake out</a:t>
            </a:r>
          </a:p>
        </p:txBody>
      </p:sp>
    </p:spTree>
    <p:extLst>
      <p:ext uri="{BB962C8B-B14F-4D97-AF65-F5344CB8AC3E}">
        <p14:creationId xmlns:p14="http://schemas.microsoft.com/office/powerpoint/2010/main" val="188367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28316" y="4931633"/>
            <a:ext cx="8279892" cy="646331"/>
          </a:xfrm>
          <a:prstGeom prst="rect">
            <a:avLst/>
          </a:prstGeom>
          <a:noFill/>
        </p:spPr>
        <p:txBody>
          <a:bodyPr wrap="square" rtlCol="0">
            <a:spAutoFit/>
          </a:bodyPr>
          <a:lstStyle/>
          <a:p>
            <a:r>
              <a:rPr lang="en-US" dirty="0"/>
              <a:t>Changes to a credit report may cause the credit score to change, so it depends on the data reported by lenders. Records are continuously being updated.</a:t>
            </a:r>
          </a:p>
        </p:txBody>
      </p:sp>
      <p:sp>
        <p:nvSpPr>
          <p:cNvPr id="10" name="Rectangle 9">
            <a:extLst>
              <a:ext uri="{FF2B5EF4-FFF2-40B4-BE49-F238E27FC236}">
                <a16:creationId xmlns:a16="http://schemas.microsoft.com/office/drawing/2014/main" id="{60DB4C0B-FEAF-A649-AF48-E1287B327F96}"/>
              </a:ext>
            </a:extLst>
          </p:cNvPr>
          <p:cNvSpPr/>
          <p:nvPr/>
        </p:nvSpPr>
        <p:spPr>
          <a:xfrm>
            <a:off x="0" y="0"/>
            <a:ext cx="6109577" cy="2249317"/>
          </a:xfrm>
          <a:prstGeom prst="rect">
            <a:avLst/>
          </a:prstGeom>
          <a:solidFill>
            <a:srgbClr val="0092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95528" y="2898648"/>
            <a:ext cx="1732788" cy="1323439"/>
          </a:xfrm>
          <a:prstGeom prst="rect">
            <a:avLst/>
          </a:prstGeom>
          <a:noFill/>
        </p:spPr>
        <p:txBody>
          <a:bodyPr wrap="square" rtlCol="0">
            <a:spAutoFit/>
          </a:bodyPr>
          <a:lstStyle/>
          <a:p>
            <a:r>
              <a:rPr lang="en-US" sz="8000" b="1" dirty="0"/>
              <a:t>#15</a:t>
            </a:r>
          </a:p>
        </p:txBody>
      </p:sp>
      <p:sp>
        <p:nvSpPr>
          <p:cNvPr id="9" name="TextBox 8"/>
          <p:cNvSpPr txBox="1"/>
          <p:nvPr/>
        </p:nvSpPr>
        <p:spPr>
          <a:xfrm>
            <a:off x="2528316" y="3282029"/>
            <a:ext cx="8193024" cy="1569660"/>
          </a:xfrm>
          <a:prstGeom prst="rect">
            <a:avLst/>
          </a:prstGeom>
          <a:noFill/>
        </p:spPr>
        <p:txBody>
          <a:bodyPr wrap="square" rtlCol="0">
            <a:spAutoFit/>
          </a:bodyPr>
          <a:lstStyle/>
          <a:p>
            <a:r>
              <a:rPr lang="en-US" sz="4800" dirty="0"/>
              <a:t>A credit score is updated monthly.</a:t>
            </a:r>
          </a:p>
        </p:txBody>
      </p:sp>
      <p:sp>
        <p:nvSpPr>
          <p:cNvPr id="6" name="TextBox 5"/>
          <p:cNvSpPr txBox="1"/>
          <p:nvPr/>
        </p:nvSpPr>
        <p:spPr>
          <a:xfrm>
            <a:off x="164592" y="146304"/>
            <a:ext cx="5641848" cy="1015663"/>
          </a:xfrm>
          <a:prstGeom prst="rect">
            <a:avLst/>
          </a:prstGeom>
          <a:noFill/>
        </p:spPr>
        <p:txBody>
          <a:bodyPr wrap="square" rtlCol="0">
            <a:spAutoFit/>
          </a:bodyPr>
          <a:lstStyle/>
          <a:p>
            <a:r>
              <a:rPr lang="en-US" sz="6000" b="1" dirty="0">
                <a:solidFill>
                  <a:schemeClr val="bg1"/>
                </a:solidFill>
                <a:latin typeface="Gill Sans MT" panose="020B0502020104020203" pitchFamily="34" charset="0"/>
              </a:rPr>
              <a:t>Fake out</a:t>
            </a:r>
            <a:endParaRPr lang="en-US" sz="6000" dirty="0">
              <a:solidFill>
                <a:schemeClr val="bg1"/>
              </a:solidFill>
            </a:endParaRPr>
          </a:p>
        </p:txBody>
      </p:sp>
    </p:spTree>
    <p:extLst>
      <p:ext uri="{BB962C8B-B14F-4D97-AF65-F5344CB8AC3E}">
        <p14:creationId xmlns:p14="http://schemas.microsoft.com/office/powerpoint/2010/main" val="4221179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1" cy="224942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3" name="TextBox 2"/>
          <p:cNvSpPr txBox="1"/>
          <p:nvPr/>
        </p:nvSpPr>
        <p:spPr>
          <a:xfrm>
            <a:off x="164592" y="146304"/>
            <a:ext cx="5641848" cy="2971800"/>
          </a:xfrm>
          <a:prstGeom prst="rect">
            <a:avLst/>
          </a:prstGeom>
          <a:noFill/>
        </p:spPr>
        <p:txBody>
          <a:bodyPr wrap="square" rtlCol="0">
            <a:spAutoFit/>
          </a:bodyPr>
          <a:lstStyle/>
          <a:p>
            <a:r>
              <a:rPr lang="en-US" sz="6000" b="1" dirty="0">
                <a:solidFill>
                  <a:schemeClr val="bg1"/>
                </a:solidFill>
                <a:latin typeface="Gill Sans MT" panose="020B0502020104020203" pitchFamily="34" charset="0"/>
              </a:rPr>
              <a:t>Fact or</a:t>
            </a:r>
          </a:p>
          <a:p>
            <a:r>
              <a:rPr lang="en-US" sz="6000" b="1" dirty="0">
                <a:solidFill>
                  <a:schemeClr val="bg1"/>
                </a:solidFill>
                <a:latin typeface="Gill Sans MT" panose="020B0502020104020203" pitchFamily="34" charset="0"/>
              </a:rPr>
              <a:t>Fake out?</a:t>
            </a:r>
          </a:p>
          <a:p>
            <a:endParaRPr lang="en-US" sz="6000" dirty="0"/>
          </a:p>
        </p:txBody>
      </p:sp>
      <p:sp>
        <p:nvSpPr>
          <p:cNvPr id="4" name="TextBox 3"/>
          <p:cNvSpPr txBox="1"/>
          <p:nvPr/>
        </p:nvSpPr>
        <p:spPr>
          <a:xfrm>
            <a:off x="704088" y="2898648"/>
            <a:ext cx="1824228" cy="1323439"/>
          </a:xfrm>
          <a:prstGeom prst="rect">
            <a:avLst/>
          </a:prstGeom>
          <a:noFill/>
        </p:spPr>
        <p:txBody>
          <a:bodyPr wrap="square" rtlCol="0">
            <a:spAutoFit/>
          </a:bodyPr>
          <a:lstStyle/>
          <a:p>
            <a:r>
              <a:rPr lang="en-US" sz="8000" b="1" dirty="0"/>
              <a:t>#16</a:t>
            </a:r>
          </a:p>
        </p:txBody>
      </p:sp>
      <p:sp>
        <p:nvSpPr>
          <p:cNvPr id="5" name="TextBox 4"/>
          <p:cNvSpPr txBox="1"/>
          <p:nvPr/>
        </p:nvSpPr>
        <p:spPr>
          <a:xfrm>
            <a:off x="2528316" y="3282029"/>
            <a:ext cx="8654034" cy="2585323"/>
          </a:xfrm>
          <a:prstGeom prst="rect">
            <a:avLst/>
          </a:prstGeom>
          <a:noFill/>
        </p:spPr>
        <p:txBody>
          <a:bodyPr wrap="square" rtlCol="0">
            <a:spAutoFit/>
          </a:bodyPr>
          <a:lstStyle/>
          <a:p>
            <a:pPr fontAlgn="base"/>
            <a:r>
              <a:rPr lang="en-US" sz="4800" dirty="0"/>
              <a:t>A higher credit score may result in a lender offering better terms.  </a:t>
            </a:r>
          </a:p>
          <a:p>
            <a:pPr fontAlgn="base"/>
            <a:r>
              <a:rPr lang="en-US" dirty="0"/>
              <a:t> </a:t>
            </a:r>
          </a:p>
          <a:p>
            <a:r>
              <a:rPr lang="en-US" sz="4800" dirty="0"/>
              <a:t> </a:t>
            </a:r>
          </a:p>
        </p:txBody>
      </p:sp>
      <p:sp>
        <p:nvSpPr>
          <p:cNvPr id="6" name="TextBox 5"/>
          <p:cNvSpPr txBox="1"/>
          <p:nvPr/>
        </p:nvSpPr>
        <p:spPr>
          <a:xfrm>
            <a:off x="6013705" y="5870448"/>
            <a:ext cx="4803647" cy="461665"/>
          </a:xfrm>
          <a:prstGeom prst="rect">
            <a:avLst/>
          </a:prstGeom>
          <a:noFill/>
        </p:spPr>
        <p:txBody>
          <a:bodyPr wrap="square" rtlCol="0">
            <a:spAutoFit/>
          </a:bodyPr>
          <a:lstStyle/>
          <a:p>
            <a:r>
              <a:rPr lang="en-US" sz="2400" b="1" dirty="0"/>
              <a:t>Fact</a:t>
            </a:r>
          </a:p>
        </p:txBody>
      </p:sp>
    </p:spTree>
    <p:extLst>
      <p:ext uri="{BB962C8B-B14F-4D97-AF65-F5344CB8AC3E}">
        <p14:creationId xmlns:p14="http://schemas.microsoft.com/office/powerpoint/2010/main" val="6736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107"/>
            <a:ext cx="6096000" cy="224942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64592" y="146304"/>
            <a:ext cx="5641848" cy="1015663"/>
          </a:xfrm>
          <a:prstGeom prst="rect">
            <a:avLst/>
          </a:prstGeom>
          <a:noFill/>
        </p:spPr>
        <p:txBody>
          <a:bodyPr wrap="square" rtlCol="0">
            <a:spAutoFit/>
          </a:bodyPr>
          <a:lstStyle/>
          <a:p>
            <a:r>
              <a:rPr lang="en-US" sz="6000" b="1" dirty="0">
                <a:solidFill>
                  <a:schemeClr val="bg1"/>
                </a:solidFill>
                <a:latin typeface="Gill Sans MT" panose="020B0502020104020203" pitchFamily="34" charset="0"/>
              </a:rPr>
              <a:t>Fact</a:t>
            </a:r>
            <a:endParaRPr lang="en-US" sz="6000" dirty="0"/>
          </a:p>
        </p:txBody>
      </p:sp>
      <p:sp>
        <p:nvSpPr>
          <p:cNvPr id="4" name="TextBox 3"/>
          <p:cNvSpPr txBox="1"/>
          <p:nvPr/>
        </p:nvSpPr>
        <p:spPr>
          <a:xfrm>
            <a:off x="2528316" y="5041367"/>
            <a:ext cx="8659368" cy="923330"/>
          </a:xfrm>
          <a:prstGeom prst="rect">
            <a:avLst/>
          </a:prstGeom>
          <a:noFill/>
        </p:spPr>
        <p:txBody>
          <a:bodyPr wrap="square" rtlCol="0">
            <a:spAutoFit/>
          </a:bodyPr>
          <a:lstStyle/>
          <a:p>
            <a:r>
              <a:rPr lang="en-US" dirty="0"/>
              <a:t>Both interest rates and loan terms, as well as credit card terms, can be positively impacted by a good credit score. The better your score, the less risk you pose for a bank or other financial institution. </a:t>
            </a:r>
          </a:p>
        </p:txBody>
      </p:sp>
      <p:sp>
        <p:nvSpPr>
          <p:cNvPr id="8" name="TextBox 7"/>
          <p:cNvSpPr txBox="1"/>
          <p:nvPr/>
        </p:nvSpPr>
        <p:spPr>
          <a:xfrm>
            <a:off x="786384" y="2898648"/>
            <a:ext cx="1741932" cy="1323439"/>
          </a:xfrm>
          <a:prstGeom prst="rect">
            <a:avLst/>
          </a:prstGeom>
          <a:noFill/>
        </p:spPr>
        <p:txBody>
          <a:bodyPr wrap="square" rtlCol="0">
            <a:spAutoFit/>
          </a:bodyPr>
          <a:lstStyle/>
          <a:p>
            <a:r>
              <a:rPr lang="en-US" sz="8000" b="1" dirty="0"/>
              <a:t>#16</a:t>
            </a:r>
          </a:p>
        </p:txBody>
      </p:sp>
      <p:sp>
        <p:nvSpPr>
          <p:cNvPr id="9" name="TextBox 8"/>
          <p:cNvSpPr txBox="1"/>
          <p:nvPr/>
        </p:nvSpPr>
        <p:spPr>
          <a:xfrm>
            <a:off x="2528316" y="3282029"/>
            <a:ext cx="8659368" cy="1569660"/>
          </a:xfrm>
          <a:prstGeom prst="rect">
            <a:avLst/>
          </a:prstGeom>
          <a:noFill/>
        </p:spPr>
        <p:txBody>
          <a:bodyPr wrap="square" rtlCol="0">
            <a:spAutoFit/>
          </a:bodyPr>
          <a:lstStyle/>
          <a:p>
            <a:pPr fontAlgn="base"/>
            <a:r>
              <a:rPr lang="en-US" sz="4800" dirty="0"/>
              <a:t>A higher credit score may result in a lender offering better terms.    </a:t>
            </a:r>
          </a:p>
        </p:txBody>
      </p:sp>
    </p:spTree>
    <p:extLst>
      <p:ext uri="{BB962C8B-B14F-4D97-AF65-F5344CB8AC3E}">
        <p14:creationId xmlns:p14="http://schemas.microsoft.com/office/powerpoint/2010/main" val="2787368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3710532"/>
          </a:xfrm>
        </p:spPr>
        <p:txBody>
          <a:bodyPr anchor="b">
            <a:noAutofit/>
          </a:bodyPr>
          <a:lstStyle/>
          <a:p>
            <a:r>
              <a:rPr lang="en-US" sz="7000" b="1" dirty="0">
                <a:solidFill>
                  <a:schemeClr val="bg1"/>
                </a:solidFill>
                <a:latin typeface="Gill Sans MT" panose="020B0502020104020203" pitchFamily="34" charset="0"/>
              </a:rPr>
              <a:t>A few more things</a:t>
            </a:r>
            <a:endParaRPr lang="en-US" sz="7000" dirty="0">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4339487"/>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00871" cy="4562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As you transition to the next phase of your life, there are a few more things to know.</a:t>
            </a:r>
            <a:endParaRPr lang="en-US" altLang="en-US" dirty="0"/>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4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3489480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1" cy="224942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3" name="TextBox 2"/>
          <p:cNvSpPr txBox="1"/>
          <p:nvPr/>
        </p:nvSpPr>
        <p:spPr>
          <a:xfrm>
            <a:off x="164592" y="146304"/>
            <a:ext cx="5641848" cy="2971800"/>
          </a:xfrm>
          <a:prstGeom prst="rect">
            <a:avLst/>
          </a:prstGeom>
          <a:noFill/>
        </p:spPr>
        <p:txBody>
          <a:bodyPr wrap="square" rtlCol="0">
            <a:spAutoFit/>
          </a:bodyPr>
          <a:lstStyle/>
          <a:p>
            <a:r>
              <a:rPr lang="en-US" sz="6000" b="1" dirty="0">
                <a:solidFill>
                  <a:schemeClr val="bg1"/>
                </a:solidFill>
                <a:latin typeface="Gill Sans MT" panose="020B0502020104020203" pitchFamily="34" charset="0"/>
              </a:rPr>
              <a:t>Fact or</a:t>
            </a:r>
          </a:p>
          <a:p>
            <a:r>
              <a:rPr lang="en-US" sz="6000" b="1" dirty="0">
                <a:solidFill>
                  <a:schemeClr val="bg1"/>
                </a:solidFill>
                <a:latin typeface="Gill Sans MT" panose="020B0502020104020203" pitchFamily="34" charset="0"/>
              </a:rPr>
              <a:t>Fake out?</a:t>
            </a:r>
          </a:p>
          <a:p>
            <a:endParaRPr lang="en-US" sz="6000" dirty="0"/>
          </a:p>
        </p:txBody>
      </p:sp>
      <p:sp>
        <p:nvSpPr>
          <p:cNvPr id="4" name="TextBox 3"/>
          <p:cNvSpPr txBox="1"/>
          <p:nvPr/>
        </p:nvSpPr>
        <p:spPr>
          <a:xfrm>
            <a:off x="704088" y="2898648"/>
            <a:ext cx="1824228" cy="1323439"/>
          </a:xfrm>
          <a:prstGeom prst="rect">
            <a:avLst/>
          </a:prstGeom>
          <a:noFill/>
        </p:spPr>
        <p:txBody>
          <a:bodyPr wrap="square" rtlCol="0">
            <a:spAutoFit/>
          </a:bodyPr>
          <a:lstStyle/>
          <a:p>
            <a:r>
              <a:rPr lang="en-US" sz="8000" b="1" dirty="0"/>
              <a:t>#17</a:t>
            </a:r>
          </a:p>
        </p:txBody>
      </p:sp>
      <p:sp>
        <p:nvSpPr>
          <p:cNvPr id="5" name="TextBox 4"/>
          <p:cNvSpPr txBox="1"/>
          <p:nvPr/>
        </p:nvSpPr>
        <p:spPr>
          <a:xfrm>
            <a:off x="2528316" y="3282029"/>
            <a:ext cx="8563356" cy="3323987"/>
          </a:xfrm>
          <a:prstGeom prst="rect">
            <a:avLst/>
          </a:prstGeom>
          <a:noFill/>
        </p:spPr>
        <p:txBody>
          <a:bodyPr wrap="square" rtlCol="0">
            <a:spAutoFit/>
          </a:bodyPr>
          <a:lstStyle/>
          <a:p>
            <a:pPr fontAlgn="base"/>
            <a:r>
              <a:rPr lang="en-US" sz="4800" dirty="0"/>
              <a:t>Post-secondary education loans are exempt from your credit history.   </a:t>
            </a:r>
          </a:p>
          <a:p>
            <a:pPr fontAlgn="base"/>
            <a:r>
              <a:rPr lang="en-US" dirty="0"/>
              <a:t> </a:t>
            </a:r>
          </a:p>
          <a:p>
            <a:r>
              <a:rPr lang="en-US" sz="4800" dirty="0"/>
              <a:t> </a:t>
            </a:r>
          </a:p>
        </p:txBody>
      </p:sp>
      <p:sp>
        <p:nvSpPr>
          <p:cNvPr id="6" name="TextBox 5"/>
          <p:cNvSpPr txBox="1"/>
          <p:nvPr/>
        </p:nvSpPr>
        <p:spPr>
          <a:xfrm>
            <a:off x="6013705" y="5870448"/>
            <a:ext cx="4803647" cy="461665"/>
          </a:xfrm>
          <a:prstGeom prst="rect">
            <a:avLst/>
          </a:prstGeom>
          <a:noFill/>
        </p:spPr>
        <p:txBody>
          <a:bodyPr wrap="square" rtlCol="0">
            <a:spAutoFit/>
          </a:bodyPr>
          <a:lstStyle/>
          <a:p>
            <a:r>
              <a:rPr lang="en-US" sz="2400" b="1" dirty="0"/>
              <a:t>Fake out</a:t>
            </a:r>
          </a:p>
        </p:txBody>
      </p:sp>
    </p:spTree>
    <p:extLst>
      <p:ext uri="{BB962C8B-B14F-4D97-AF65-F5344CB8AC3E}">
        <p14:creationId xmlns:p14="http://schemas.microsoft.com/office/powerpoint/2010/main" val="396026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28316" y="5754593"/>
            <a:ext cx="8279892" cy="646331"/>
          </a:xfrm>
          <a:prstGeom prst="rect">
            <a:avLst/>
          </a:prstGeom>
          <a:noFill/>
        </p:spPr>
        <p:txBody>
          <a:bodyPr wrap="square" rtlCol="0">
            <a:spAutoFit/>
          </a:bodyPr>
          <a:lstStyle/>
          <a:p>
            <a:r>
              <a:rPr lang="en-US" dirty="0"/>
              <a:t>Each time you receive loan funds for school it appears on your credit report as a new account. Your payments will be recorded, too.</a:t>
            </a:r>
          </a:p>
        </p:txBody>
      </p:sp>
      <p:sp>
        <p:nvSpPr>
          <p:cNvPr id="10" name="Rectangle 9">
            <a:extLst>
              <a:ext uri="{FF2B5EF4-FFF2-40B4-BE49-F238E27FC236}">
                <a16:creationId xmlns:a16="http://schemas.microsoft.com/office/drawing/2014/main" id="{60DB4C0B-FEAF-A649-AF48-E1287B327F96}"/>
              </a:ext>
            </a:extLst>
          </p:cNvPr>
          <p:cNvSpPr/>
          <p:nvPr/>
        </p:nvSpPr>
        <p:spPr>
          <a:xfrm>
            <a:off x="0" y="0"/>
            <a:ext cx="6109577" cy="2249317"/>
          </a:xfrm>
          <a:prstGeom prst="rect">
            <a:avLst/>
          </a:prstGeom>
          <a:solidFill>
            <a:srgbClr val="0092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95528" y="2898648"/>
            <a:ext cx="1732788" cy="1323439"/>
          </a:xfrm>
          <a:prstGeom prst="rect">
            <a:avLst/>
          </a:prstGeom>
          <a:noFill/>
        </p:spPr>
        <p:txBody>
          <a:bodyPr wrap="square" rtlCol="0">
            <a:spAutoFit/>
          </a:bodyPr>
          <a:lstStyle/>
          <a:p>
            <a:r>
              <a:rPr lang="en-US" sz="8000" b="1" dirty="0"/>
              <a:t>#17</a:t>
            </a:r>
          </a:p>
        </p:txBody>
      </p:sp>
      <p:sp>
        <p:nvSpPr>
          <p:cNvPr id="9" name="TextBox 8"/>
          <p:cNvSpPr txBox="1"/>
          <p:nvPr/>
        </p:nvSpPr>
        <p:spPr>
          <a:xfrm>
            <a:off x="2528316" y="3282029"/>
            <a:ext cx="8193024" cy="2308324"/>
          </a:xfrm>
          <a:prstGeom prst="rect">
            <a:avLst/>
          </a:prstGeom>
          <a:noFill/>
        </p:spPr>
        <p:txBody>
          <a:bodyPr wrap="square" rtlCol="0">
            <a:spAutoFit/>
          </a:bodyPr>
          <a:lstStyle/>
          <a:p>
            <a:r>
              <a:rPr lang="en-US" sz="4800" dirty="0"/>
              <a:t>Post-secondary education loans are exempt from your credit history.</a:t>
            </a:r>
          </a:p>
        </p:txBody>
      </p:sp>
      <p:sp>
        <p:nvSpPr>
          <p:cNvPr id="6" name="TextBox 5"/>
          <p:cNvSpPr txBox="1"/>
          <p:nvPr/>
        </p:nvSpPr>
        <p:spPr>
          <a:xfrm>
            <a:off x="164592" y="146304"/>
            <a:ext cx="5641848" cy="1015663"/>
          </a:xfrm>
          <a:prstGeom prst="rect">
            <a:avLst/>
          </a:prstGeom>
          <a:noFill/>
        </p:spPr>
        <p:txBody>
          <a:bodyPr wrap="square" rtlCol="0">
            <a:spAutoFit/>
          </a:bodyPr>
          <a:lstStyle/>
          <a:p>
            <a:r>
              <a:rPr lang="en-US" sz="6000" b="1" dirty="0">
                <a:solidFill>
                  <a:schemeClr val="bg1"/>
                </a:solidFill>
                <a:latin typeface="Gill Sans MT" panose="020B0502020104020203" pitchFamily="34" charset="0"/>
              </a:rPr>
              <a:t>Fake out</a:t>
            </a:r>
            <a:endParaRPr lang="en-US" sz="6000" dirty="0">
              <a:solidFill>
                <a:schemeClr val="bg1"/>
              </a:solidFill>
            </a:endParaRPr>
          </a:p>
        </p:txBody>
      </p:sp>
    </p:spTree>
    <p:extLst>
      <p:ext uri="{BB962C8B-B14F-4D97-AF65-F5344CB8AC3E}">
        <p14:creationId xmlns:p14="http://schemas.microsoft.com/office/powerpoint/2010/main" val="800352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DB4C0B-FEAF-A649-AF48-E1287B327F96}"/>
              </a:ext>
            </a:extLst>
          </p:cNvPr>
          <p:cNvSpPr/>
          <p:nvPr/>
        </p:nvSpPr>
        <p:spPr>
          <a:xfrm>
            <a:off x="-13577" y="0"/>
            <a:ext cx="12223391" cy="6884504"/>
          </a:xfrm>
          <a:prstGeom prst="rect">
            <a:avLst/>
          </a:prstGeom>
          <a:solidFill>
            <a:srgbClr val="0092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658930-1822-9141-A0BF-CF07D8ED7036}"/>
              </a:ext>
            </a:extLst>
          </p:cNvPr>
          <p:cNvSpPr>
            <a:spLocks noGrp="1"/>
          </p:cNvSpPr>
          <p:nvPr>
            <p:ph type="ctrTitle"/>
          </p:nvPr>
        </p:nvSpPr>
        <p:spPr>
          <a:xfrm>
            <a:off x="2205692" y="1625600"/>
            <a:ext cx="7780615" cy="2859314"/>
          </a:xfrm>
          <a:ln w="101600">
            <a:solidFill>
              <a:schemeClr val="bg1"/>
            </a:solidFill>
            <a:miter lim="800000"/>
          </a:ln>
        </p:spPr>
        <p:txBody>
          <a:bodyPr anchor="ctr">
            <a:normAutofit/>
          </a:bodyPr>
          <a:lstStyle/>
          <a:p>
            <a:pPr>
              <a:lnSpc>
                <a:spcPct val="100000"/>
              </a:lnSpc>
              <a:spcAft>
                <a:spcPts val="600"/>
              </a:spcAft>
            </a:pPr>
            <a:r>
              <a:rPr lang="en-US" sz="7200" b="1" dirty="0">
                <a:solidFill>
                  <a:schemeClr val="bg1"/>
                </a:solidFill>
                <a:latin typeface="Gill Sans MT" panose="020B0502020104020203" pitchFamily="34" charset="0"/>
              </a:rPr>
              <a:t>Fact or Fake out</a:t>
            </a:r>
          </a:p>
        </p:txBody>
      </p:sp>
      <p:sp>
        <p:nvSpPr>
          <p:cNvPr id="5" name="Rectangle 4">
            <a:extLst>
              <a:ext uri="{FF2B5EF4-FFF2-40B4-BE49-F238E27FC236}">
                <a16:creationId xmlns:a16="http://schemas.microsoft.com/office/drawing/2014/main" id="{703703BD-349A-044C-BBB2-80F3727BD2A3}"/>
              </a:ext>
            </a:extLst>
          </p:cNvPr>
          <p:cNvSpPr/>
          <p:nvPr/>
        </p:nvSpPr>
        <p:spPr>
          <a:xfrm>
            <a:off x="0" y="-997526"/>
            <a:ext cx="2476361" cy="671578"/>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3D09CE0-95C2-E040-9533-C0AF7F77EEF4}"/>
              </a:ext>
            </a:extLst>
          </p:cNvPr>
          <p:cNvSpPr/>
          <p:nvPr/>
        </p:nvSpPr>
        <p:spPr>
          <a:xfrm>
            <a:off x="2466217" y="-997527"/>
            <a:ext cx="2432304" cy="671578"/>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 name="Rectangle 6">
            <a:extLst>
              <a:ext uri="{FF2B5EF4-FFF2-40B4-BE49-F238E27FC236}">
                <a16:creationId xmlns:a16="http://schemas.microsoft.com/office/drawing/2014/main" id="{0809F3D9-94CD-7B46-BC95-4BDA1E9BF28C}"/>
              </a:ext>
            </a:extLst>
          </p:cNvPr>
          <p:cNvSpPr/>
          <p:nvPr/>
        </p:nvSpPr>
        <p:spPr>
          <a:xfrm>
            <a:off x="4896153" y="-997527"/>
            <a:ext cx="2432304" cy="671578"/>
          </a:xfrm>
          <a:prstGeom prst="rect">
            <a:avLst/>
          </a:prstGeom>
          <a:solidFill>
            <a:srgbClr val="4D6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CFC6681-BA5B-E94A-83F7-57F7C83CB79C}"/>
              </a:ext>
            </a:extLst>
          </p:cNvPr>
          <p:cNvSpPr/>
          <p:nvPr/>
        </p:nvSpPr>
        <p:spPr>
          <a:xfrm>
            <a:off x="7319615" y="-997526"/>
            <a:ext cx="2432304" cy="671578"/>
          </a:xfrm>
          <a:prstGeom prst="rect">
            <a:avLst/>
          </a:prstGeom>
          <a:solidFill>
            <a:srgbClr val="3F5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B9969FE-67A6-2449-A632-5ABD7D171219}"/>
              </a:ext>
            </a:extLst>
          </p:cNvPr>
          <p:cNvSpPr/>
          <p:nvPr/>
        </p:nvSpPr>
        <p:spPr>
          <a:xfrm>
            <a:off x="9751919" y="-997527"/>
            <a:ext cx="2432304" cy="671578"/>
          </a:xfrm>
          <a:prstGeom prst="rect">
            <a:avLst/>
          </a:prstGeom>
          <a:solidFill>
            <a:srgbClr val="5F5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2006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1" cy="224942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3" name="TextBox 2"/>
          <p:cNvSpPr txBox="1"/>
          <p:nvPr/>
        </p:nvSpPr>
        <p:spPr>
          <a:xfrm>
            <a:off x="164592" y="146304"/>
            <a:ext cx="5641848" cy="2971800"/>
          </a:xfrm>
          <a:prstGeom prst="rect">
            <a:avLst/>
          </a:prstGeom>
          <a:noFill/>
        </p:spPr>
        <p:txBody>
          <a:bodyPr wrap="square" rtlCol="0">
            <a:spAutoFit/>
          </a:bodyPr>
          <a:lstStyle/>
          <a:p>
            <a:r>
              <a:rPr lang="en-US" sz="6000" b="1" dirty="0">
                <a:solidFill>
                  <a:schemeClr val="bg1"/>
                </a:solidFill>
                <a:latin typeface="Gill Sans MT" panose="020B0502020104020203" pitchFamily="34" charset="0"/>
              </a:rPr>
              <a:t>Fact or</a:t>
            </a:r>
          </a:p>
          <a:p>
            <a:r>
              <a:rPr lang="en-US" sz="6000" b="1" dirty="0">
                <a:solidFill>
                  <a:schemeClr val="bg1"/>
                </a:solidFill>
                <a:latin typeface="Gill Sans MT" panose="020B0502020104020203" pitchFamily="34" charset="0"/>
              </a:rPr>
              <a:t>Fake out?</a:t>
            </a:r>
          </a:p>
          <a:p>
            <a:endParaRPr lang="en-US" sz="6000" dirty="0"/>
          </a:p>
        </p:txBody>
      </p:sp>
      <p:sp>
        <p:nvSpPr>
          <p:cNvPr id="4" name="TextBox 3"/>
          <p:cNvSpPr txBox="1"/>
          <p:nvPr/>
        </p:nvSpPr>
        <p:spPr>
          <a:xfrm>
            <a:off x="704088" y="2898648"/>
            <a:ext cx="1824228" cy="1323439"/>
          </a:xfrm>
          <a:prstGeom prst="rect">
            <a:avLst/>
          </a:prstGeom>
          <a:noFill/>
        </p:spPr>
        <p:txBody>
          <a:bodyPr wrap="square" rtlCol="0">
            <a:spAutoFit/>
          </a:bodyPr>
          <a:lstStyle/>
          <a:p>
            <a:r>
              <a:rPr lang="en-US" sz="8000" b="1" dirty="0"/>
              <a:t>#18</a:t>
            </a:r>
          </a:p>
        </p:txBody>
      </p:sp>
      <p:sp>
        <p:nvSpPr>
          <p:cNvPr id="5" name="TextBox 4"/>
          <p:cNvSpPr txBox="1"/>
          <p:nvPr/>
        </p:nvSpPr>
        <p:spPr>
          <a:xfrm>
            <a:off x="2528316" y="3282029"/>
            <a:ext cx="8563356" cy="3323987"/>
          </a:xfrm>
          <a:prstGeom prst="rect">
            <a:avLst/>
          </a:prstGeom>
          <a:noFill/>
        </p:spPr>
        <p:txBody>
          <a:bodyPr wrap="square" rtlCol="0">
            <a:spAutoFit/>
          </a:bodyPr>
          <a:lstStyle/>
          <a:p>
            <a:pPr fontAlgn="base"/>
            <a:r>
              <a:rPr lang="en-US" sz="4800" dirty="0"/>
              <a:t>Employers review your credit history as a gauge of your character.   </a:t>
            </a:r>
          </a:p>
          <a:p>
            <a:pPr fontAlgn="base"/>
            <a:r>
              <a:rPr lang="en-US" dirty="0"/>
              <a:t> </a:t>
            </a:r>
          </a:p>
          <a:p>
            <a:r>
              <a:rPr lang="en-US" sz="4800" dirty="0"/>
              <a:t> </a:t>
            </a:r>
          </a:p>
        </p:txBody>
      </p:sp>
      <p:sp>
        <p:nvSpPr>
          <p:cNvPr id="6" name="TextBox 5"/>
          <p:cNvSpPr txBox="1"/>
          <p:nvPr/>
        </p:nvSpPr>
        <p:spPr>
          <a:xfrm>
            <a:off x="6013705" y="5870448"/>
            <a:ext cx="4803647" cy="461665"/>
          </a:xfrm>
          <a:prstGeom prst="rect">
            <a:avLst/>
          </a:prstGeom>
          <a:noFill/>
        </p:spPr>
        <p:txBody>
          <a:bodyPr wrap="square" rtlCol="0">
            <a:spAutoFit/>
          </a:bodyPr>
          <a:lstStyle/>
          <a:p>
            <a:r>
              <a:rPr lang="en-US" sz="2400" b="1" dirty="0"/>
              <a:t>Fact</a:t>
            </a:r>
          </a:p>
        </p:txBody>
      </p:sp>
    </p:spTree>
    <p:extLst>
      <p:ext uri="{BB962C8B-B14F-4D97-AF65-F5344CB8AC3E}">
        <p14:creationId xmlns:p14="http://schemas.microsoft.com/office/powerpoint/2010/main" val="60172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107"/>
            <a:ext cx="6096000" cy="224942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64592" y="146304"/>
            <a:ext cx="5641848" cy="1015663"/>
          </a:xfrm>
          <a:prstGeom prst="rect">
            <a:avLst/>
          </a:prstGeom>
          <a:noFill/>
        </p:spPr>
        <p:txBody>
          <a:bodyPr wrap="square" rtlCol="0">
            <a:spAutoFit/>
          </a:bodyPr>
          <a:lstStyle/>
          <a:p>
            <a:r>
              <a:rPr lang="en-US" sz="6000" b="1" dirty="0">
                <a:solidFill>
                  <a:schemeClr val="bg1"/>
                </a:solidFill>
                <a:latin typeface="Gill Sans MT" panose="020B0502020104020203" pitchFamily="34" charset="0"/>
              </a:rPr>
              <a:t>Fact</a:t>
            </a:r>
            <a:endParaRPr lang="en-US" sz="6000" dirty="0"/>
          </a:p>
        </p:txBody>
      </p:sp>
      <p:sp>
        <p:nvSpPr>
          <p:cNvPr id="4" name="TextBox 3"/>
          <p:cNvSpPr txBox="1"/>
          <p:nvPr/>
        </p:nvSpPr>
        <p:spPr>
          <a:xfrm>
            <a:off x="2528316" y="5699735"/>
            <a:ext cx="8659368" cy="646331"/>
          </a:xfrm>
          <a:prstGeom prst="rect">
            <a:avLst/>
          </a:prstGeom>
          <a:noFill/>
        </p:spPr>
        <p:txBody>
          <a:bodyPr wrap="square" rtlCol="0">
            <a:spAutoFit/>
          </a:bodyPr>
          <a:lstStyle/>
          <a:p>
            <a:r>
              <a:rPr lang="en-US" dirty="0"/>
              <a:t>Employers also want to know how you manage your debts and money. A high utilization of credit, or past due payments, could be red flags to an employer.</a:t>
            </a:r>
          </a:p>
        </p:txBody>
      </p:sp>
      <p:sp>
        <p:nvSpPr>
          <p:cNvPr id="8" name="TextBox 7"/>
          <p:cNvSpPr txBox="1"/>
          <p:nvPr/>
        </p:nvSpPr>
        <p:spPr>
          <a:xfrm>
            <a:off x="786384" y="2898648"/>
            <a:ext cx="1741932" cy="1323439"/>
          </a:xfrm>
          <a:prstGeom prst="rect">
            <a:avLst/>
          </a:prstGeom>
          <a:noFill/>
        </p:spPr>
        <p:txBody>
          <a:bodyPr wrap="square" rtlCol="0">
            <a:spAutoFit/>
          </a:bodyPr>
          <a:lstStyle/>
          <a:p>
            <a:r>
              <a:rPr lang="en-US" sz="8000" b="1" dirty="0"/>
              <a:t>#18</a:t>
            </a:r>
          </a:p>
        </p:txBody>
      </p:sp>
      <p:sp>
        <p:nvSpPr>
          <p:cNvPr id="9" name="TextBox 8"/>
          <p:cNvSpPr txBox="1"/>
          <p:nvPr/>
        </p:nvSpPr>
        <p:spPr>
          <a:xfrm>
            <a:off x="2528316" y="3282029"/>
            <a:ext cx="8193024" cy="2308324"/>
          </a:xfrm>
          <a:prstGeom prst="rect">
            <a:avLst/>
          </a:prstGeom>
          <a:noFill/>
        </p:spPr>
        <p:txBody>
          <a:bodyPr wrap="square" rtlCol="0">
            <a:spAutoFit/>
          </a:bodyPr>
          <a:lstStyle/>
          <a:p>
            <a:pPr fontAlgn="base"/>
            <a:r>
              <a:rPr lang="en-US" sz="4800" dirty="0"/>
              <a:t>Employers review your credit history as a gauge of your character.    </a:t>
            </a:r>
          </a:p>
        </p:txBody>
      </p:sp>
    </p:spTree>
    <p:extLst>
      <p:ext uri="{BB962C8B-B14F-4D97-AF65-F5344CB8AC3E}">
        <p14:creationId xmlns:p14="http://schemas.microsoft.com/office/powerpoint/2010/main" val="12918939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1" cy="224942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3" name="TextBox 2"/>
          <p:cNvSpPr txBox="1"/>
          <p:nvPr/>
        </p:nvSpPr>
        <p:spPr>
          <a:xfrm>
            <a:off x="164592" y="146304"/>
            <a:ext cx="5641848" cy="2971800"/>
          </a:xfrm>
          <a:prstGeom prst="rect">
            <a:avLst/>
          </a:prstGeom>
          <a:noFill/>
        </p:spPr>
        <p:txBody>
          <a:bodyPr wrap="square" rtlCol="0">
            <a:spAutoFit/>
          </a:bodyPr>
          <a:lstStyle/>
          <a:p>
            <a:r>
              <a:rPr lang="en-US" sz="6000" b="1" dirty="0">
                <a:solidFill>
                  <a:schemeClr val="bg1"/>
                </a:solidFill>
                <a:latin typeface="Gill Sans MT" panose="020B0502020104020203" pitchFamily="34" charset="0"/>
              </a:rPr>
              <a:t>Fact or</a:t>
            </a:r>
          </a:p>
          <a:p>
            <a:r>
              <a:rPr lang="en-US" sz="6000" b="1" dirty="0">
                <a:solidFill>
                  <a:schemeClr val="bg1"/>
                </a:solidFill>
                <a:latin typeface="Gill Sans MT" panose="020B0502020104020203" pitchFamily="34" charset="0"/>
              </a:rPr>
              <a:t>Fake out?</a:t>
            </a:r>
          </a:p>
          <a:p>
            <a:endParaRPr lang="en-US" sz="6000" dirty="0"/>
          </a:p>
        </p:txBody>
      </p:sp>
      <p:sp>
        <p:nvSpPr>
          <p:cNvPr id="4" name="TextBox 3"/>
          <p:cNvSpPr txBox="1"/>
          <p:nvPr/>
        </p:nvSpPr>
        <p:spPr>
          <a:xfrm>
            <a:off x="704088" y="2898648"/>
            <a:ext cx="1824228" cy="1323439"/>
          </a:xfrm>
          <a:prstGeom prst="rect">
            <a:avLst/>
          </a:prstGeom>
          <a:noFill/>
        </p:spPr>
        <p:txBody>
          <a:bodyPr wrap="square" rtlCol="0">
            <a:spAutoFit/>
          </a:bodyPr>
          <a:lstStyle/>
          <a:p>
            <a:r>
              <a:rPr lang="en-US" sz="8000" b="1" dirty="0"/>
              <a:t>#19</a:t>
            </a:r>
          </a:p>
        </p:txBody>
      </p:sp>
      <p:sp>
        <p:nvSpPr>
          <p:cNvPr id="5" name="TextBox 4"/>
          <p:cNvSpPr txBox="1"/>
          <p:nvPr/>
        </p:nvSpPr>
        <p:spPr>
          <a:xfrm>
            <a:off x="2528316" y="3282029"/>
            <a:ext cx="8563356" cy="2585323"/>
          </a:xfrm>
          <a:prstGeom prst="rect">
            <a:avLst/>
          </a:prstGeom>
          <a:noFill/>
        </p:spPr>
        <p:txBody>
          <a:bodyPr wrap="square" rtlCol="0">
            <a:spAutoFit/>
          </a:bodyPr>
          <a:lstStyle/>
          <a:p>
            <a:pPr fontAlgn="base"/>
            <a:r>
              <a:rPr lang="en-US" sz="4800" dirty="0"/>
              <a:t>The Fair Credit Billing Act ensures accuracy in credit reports.   </a:t>
            </a:r>
          </a:p>
          <a:p>
            <a:pPr fontAlgn="base"/>
            <a:r>
              <a:rPr lang="en-US" dirty="0"/>
              <a:t> </a:t>
            </a:r>
          </a:p>
          <a:p>
            <a:r>
              <a:rPr lang="en-US" sz="4800" dirty="0"/>
              <a:t> </a:t>
            </a:r>
          </a:p>
        </p:txBody>
      </p:sp>
      <p:sp>
        <p:nvSpPr>
          <p:cNvPr id="6" name="TextBox 5"/>
          <p:cNvSpPr txBox="1"/>
          <p:nvPr/>
        </p:nvSpPr>
        <p:spPr>
          <a:xfrm>
            <a:off x="6013705" y="5870448"/>
            <a:ext cx="4803647" cy="461665"/>
          </a:xfrm>
          <a:prstGeom prst="rect">
            <a:avLst/>
          </a:prstGeom>
          <a:noFill/>
        </p:spPr>
        <p:txBody>
          <a:bodyPr wrap="square" rtlCol="0">
            <a:spAutoFit/>
          </a:bodyPr>
          <a:lstStyle/>
          <a:p>
            <a:r>
              <a:rPr lang="en-US" sz="2400" b="1" dirty="0"/>
              <a:t>Fake out</a:t>
            </a:r>
          </a:p>
        </p:txBody>
      </p:sp>
    </p:spTree>
    <p:extLst>
      <p:ext uri="{BB962C8B-B14F-4D97-AF65-F5344CB8AC3E}">
        <p14:creationId xmlns:p14="http://schemas.microsoft.com/office/powerpoint/2010/main" val="378364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28316" y="5023073"/>
            <a:ext cx="8279892" cy="646331"/>
          </a:xfrm>
          <a:prstGeom prst="rect">
            <a:avLst/>
          </a:prstGeom>
          <a:noFill/>
        </p:spPr>
        <p:txBody>
          <a:bodyPr wrap="square" rtlCol="0">
            <a:spAutoFit/>
          </a:bodyPr>
          <a:lstStyle/>
          <a:p>
            <a:r>
              <a:rPr lang="en-US" dirty="0"/>
              <a:t>Almost, The Fair Credit Reporting Act is the law that regulates the way credit reporting agencies can collect, access, use and share the data they collect.</a:t>
            </a:r>
          </a:p>
        </p:txBody>
      </p:sp>
      <p:sp>
        <p:nvSpPr>
          <p:cNvPr id="10" name="Rectangle 9">
            <a:extLst>
              <a:ext uri="{FF2B5EF4-FFF2-40B4-BE49-F238E27FC236}">
                <a16:creationId xmlns:a16="http://schemas.microsoft.com/office/drawing/2014/main" id="{60DB4C0B-FEAF-A649-AF48-E1287B327F96}"/>
              </a:ext>
            </a:extLst>
          </p:cNvPr>
          <p:cNvSpPr/>
          <p:nvPr/>
        </p:nvSpPr>
        <p:spPr>
          <a:xfrm>
            <a:off x="0" y="0"/>
            <a:ext cx="6109577" cy="2249317"/>
          </a:xfrm>
          <a:prstGeom prst="rect">
            <a:avLst/>
          </a:prstGeom>
          <a:solidFill>
            <a:srgbClr val="0092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95528" y="2898648"/>
            <a:ext cx="1732788" cy="1323439"/>
          </a:xfrm>
          <a:prstGeom prst="rect">
            <a:avLst/>
          </a:prstGeom>
          <a:noFill/>
        </p:spPr>
        <p:txBody>
          <a:bodyPr wrap="square" rtlCol="0">
            <a:spAutoFit/>
          </a:bodyPr>
          <a:lstStyle/>
          <a:p>
            <a:r>
              <a:rPr lang="en-US" sz="8000" b="1" dirty="0"/>
              <a:t>#19</a:t>
            </a:r>
          </a:p>
        </p:txBody>
      </p:sp>
      <p:sp>
        <p:nvSpPr>
          <p:cNvPr id="9" name="TextBox 8"/>
          <p:cNvSpPr txBox="1"/>
          <p:nvPr/>
        </p:nvSpPr>
        <p:spPr>
          <a:xfrm>
            <a:off x="2528316" y="3282029"/>
            <a:ext cx="8462772" cy="1569660"/>
          </a:xfrm>
          <a:prstGeom prst="rect">
            <a:avLst/>
          </a:prstGeom>
          <a:noFill/>
        </p:spPr>
        <p:txBody>
          <a:bodyPr wrap="square" rtlCol="0">
            <a:spAutoFit/>
          </a:bodyPr>
          <a:lstStyle/>
          <a:p>
            <a:r>
              <a:rPr lang="en-US" sz="4800" dirty="0"/>
              <a:t>The Fair Credit Billing Act ensures accuracy in credit reports.</a:t>
            </a:r>
          </a:p>
        </p:txBody>
      </p:sp>
      <p:sp>
        <p:nvSpPr>
          <p:cNvPr id="6" name="TextBox 5"/>
          <p:cNvSpPr txBox="1"/>
          <p:nvPr/>
        </p:nvSpPr>
        <p:spPr>
          <a:xfrm>
            <a:off x="164592" y="146304"/>
            <a:ext cx="5641848" cy="1015663"/>
          </a:xfrm>
          <a:prstGeom prst="rect">
            <a:avLst/>
          </a:prstGeom>
          <a:noFill/>
        </p:spPr>
        <p:txBody>
          <a:bodyPr wrap="square" rtlCol="0">
            <a:spAutoFit/>
          </a:bodyPr>
          <a:lstStyle/>
          <a:p>
            <a:r>
              <a:rPr lang="en-US" sz="6000" b="1" dirty="0">
                <a:solidFill>
                  <a:schemeClr val="bg1"/>
                </a:solidFill>
                <a:latin typeface="Gill Sans MT" panose="020B0502020104020203" pitchFamily="34" charset="0"/>
              </a:rPr>
              <a:t>Fake out</a:t>
            </a:r>
            <a:endParaRPr lang="en-US" sz="6000" dirty="0">
              <a:solidFill>
                <a:schemeClr val="bg1"/>
              </a:solidFill>
            </a:endParaRPr>
          </a:p>
        </p:txBody>
      </p:sp>
    </p:spTree>
    <p:extLst>
      <p:ext uri="{BB962C8B-B14F-4D97-AF65-F5344CB8AC3E}">
        <p14:creationId xmlns:p14="http://schemas.microsoft.com/office/powerpoint/2010/main" val="2013314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1" cy="224942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3" name="TextBox 2"/>
          <p:cNvSpPr txBox="1"/>
          <p:nvPr/>
        </p:nvSpPr>
        <p:spPr>
          <a:xfrm>
            <a:off x="164592" y="146304"/>
            <a:ext cx="5641848" cy="2971800"/>
          </a:xfrm>
          <a:prstGeom prst="rect">
            <a:avLst/>
          </a:prstGeom>
          <a:noFill/>
        </p:spPr>
        <p:txBody>
          <a:bodyPr wrap="square" rtlCol="0">
            <a:spAutoFit/>
          </a:bodyPr>
          <a:lstStyle/>
          <a:p>
            <a:r>
              <a:rPr lang="en-US" sz="6000" b="1" dirty="0">
                <a:solidFill>
                  <a:schemeClr val="bg1"/>
                </a:solidFill>
                <a:latin typeface="Gill Sans MT" panose="020B0502020104020203" pitchFamily="34" charset="0"/>
              </a:rPr>
              <a:t>Fact or</a:t>
            </a:r>
          </a:p>
          <a:p>
            <a:r>
              <a:rPr lang="en-US" sz="6000" b="1" dirty="0">
                <a:solidFill>
                  <a:schemeClr val="bg1"/>
                </a:solidFill>
                <a:latin typeface="Gill Sans MT" panose="020B0502020104020203" pitchFamily="34" charset="0"/>
              </a:rPr>
              <a:t>Fake out?</a:t>
            </a:r>
          </a:p>
          <a:p>
            <a:endParaRPr lang="en-US" sz="6000" dirty="0"/>
          </a:p>
        </p:txBody>
      </p:sp>
      <p:sp>
        <p:nvSpPr>
          <p:cNvPr id="4" name="TextBox 3"/>
          <p:cNvSpPr txBox="1"/>
          <p:nvPr/>
        </p:nvSpPr>
        <p:spPr>
          <a:xfrm>
            <a:off x="704088" y="2898648"/>
            <a:ext cx="1824228" cy="1323439"/>
          </a:xfrm>
          <a:prstGeom prst="rect">
            <a:avLst/>
          </a:prstGeom>
          <a:noFill/>
        </p:spPr>
        <p:txBody>
          <a:bodyPr wrap="square" rtlCol="0">
            <a:spAutoFit/>
          </a:bodyPr>
          <a:lstStyle/>
          <a:p>
            <a:r>
              <a:rPr lang="en-US" sz="8000" b="1" dirty="0"/>
              <a:t>#20</a:t>
            </a:r>
          </a:p>
        </p:txBody>
      </p:sp>
      <p:sp>
        <p:nvSpPr>
          <p:cNvPr id="5" name="TextBox 4"/>
          <p:cNvSpPr txBox="1"/>
          <p:nvPr/>
        </p:nvSpPr>
        <p:spPr>
          <a:xfrm>
            <a:off x="2528316" y="3282029"/>
            <a:ext cx="8462772" cy="3323987"/>
          </a:xfrm>
          <a:prstGeom prst="rect">
            <a:avLst/>
          </a:prstGeom>
          <a:noFill/>
        </p:spPr>
        <p:txBody>
          <a:bodyPr wrap="square" rtlCol="0">
            <a:spAutoFit/>
          </a:bodyPr>
          <a:lstStyle/>
          <a:p>
            <a:pPr fontAlgn="base"/>
            <a:r>
              <a:rPr lang="en-US" sz="4800" dirty="0"/>
              <a:t>The Federal Trade Commission enforces the Fair Credit Reporting Act.   </a:t>
            </a:r>
          </a:p>
          <a:p>
            <a:pPr fontAlgn="base"/>
            <a:r>
              <a:rPr lang="en-US" dirty="0"/>
              <a:t> </a:t>
            </a:r>
          </a:p>
          <a:p>
            <a:r>
              <a:rPr lang="en-US" sz="4800" dirty="0"/>
              <a:t> </a:t>
            </a:r>
          </a:p>
        </p:txBody>
      </p:sp>
      <p:sp>
        <p:nvSpPr>
          <p:cNvPr id="6" name="TextBox 5"/>
          <p:cNvSpPr txBox="1"/>
          <p:nvPr/>
        </p:nvSpPr>
        <p:spPr>
          <a:xfrm>
            <a:off x="6013705" y="5870448"/>
            <a:ext cx="4803647" cy="461665"/>
          </a:xfrm>
          <a:prstGeom prst="rect">
            <a:avLst/>
          </a:prstGeom>
          <a:noFill/>
        </p:spPr>
        <p:txBody>
          <a:bodyPr wrap="square" rtlCol="0">
            <a:spAutoFit/>
          </a:bodyPr>
          <a:lstStyle/>
          <a:p>
            <a:r>
              <a:rPr lang="en-US" sz="2400" b="1" dirty="0"/>
              <a:t>Fact</a:t>
            </a:r>
          </a:p>
        </p:txBody>
      </p:sp>
    </p:spTree>
    <p:extLst>
      <p:ext uri="{BB962C8B-B14F-4D97-AF65-F5344CB8AC3E}">
        <p14:creationId xmlns:p14="http://schemas.microsoft.com/office/powerpoint/2010/main" val="256055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107"/>
            <a:ext cx="6096000" cy="224942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64592" y="146304"/>
            <a:ext cx="5641848" cy="1015663"/>
          </a:xfrm>
          <a:prstGeom prst="rect">
            <a:avLst/>
          </a:prstGeom>
          <a:noFill/>
        </p:spPr>
        <p:txBody>
          <a:bodyPr wrap="square" rtlCol="0">
            <a:spAutoFit/>
          </a:bodyPr>
          <a:lstStyle/>
          <a:p>
            <a:r>
              <a:rPr lang="en-US" sz="6000" b="1" dirty="0">
                <a:solidFill>
                  <a:schemeClr val="bg1"/>
                </a:solidFill>
                <a:latin typeface="Gill Sans MT" panose="020B0502020104020203" pitchFamily="34" charset="0"/>
              </a:rPr>
              <a:t>Fact</a:t>
            </a:r>
            <a:endParaRPr lang="en-US" sz="6000" dirty="0"/>
          </a:p>
        </p:txBody>
      </p:sp>
      <p:sp>
        <p:nvSpPr>
          <p:cNvPr id="4" name="TextBox 3"/>
          <p:cNvSpPr txBox="1"/>
          <p:nvPr/>
        </p:nvSpPr>
        <p:spPr>
          <a:xfrm>
            <a:off x="2528316" y="5699735"/>
            <a:ext cx="8659368" cy="923330"/>
          </a:xfrm>
          <a:prstGeom prst="rect">
            <a:avLst/>
          </a:prstGeom>
          <a:noFill/>
        </p:spPr>
        <p:txBody>
          <a:bodyPr wrap="square" rtlCol="0">
            <a:spAutoFit/>
          </a:bodyPr>
          <a:lstStyle/>
          <a:p>
            <a:r>
              <a:rPr lang="en-US" dirty="0"/>
              <a:t>The Federal Trade Commission, the Consumer Financial Protection Bureau, and state attorneys general all have roles regulating credit reporting agencies and enforcing the Fair Credit Reporting Act.</a:t>
            </a:r>
          </a:p>
        </p:txBody>
      </p:sp>
      <p:sp>
        <p:nvSpPr>
          <p:cNvPr id="8" name="TextBox 7"/>
          <p:cNvSpPr txBox="1"/>
          <p:nvPr/>
        </p:nvSpPr>
        <p:spPr>
          <a:xfrm>
            <a:off x="786384" y="2898648"/>
            <a:ext cx="1741932" cy="1323439"/>
          </a:xfrm>
          <a:prstGeom prst="rect">
            <a:avLst/>
          </a:prstGeom>
          <a:noFill/>
        </p:spPr>
        <p:txBody>
          <a:bodyPr wrap="square" rtlCol="0">
            <a:spAutoFit/>
          </a:bodyPr>
          <a:lstStyle/>
          <a:p>
            <a:r>
              <a:rPr lang="en-US" sz="8000" b="1" dirty="0"/>
              <a:t>#20</a:t>
            </a:r>
          </a:p>
        </p:txBody>
      </p:sp>
      <p:sp>
        <p:nvSpPr>
          <p:cNvPr id="9" name="TextBox 8"/>
          <p:cNvSpPr txBox="1"/>
          <p:nvPr/>
        </p:nvSpPr>
        <p:spPr>
          <a:xfrm>
            <a:off x="2528316" y="3282029"/>
            <a:ext cx="8193024" cy="2308324"/>
          </a:xfrm>
          <a:prstGeom prst="rect">
            <a:avLst/>
          </a:prstGeom>
          <a:noFill/>
        </p:spPr>
        <p:txBody>
          <a:bodyPr wrap="square" rtlCol="0">
            <a:spAutoFit/>
          </a:bodyPr>
          <a:lstStyle/>
          <a:p>
            <a:pPr fontAlgn="base"/>
            <a:r>
              <a:rPr lang="en-US" sz="4800" dirty="0"/>
              <a:t>The Federal Trade Commission enforces the Fair Credit Reporting Act.     </a:t>
            </a:r>
          </a:p>
        </p:txBody>
      </p:sp>
    </p:spTree>
    <p:extLst>
      <p:ext uri="{BB962C8B-B14F-4D97-AF65-F5344CB8AC3E}">
        <p14:creationId xmlns:p14="http://schemas.microsoft.com/office/powerpoint/2010/main" val="24715000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3710532"/>
          </a:xfrm>
        </p:spPr>
        <p:txBody>
          <a:bodyPr anchor="b">
            <a:noAutofit/>
          </a:bodyPr>
          <a:lstStyle/>
          <a:p>
            <a:r>
              <a:rPr lang="en-US" sz="7000" b="1" dirty="0">
                <a:solidFill>
                  <a:schemeClr val="bg1"/>
                </a:solidFill>
                <a:latin typeface="Gill Sans MT" panose="020B0502020104020203" pitchFamily="34" charset="0"/>
              </a:rPr>
              <a:t>Now</a:t>
            </a:r>
            <a:br>
              <a:rPr lang="en-US" sz="7000" b="1" dirty="0">
                <a:solidFill>
                  <a:schemeClr val="bg1"/>
                </a:solidFill>
                <a:latin typeface="Gill Sans MT" panose="020B0502020104020203" pitchFamily="34" charset="0"/>
              </a:rPr>
            </a:br>
            <a:r>
              <a:rPr lang="en-US" sz="7000" b="1" dirty="0">
                <a:solidFill>
                  <a:schemeClr val="bg1"/>
                </a:solidFill>
                <a:latin typeface="Gill Sans MT" panose="020B0502020104020203" pitchFamily="34" charset="0"/>
              </a:rPr>
              <a:t>You</a:t>
            </a:r>
            <a:br>
              <a:rPr lang="en-US" sz="7000" b="1" dirty="0">
                <a:solidFill>
                  <a:schemeClr val="bg1"/>
                </a:solidFill>
                <a:latin typeface="Gill Sans MT" panose="020B0502020104020203" pitchFamily="34" charset="0"/>
              </a:rPr>
            </a:br>
            <a:r>
              <a:rPr lang="en-US" sz="7000" b="1" dirty="0">
                <a:solidFill>
                  <a:schemeClr val="bg1"/>
                </a:solidFill>
                <a:latin typeface="Gill Sans MT" panose="020B0502020104020203" pitchFamily="34" charset="0"/>
              </a:rPr>
              <a:t>Know</a:t>
            </a:r>
            <a:endParaRPr lang="en-US" sz="7000" dirty="0">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4339487"/>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00871" cy="4562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credit decisions and habits you form out of high school will follow you for years to come. Seven years is a long time to wait for negative but true information to fall off your credit report.</a:t>
            </a:r>
          </a:p>
          <a:p>
            <a:pPr marL="0" indent="0">
              <a:buNone/>
            </a:pPr>
            <a:r>
              <a:rPr lang="en-US" dirty="0"/>
              <a:t>Being smart with credit, safeguarding your credit report, and aiming for a high credit score puts you in control of your money. And that’s LifeSmart!</a:t>
            </a: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4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27906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6075"/>
            <a:endParaRPr lang="en-US" sz="4400" dirty="0">
              <a:solidFill>
                <a:schemeClr val="bg1"/>
              </a:solidFill>
              <a:latin typeface="Gill Sans MT" panose="020B0502020104020203" pitchFamily="34" charset="0"/>
            </a:endParaRPr>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3683100"/>
          </a:xfrm>
        </p:spPr>
        <p:txBody>
          <a:bodyPr anchor="b">
            <a:noAutofit/>
          </a:bodyPr>
          <a:lstStyle/>
          <a:p>
            <a:r>
              <a:rPr lang="en-US" sz="7000" b="1" dirty="0">
                <a:solidFill>
                  <a:schemeClr val="bg1"/>
                </a:solidFill>
                <a:latin typeface="Gill Sans MT" panose="020B0502020104020203" pitchFamily="34" charset="0"/>
              </a:rPr>
              <a:t>About LifeSmarts</a:t>
            </a:r>
            <a:endParaRPr lang="en-US" sz="7000" dirty="0">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0" y="4312055"/>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1026160"/>
            <a:ext cx="5400925" cy="42356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LifeSmarts is the nation’s premier consumer education program teaching teens and tweens important real-life information. </a:t>
            </a:r>
          </a:p>
          <a:p>
            <a:pPr marL="0" indent="0">
              <a:buNone/>
            </a:pPr>
            <a:r>
              <a:rPr lang="en-US" dirty="0"/>
              <a:t>LifeSmarts:</a:t>
            </a:r>
          </a:p>
          <a:p>
            <a:pPr marL="457200" lvl="1"/>
            <a:r>
              <a:rPr lang="en-US" sz="2800" dirty="0"/>
              <a:t>Hosts online and live competitions</a:t>
            </a:r>
          </a:p>
          <a:p>
            <a:pPr marL="457200" lvl="1"/>
            <a:r>
              <a:rPr lang="en-US" sz="2800" dirty="0"/>
              <a:t>Provides free teaching resources</a:t>
            </a:r>
          </a:p>
          <a:p>
            <a:pPr marL="457200" lvl="1"/>
            <a:r>
              <a:rPr lang="en-US" sz="2800" dirty="0"/>
              <a:t>Offers opportunities for students including teamwork, leadership, and community service</a:t>
            </a:r>
          </a:p>
          <a:p>
            <a:pPr marL="457200" lvl="1"/>
            <a:r>
              <a:rPr lang="en-US" sz="2800" dirty="0"/>
              <a:t>Is a scholarship program </a:t>
            </a: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400" dirty="0">
              <a:solidFill>
                <a:schemeClr val="bg1"/>
              </a:solidFill>
              <a:latin typeface="Myriad Pro" panose="020B0503030403020204"/>
            </a:endParaRPr>
          </a:p>
        </p:txBody>
      </p:sp>
      <p:sp>
        <p:nvSpPr>
          <p:cNvPr id="3" name="TextBox 2"/>
          <p:cNvSpPr txBox="1"/>
          <p:nvPr/>
        </p:nvSpPr>
        <p:spPr>
          <a:xfrm>
            <a:off x="357808" y="4312056"/>
            <a:ext cx="5257800" cy="769441"/>
          </a:xfrm>
          <a:prstGeom prst="rect">
            <a:avLst/>
          </a:prstGeom>
          <a:noFill/>
        </p:spPr>
        <p:txBody>
          <a:bodyPr wrap="square" rtlCol="0">
            <a:spAutoFit/>
          </a:bodyPr>
          <a:lstStyle/>
          <a:p>
            <a:r>
              <a:rPr lang="en-US" sz="4400" dirty="0">
                <a:solidFill>
                  <a:schemeClr val="bg1"/>
                </a:solidFill>
                <a:latin typeface="Gill Sans MT" panose="020B0502020104020203" pitchFamily="34" charset="0"/>
              </a:rPr>
              <a:t>www.LifeSmarts.org</a:t>
            </a:r>
            <a:endParaRPr lang="en-US" sz="4400" dirty="0"/>
          </a:p>
        </p:txBody>
      </p:sp>
    </p:spTree>
    <p:extLst>
      <p:ext uri="{BB962C8B-B14F-4D97-AF65-F5344CB8AC3E}">
        <p14:creationId xmlns:p14="http://schemas.microsoft.com/office/powerpoint/2010/main" val="13644688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6075"/>
            <a:endParaRPr lang="en-US" sz="4400" dirty="0">
              <a:solidFill>
                <a:schemeClr val="bg1"/>
              </a:solidFill>
              <a:latin typeface="Gill Sans MT" panose="020B0502020104020203" pitchFamily="34" charset="0"/>
            </a:endParaRPr>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3683100"/>
          </a:xfrm>
        </p:spPr>
        <p:txBody>
          <a:bodyPr anchor="b">
            <a:noAutofit/>
          </a:bodyPr>
          <a:lstStyle/>
          <a:p>
            <a:r>
              <a:rPr lang="en-US" sz="7000" b="1" dirty="0">
                <a:solidFill>
                  <a:schemeClr val="bg1"/>
                </a:solidFill>
                <a:latin typeface="Gill Sans MT" panose="020B0502020104020203" pitchFamily="34" charset="0"/>
              </a:rPr>
              <a:t>About FICO</a:t>
            </a:r>
            <a:r>
              <a:rPr lang="en-US" sz="7200" baseline="30000" dirty="0">
                <a:solidFill>
                  <a:schemeClr val="bg1"/>
                </a:solidFill>
                <a:latin typeface="Gill Sans MT" panose="020B0502020104020203" pitchFamily="34" charset="0"/>
              </a:rPr>
              <a:t>®</a:t>
            </a:r>
            <a:endParaRPr lang="en-US" sz="7000" dirty="0">
              <a:solidFill>
                <a:schemeClr val="bg1"/>
              </a:solidFill>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0" y="4312055"/>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1026160"/>
            <a:ext cx="5400925" cy="42356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FICO’s Score A Better Future is a national program providing credit education to communities across the country. </a:t>
            </a:r>
          </a:p>
          <a:p>
            <a:pPr marL="0" indent="0">
              <a:buNone/>
            </a:pPr>
            <a:r>
              <a:rPr lang="en-US" dirty="0"/>
              <a:t>SABF Fundamentals is a free credit education curriculum that readies participants to make informed credit decisions that last a lifetime.</a:t>
            </a: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400" dirty="0">
              <a:solidFill>
                <a:schemeClr val="bg1"/>
              </a:solidFill>
              <a:latin typeface="Myriad Pro" panose="020B0503030403020204"/>
            </a:endParaRPr>
          </a:p>
        </p:txBody>
      </p:sp>
      <p:sp>
        <p:nvSpPr>
          <p:cNvPr id="3" name="TextBox 2"/>
          <p:cNvSpPr txBox="1"/>
          <p:nvPr/>
        </p:nvSpPr>
        <p:spPr>
          <a:xfrm>
            <a:off x="357808" y="4312056"/>
            <a:ext cx="5257800" cy="1446550"/>
          </a:xfrm>
          <a:prstGeom prst="rect">
            <a:avLst/>
          </a:prstGeom>
          <a:noFill/>
        </p:spPr>
        <p:txBody>
          <a:bodyPr wrap="square" rtlCol="0">
            <a:spAutoFit/>
          </a:bodyPr>
          <a:lstStyle/>
          <a:p>
            <a:r>
              <a:rPr lang="en-US" sz="4400" dirty="0">
                <a:solidFill>
                  <a:schemeClr val="bg1"/>
                </a:solidFill>
                <a:latin typeface="Gill Sans MT" panose="020B0502020104020203" pitchFamily="34" charset="0"/>
              </a:rPr>
              <a:t>https://www.fico.com/sabf/fundamentals</a:t>
            </a:r>
            <a:endParaRPr lang="en-US" sz="4400" dirty="0"/>
          </a:p>
        </p:txBody>
      </p:sp>
    </p:spTree>
    <p:extLst>
      <p:ext uri="{BB962C8B-B14F-4D97-AF65-F5344CB8AC3E}">
        <p14:creationId xmlns:p14="http://schemas.microsoft.com/office/powerpoint/2010/main" val="32351388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6075"/>
            <a:endParaRPr lang="en-US" sz="4400" dirty="0">
              <a:solidFill>
                <a:schemeClr val="bg1"/>
              </a:solidFill>
              <a:latin typeface="Gill Sans MT" panose="020B0502020104020203" pitchFamily="34" charset="0"/>
            </a:endParaRPr>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3683100"/>
          </a:xfrm>
        </p:spPr>
        <p:txBody>
          <a:bodyPr anchor="b">
            <a:noAutofit/>
          </a:bodyPr>
          <a:lstStyle/>
          <a:p>
            <a:r>
              <a:rPr lang="en-US" sz="7000" b="1" dirty="0">
                <a:solidFill>
                  <a:schemeClr val="bg1"/>
                </a:solidFill>
                <a:latin typeface="Gill Sans MT" panose="020B0502020104020203" pitchFamily="34" charset="0"/>
              </a:rPr>
              <a:t>Learn More</a:t>
            </a:r>
            <a:endParaRPr lang="en-US" sz="7000" dirty="0">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0" y="4312055"/>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1026160"/>
            <a:ext cx="5400925" cy="42356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LifeSmarts and FICO both offer additional lessons and activities to help educators and students take a deeper dive into credit, credit scores, and establishing credit. Visit LifeSmarts for more information. </a:t>
            </a:r>
            <a:endParaRPr lang="en-US" sz="2800" dirty="0"/>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400" dirty="0">
              <a:solidFill>
                <a:schemeClr val="bg1"/>
              </a:solidFill>
              <a:latin typeface="Myriad Pro" panose="020B0503030403020204"/>
            </a:endParaRPr>
          </a:p>
        </p:txBody>
      </p:sp>
    </p:spTree>
    <p:extLst>
      <p:ext uri="{BB962C8B-B14F-4D97-AF65-F5344CB8AC3E}">
        <p14:creationId xmlns:p14="http://schemas.microsoft.com/office/powerpoint/2010/main" val="1869896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1" cy="224942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3" name="TextBox 2"/>
          <p:cNvSpPr txBox="1"/>
          <p:nvPr/>
        </p:nvSpPr>
        <p:spPr>
          <a:xfrm>
            <a:off x="164592" y="146304"/>
            <a:ext cx="5641848" cy="2971800"/>
          </a:xfrm>
          <a:prstGeom prst="rect">
            <a:avLst/>
          </a:prstGeom>
          <a:noFill/>
        </p:spPr>
        <p:txBody>
          <a:bodyPr wrap="square" rtlCol="0">
            <a:spAutoFit/>
          </a:bodyPr>
          <a:lstStyle/>
          <a:p>
            <a:r>
              <a:rPr lang="en-US" sz="6000" b="1" dirty="0">
                <a:solidFill>
                  <a:schemeClr val="bg1"/>
                </a:solidFill>
                <a:latin typeface="Gill Sans MT" panose="020B0502020104020203" pitchFamily="34" charset="0"/>
              </a:rPr>
              <a:t>Fact or</a:t>
            </a:r>
          </a:p>
          <a:p>
            <a:r>
              <a:rPr lang="en-US" sz="6000" b="1" dirty="0">
                <a:solidFill>
                  <a:schemeClr val="bg1"/>
                </a:solidFill>
                <a:latin typeface="Gill Sans MT" panose="020B0502020104020203" pitchFamily="34" charset="0"/>
              </a:rPr>
              <a:t>Fake out?</a:t>
            </a:r>
          </a:p>
          <a:p>
            <a:endParaRPr lang="en-US" sz="6000" dirty="0"/>
          </a:p>
        </p:txBody>
      </p:sp>
      <p:sp>
        <p:nvSpPr>
          <p:cNvPr id="4" name="TextBox 3"/>
          <p:cNvSpPr txBox="1"/>
          <p:nvPr/>
        </p:nvSpPr>
        <p:spPr>
          <a:xfrm>
            <a:off x="854964" y="2898648"/>
            <a:ext cx="1673352" cy="1323439"/>
          </a:xfrm>
          <a:prstGeom prst="rect">
            <a:avLst/>
          </a:prstGeom>
          <a:noFill/>
        </p:spPr>
        <p:txBody>
          <a:bodyPr wrap="square" rtlCol="0">
            <a:spAutoFit/>
          </a:bodyPr>
          <a:lstStyle/>
          <a:p>
            <a:r>
              <a:rPr lang="en-US" sz="8000" b="1" dirty="0"/>
              <a:t>#1</a:t>
            </a:r>
          </a:p>
        </p:txBody>
      </p:sp>
      <p:sp>
        <p:nvSpPr>
          <p:cNvPr id="5" name="TextBox 4"/>
          <p:cNvSpPr txBox="1"/>
          <p:nvPr/>
        </p:nvSpPr>
        <p:spPr>
          <a:xfrm>
            <a:off x="2528316" y="3282029"/>
            <a:ext cx="8193024" cy="830997"/>
          </a:xfrm>
          <a:prstGeom prst="rect">
            <a:avLst/>
          </a:prstGeom>
          <a:noFill/>
        </p:spPr>
        <p:txBody>
          <a:bodyPr wrap="square" rtlCol="0">
            <a:spAutoFit/>
          </a:bodyPr>
          <a:lstStyle/>
          <a:p>
            <a:r>
              <a:rPr lang="en-US" sz="4800" dirty="0"/>
              <a:t>You need credit to get credit.</a:t>
            </a:r>
          </a:p>
        </p:txBody>
      </p:sp>
      <p:sp>
        <p:nvSpPr>
          <p:cNvPr id="6" name="TextBox 5"/>
          <p:cNvSpPr txBox="1"/>
          <p:nvPr/>
        </p:nvSpPr>
        <p:spPr>
          <a:xfrm>
            <a:off x="6013705" y="5870448"/>
            <a:ext cx="4803647" cy="461665"/>
          </a:xfrm>
          <a:prstGeom prst="rect">
            <a:avLst/>
          </a:prstGeom>
          <a:noFill/>
        </p:spPr>
        <p:txBody>
          <a:bodyPr wrap="square" rtlCol="0">
            <a:spAutoFit/>
          </a:bodyPr>
          <a:lstStyle/>
          <a:p>
            <a:r>
              <a:rPr lang="en-US" sz="2400" b="1" dirty="0"/>
              <a:t>Fact</a:t>
            </a:r>
          </a:p>
        </p:txBody>
      </p:sp>
    </p:spTree>
    <p:extLst>
      <p:ext uri="{BB962C8B-B14F-4D97-AF65-F5344CB8AC3E}">
        <p14:creationId xmlns:p14="http://schemas.microsoft.com/office/powerpoint/2010/main" val="170781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6"/>
            <a:ext cx="4900997" cy="3397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chemeClr val="bg1"/>
                </a:solidFill>
                <a:latin typeface="Myriad Pro" pitchFamily="34" charset="0"/>
              </a:rPr>
              <a:t>Thank you</a:t>
            </a:r>
            <a:endParaRPr lang="en-US" sz="6000" b="1" u="sng" dirty="0">
              <a:solidFill>
                <a:schemeClr val="bg1"/>
              </a:solidFill>
              <a:latin typeface="Myriad Pro" pitchFamily="34" charset="0"/>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245375"/>
            <a:ext cx="5373289" cy="4592047"/>
          </a:xfrm>
          <a:prstGeom prst="rect">
            <a:avLst/>
          </a:pr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dirty="0"/>
              <a:t>LifeSmarts thanks </a:t>
            </a:r>
            <a:r>
              <a:rPr lang="en-US" dirty="0"/>
              <a:t>FICO</a:t>
            </a:r>
            <a:r>
              <a:rPr lang="en-US" altLang="en-US" dirty="0">
                <a:solidFill>
                  <a:prstClr val="black"/>
                </a:solidFill>
              </a:rPr>
              <a:t> </a:t>
            </a:r>
            <a:r>
              <a:rPr lang="en-US" dirty="0"/>
              <a:t>for the financial support to develop this lesson</a:t>
            </a:r>
          </a:p>
          <a:p>
            <a:pPr marL="0" indent="0">
              <a:buNone/>
            </a:pPr>
            <a:endParaRPr lang="en-US" altLang="en-US" dirty="0">
              <a:latin typeface="Myriad Pro" panose="020B0503030403020204"/>
            </a:endParaRPr>
          </a:p>
          <a:p>
            <a:pPr marL="0" indent="0">
              <a:buNone/>
            </a:pPr>
            <a:endParaRPr lang="en-US" altLang="en-US" sz="2400" dirty="0">
              <a:latin typeface="Myriad Pro" panose="020B0503030403020204"/>
            </a:endParaRPr>
          </a:p>
          <a:p>
            <a:pPr marL="0" indent="0">
              <a:buNone/>
            </a:pPr>
            <a:endParaRPr lang="en-US" altLang="en-US" sz="2400" dirty="0">
              <a:latin typeface="Myriad Pro" panose="020B0503030403020204"/>
            </a:endParaRPr>
          </a:p>
          <a:p>
            <a:pPr marL="0" indent="0">
              <a:buNone/>
            </a:pPr>
            <a:endParaRPr lang="en-US" altLang="en-US" sz="2400" dirty="0">
              <a:latin typeface="Myriad Pro" panose="020B0503030403020204"/>
            </a:endParaRPr>
          </a:p>
          <a:p>
            <a:pPr marL="0" indent="0">
              <a:buNone/>
            </a:pPr>
            <a:endParaRPr lang="en-US" altLang="en-US" sz="2400" dirty="0">
              <a:latin typeface="Myriad Pro" panose="020B0503030403020204"/>
            </a:endParaRPr>
          </a:p>
          <a:p>
            <a:pPr marL="0" indent="0">
              <a:buNone/>
            </a:pPr>
            <a:endParaRPr lang="en-US" altLang="en-US" sz="2400" dirty="0">
              <a:latin typeface="Myriad Pro" panose="020B0503030403020204"/>
            </a:endParaRPr>
          </a:p>
          <a:p>
            <a:pPr marL="0" indent="0">
              <a:buNone/>
            </a:pPr>
            <a:endParaRPr lang="en-US" altLang="en-US" sz="1000" dirty="0">
              <a:latin typeface="Myriad Pro" panose="020B0503030403020204"/>
            </a:endParaRPr>
          </a:p>
          <a:p>
            <a:pPr marL="0" indent="0">
              <a:buNone/>
            </a:pPr>
            <a:endParaRPr lang="en-US" altLang="en-US" sz="2400" dirty="0">
              <a:latin typeface="Myriad Pro" panose="020B0503030403020204"/>
            </a:endParaRPr>
          </a:p>
          <a:p>
            <a:pPr marL="0" indent="0">
              <a:buNone/>
            </a:pPr>
            <a:endParaRPr lang="en-US" sz="2400" dirty="0">
              <a:latin typeface="Myriad Pro" panose="020B0503030403020204"/>
            </a:endParaRPr>
          </a:p>
          <a:p>
            <a:pPr marL="0" indent="0">
              <a:buNone/>
            </a:pPr>
            <a:endParaRPr lang="en-US" dirty="0">
              <a:latin typeface="Myriad Pro" panose="020B0503030403020204"/>
            </a:endParaRPr>
          </a:p>
        </p:txBody>
      </p:sp>
    </p:spTree>
    <p:extLst>
      <p:ext uri="{BB962C8B-B14F-4D97-AF65-F5344CB8AC3E}">
        <p14:creationId xmlns:p14="http://schemas.microsoft.com/office/powerpoint/2010/main" val="1799654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107"/>
            <a:ext cx="6096000" cy="224942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64592" y="146304"/>
            <a:ext cx="5641848" cy="1015663"/>
          </a:xfrm>
          <a:prstGeom prst="rect">
            <a:avLst/>
          </a:prstGeom>
          <a:noFill/>
        </p:spPr>
        <p:txBody>
          <a:bodyPr wrap="square" rtlCol="0">
            <a:spAutoFit/>
          </a:bodyPr>
          <a:lstStyle/>
          <a:p>
            <a:r>
              <a:rPr lang="en-US" sz="6000" b="1" dirty="0">
                <a:solidFill>
                  <a:schemeClr val="bg1"/>
                </a:solidFill>
                <a:latin typeface="Gill Sans MT" panose="020B0502020104020203" pitchFamily="34" charset="0"/>
              </a:rPr>
              <a:t>Fact</a:t>
            </a:r>
            <a:endParaRPr lang="en-US" sz="6000" dirty="0"/>
          </a:p>
        </p:txBody>
      </p:sp>
      <p:sp>
        <p:nvSpPr>
          <p:cNvPr id="4" name="TextBox 3"/>
          <p:cNvSpPr txBox="1"/>
          <p:nvPr/>
        </p:nvSpPr>
        <p:spPr>
          <a:xfrm>
            <a:off x="2528316" y="4409753"/>
            <a:ext cx="8659368" cy="923330"/>
          </a:xfrm>
          <a:prstGeom prst="rect">
            <a:avLst/>
          </a:prstGeom>
          <a:noFill/>
        </p:spPr>
        <p:txBody>
          <a:bodyPr wrap="square" rtlCol="0">
            <a:spAutoFit/>
          </a:bodyPr>
          <a:lstStyle/>
          <a:p>
            <a:r>
              <a:rPr lang="en-US" dirty="0"/>
              <a:t>It is a fact that you need to “build” a credit history. Some bills you might not think of as credit could help establish a credit history. Examples include utilities, a cellphone, or a secured credit card. </a:t>
            </a:r>
          </a:p>
        </p:txBody>
      </p:sp>
      <p:sp>
        <p:nvSpPr>
          <p:cNvPr id="8" name="TextBox 7"/>
          <p:cNvSpPr txBox="1"/>
          <p:nvPr/>
        </p:nvSpPr>
        <p:spPr>
          <a:xfrm>
            <a:off x="854964" y="2898648"/>
            <a:ext cx="1673352" cy="1323439"/>
          </a:xfrm>
          <a:prstGeom prst="rect">
            <a:avLst/>
          </a:prstGeom>
          <a:noFill/>
        </p:spPr>
        <p:txBody>
          <a:bodyPr wrap="square" rtlCol="0">
            <a:spAutoFit/>
          </a:bodyPr>
          <a:lstStyle/>
          <a:p>
            <a:r>
              <a:rPr lang="en-US" sz="8000" b="1" dirty="0"/>
              <a:t>#1</a:t>
            </a:r>
          </a:p>
        </p:txBody>
      </p:sp>
      <p:sp>
        <p:nvSpPr>
          <p:cNvPr id="9" name="TextBox 8"/>
          <p:cNvSpPr txBox="1"/>
          <p:nvPr/>
        </p:nvSpPr>
        <p:spPr>
          <a:xfrm>
            <a:off x="2528316" y="3282029"/>
            <a:ext cx="8193024" cy="830997"/>
          </a:xfrm>
          <a:prstGeom prst="rect">
            <a:avLst/>
          </a:prstGeom>
          <a:noFill/>
        </p:spPr>
        <p:txBody>
          <a:bodyPr wrap="square" rtlCol="0">
            <a:spAutoFit/>
          </a:bodyPr>
          <a:lstStyle/>
          <a:p>
            <a:r>
              <a:rPr lang="en-US" sz="4800" dirty="0"/>
              <a:t>You need credit to get credit.</a:t>
            </a:r>
          </a:p>
        </p:txBody>
      </p:sp>
    </p:spTree>
    <p:extLst>
      <p:ext uri="{BB962C8B-B14F-4D97-AF65-F5344CB8AC3E}">
        <p14:creationId xmlns:p14="http://schemas.microsoft.com/office/powerpoint/2010/main" val="3046041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1" cy="224942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3" name="TextBox 2"/>
          <p:cNvSpPr txBox="1"/>
          <p:nvPr/>
        </p:nvSpPr>
        <p:spPr>
          <a:xfrm>
            <a:off x="164592" y="146304"/>
            <a:ext cx="5641848" cy="2971800"/>
          </a:xfrm>
          <a:prstGeom prst="rect">
            <a:avLst/>
          </a:prstGeom>
          <a:noFill/>
        </p:spPr>
        <p:txBody>
          <a:bodyPr wrap="square" rtlCol="0">
            <a:spAutoFit/>
          </a:bodyPr>
          <a:lstStyle/>
          <a:p>
            <a:r>
              <a:rPr lang="en-US" sz="6000" b="1" dirty="0">
                <a:solidFill>
                  <a:schemeClr val="bg1"/>
                </a:solidFill>
                <a:latin typeface="Gill Sans MT" panose="020B0502020104020203" pitchFamily="34" charset="0"/>
              </a:rPr>
              <a:t>Fact or</a:t>
            </a:r>
          </a:p>
          <a:p>
            <a:r>
              <a:rPr lang="en-US" sz="6000" b="1" dirty="0">
                <a:solidFill>
                  <a:schemeClr val="bg1"/>
                </a:solidFill>
                <a:latin typeface="Gill Sans MT" panose="020B0502020104020203" pitchFamily="34" charset="0"/>
              </a:rPr>
              <a:t>Fake out?</a:t>
            </a:r>
          </a:p>
          <a:p>
            <a:endParaRPr lang="en-US" sz="6000" dirty="0"/>
          </a:p>
        </p:txBody>
      </p:sp>
      <p:sp>
        <p:nvSpPr>
          <p:cNvPr id="4" name="TextBox 3"/>
          <p:cNvSpPr txBox="1"/>
          <p:nvPr/>
        </p:nvSpPr>
        <p:spPr>
          <a:xfrm>
            <a:off x="854964" y="2898648"/>
            <a:ext cx="1673352" cy="1323439"/>
          </a:xfrm>
          <a:prstGeom prst="rect">
            <a:avLst/>
          </a:prstGeom>
          <a:noFill/>
        </p:spPr>
        <p:txBody>
          <a:bodyPr wrap="square" rtlCol="0">
            <a:spAutoFit/>
          </a:bodyPr>
          <a:lstStyle/>
          <a:p>
            <a:r>
              <a:rPr lang="en-US" sz="8000" b="1" dirty="0"/>
              <a:t>#2</a:t>
            </a:r>
          </a:p>
        </p:txBody>
      </p:sp>
      <p:sp>
        <p:nvSpPr>
          <p:cNvPr id="5" name="TextBox 4"/>
          <p:cNvSpPr txBox="1"/>
          <p:nvPr/>
        </p:nvSpPr>
        <p:spPr>
          <a:xfrm>
            <a:off x="2528316" y="3282029"/>
            <a:ext cx="8193024" cy="1569660"/>
          </a:xfrm>
          <a:prstGeom prst="rect">
            <a:avLst/>
          </a:prstGeom>
          <a:noFill/>
        </p:spPr>
        <p:txBody>
          <a:bodyPr wrap="square" rtlCol="0">
            <a:spAutoFit/>
          </a:bodyPr>
          <a:lstStyle/>
          <a:p>
            <a:r>
              <a:rPr lang="en-US" sz="4800" dirty="0"/>
              <a:t>You probably already have a credit history. </a:t>
            </a:r>
          </a:p>
        </p:txBody>
      </p:sp>
      <p:sp>
        <p:nvSpPr>
          <p:cNvPr id="6" name="TextBox 5"/>
          <p:cNvSpPr txBox="1"/>
          <p:nvPr/>
        </p:nvSpPr>
        <p:spPr>
          <a:xfrm>
            <a:off x="6013705" y="5870448"/>
            <a:ext cx="4803647" cy="461665"/>
          </a:xfrm>
          <a:prstGeom prst="rect">
            <a:avLst/>
          </a:prstGeom>
          <a:noFill/>
        </p:spPr>
        <p:txBody>
          <a:bodyPr wrap="square" rtlCol="0">
            <a:spAutoFit/>
          </a:bodyPr>
          <a:lstStyle/>
          <a:p>
            <a:r>
              <a:rPr lang="en-US" sz="2400" b="1" dirty="0"/>
              <a:t>Fake out</a:t>
            </a:r>
          </a:p>
        </p:txBody>
      </p:sp>
    </p:spTree>
    <p:extLst>
      <p:ext uri="{BB962C8B-B14F-4D97-AF65-F5344CB8AC3E}">
        <p14:creationId xmlns:p14="http://schemas.microsoft.com/office/powerpoint/2010/main" val="346945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28316" y="5010912"/>
            <a:ext cx="8659368" cy="646331"/>
          </a:xfrm>
          <a:prstGeom prst="rect">
            <a:avLst/>
          </a:prstGeom>
          <a:noFill/>
        </p:spPr>
        <p:txBody>
          <a:bodyPr wrap="square" rtlCol="0">
            <a:spAutoFit/>
          </a:bodyPr>
          <a:lstStyle/>
          <a:p>
            <a:r>
              <a:rPr lang="en-US" dirty="0"/>
              <a:t>If you have not had a loan or a credit card in your name you probably do not have a credit history. However, it is a good idea to check because identity theft often targets youth.</a:t>
            </a:r>
          </a:p>
        </p:txBody>
      </p:sp>
      <p:sp>
        <p:nvSpPr>
          <p:cNvPr id="10" name="Rectangle 9">
            <a:extLst>
              <a:ext uri="{FF2B5EF4-FFF2-40B4-BE49-F238E27FC236}">
                <a16:creationId xmlns:a16="http://schemas.microsoft.com/office/drawing/2014/main" id="{60DB4C0B-FEAF-A649-AF48-E1287B327F96}"/>
              </a:ext>
            </a:extLst>
          </p:cNvPr>
          <p:cNvSpPr/>
          <p:nvPr/>
        </p:nvSpPr>
        <p:spPr>
          <a:xfrm>
            <a:off x="0" y="0"/>
            <a:ext cx="6109577" cy="2249317"/>
          </a:xfrm>
          <a:prstGeom prst="rect">
            <a:avLst/>
          </a:prstGeom>
          <a:solidFill>
            <a:srgbClr val="0092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854964" y="2898648"/>
            <a:ext cx="1673352" cy="1323439"/>
          </a:xfrm>
          <a:prstGeom prst="rect">
            <a:avLst/>
          </a:prstGeom>
          <a:noFill/>
        </p:spPr>
        <p:txBody>
          <a:bodyPr wrap="square" rtlCol="0">
            <a:spAutoFit/>
          </a:bodyPr>
          <a:lstStyle/>
          <a:p>
            <a:r>
              <a:rPr lang="en-US" sz="8000" b="1" dirty="0"/>
              <a:t>#2</a:t>
            </a:r>
          </a:p>
        </p:txBody>
      </p:sp>
      <p:sp>
        <p:nvSpPr>
          <p:cNvPr id="9" name="TextBox 8"/>
          <p:cNvSpPr txBox="1"/>
          <p:nvPr/>
        </p:nvSpPr>
        <p:spPr>
          <a:xfrm>
            <a:off x="2528316" y="3282029"/>
            <a:ext cx="8193024" cy="1569660"/>
          </a:xfrm>
          <a:prstGeom prst="rect">
            <a:avLst/>
          </a:prstGeom>
          <a:noFill/>
        </p:spPr>
        <p:txBody>
          <a:bodyPr wrap="square" rtlCol="0">
            <a:spAutoFit/>
          </a:bodyPr>
          <a:lstStyle/>
          <a:p>
            <a:r>
              <a:rPr lang="en-US" sz="4800" dirty="0"/>
              <a:t>You probably already have a credit history.</a:t>
            </a:r>
          </a:p>
        </p:txBody>
      </p:sp>
      <p:sp>
        <p:nvSpPr>
          <p:cNvPr id="6" name="TextBox 5"/>
          <p:cNvSpPr txBox="1"/>
          <p:nvPr/>
        </p:nvSpPr>
        <p:spPr>
          <a:xfrm>
            <a:off x="164592" y="146304"/>
            <a:ext cx="5641848" cy="1015663"/>
          </a:xfrm>
          <a:prstGeom prst="rect">
            <a:avLst/>
          </a:prstGeom>
          <a:noFill/>
        </p:spPr>
        <p:txBody>
          <a:bodyPr wrap="square" rtlCol="0">
            <a:spAutoFit/>
          </a:bodyPr>
          <a:lstStyle/>
          <a:p>
            <a:r>
              <a:rPr lang="en-US" sz="6000" b="1" dirty="0">
                <a:solidFill>
                  <a:schemeClr val="bg1"/>
                </a:solidFill>
                <a:latin typeface="Gill Sans MT" panose="020B0502020104020203" pitchFamily="34" charset="0"/>
              </a:rPr>
              <a:t>Fake out</a:t>
            </a:r>
            <a:endParaRPr lang="en-US" sz="6000" dirty="0">
              <a:solidFill>
                <a:schemeClr val="bg1"/>
              </a:solidFill>
            </a:endParaRPr>
          </a:p>
        </p:txBody>
      </p:sp>
    </p:spTree>
    <p:extLst>
      <p:ext uri="{BB962C8B-B14F-4D97-AF65-F5344CB8AC3E}">
        <p14:creationId xmlns:p14="http://schemas.microsoft.com/office/powerpoint/2010/main" val="3135007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1" cy="224942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3" name="TextBox 2"/>
          <p:cNvSpPr txBox="1"/>
          <p:nvPr/>
        </p:nvSpPr>
        <p:spPr>
          <a:xfrm>
            <a:off x="164592" y="146304"/>
            <a:ext cx="5641848" cy="2971800"/>
          </a:xfrm>
          <a:prstGeom prst="rect">
            <a:avLst/>
          </a:prstGeom>
          <a:noFill/>
        </p:spPr>
        <p:txBody>
          <a:bodyPr wrap="square" rtlCol="0">
            <a:spAutoFit/>
          </a:bodyPr>
          <a:lstStyle/>
          <a:p>
            <a:r>
              <a:rPr lang="en-US" sz="6000" b="1" dirty="0">
                <a:solidFill>
                  <a:schemeClr val="bg1"/>
                </a:solidFill>
                <a:latin typeface="Gill Sans MT" panose="020B0502020104020203" pitchFamily="34" charset="0"/>
              </a:rPr>
              <a:t>Fact or</a:t>
            </a:r>
          </a:p>
          <a:p>
            <a:r>
              <a:rPr lang="en-US" sz="6000" b="1" dirty="0">
                <a:solidFill>
                  <a:schemeClr val="bg1"/>
                </a:solidFill>
                <a:latin typeface="Gill Sans MT" panose="020B0502020104020203" pitchFamily="34" charset="0"/>
              </a:rPr>
              <a:t>Fake out?</a:t>
            </a:r>
          </a:p>
          <a:p>
            <a:endParaRPr lang="en-US" sz="6000" dirty="0"/>
          </a:p>
        </p:txBody>
      </p:sp>
      <p:sp>
        <p:nvSpPr>
          <p:cNvPr id="4" name="TextBox 3"/>
          <p:cNvSpPr txBox="1"/>
          <p:nvPr/>
        </p:nvSpPr>
        <p:spPr>
          <a:xfrm>
            <a:off x="854964" y="2898648"/>
            <a:ext cx="1673352" cy="1323439"/>
          </a:xfrm>
          <a:prstGeom prst="rect">
            <a:avLst/>
          </a:prstGeom>
          <a:noFill/>
        </p:spPr>
        <p:txBody>
          <a:bodyPr wrap="square" rtlCol="0">
            <a:spAutoFit/>
          </a:bodyPr>
          <a:lstStyle/>
          <a:p>
            <a:r>
              <a:rPr lang="en-US" sz="8000" b="1" dirty="0"/>
              <a:t>#3</a:t>
            </a:r>
          </a:p>
        </p:txBody>
      </p:sp>
      <p:sp>
        <p:nvSpPr>
          <p:cNvPr id="5" name="TextBox 4"/>
          <p:cNvSpPr txBox="1"/>
          <p:nvPr/>
        </p:nvSpPr>
        <p:spPr>
          <a:xfrm>
            <a:off x="2528316" y="3282029"/>
            <a:ext cx="8193024" cy="2585323"/>
          </a:xfrm>
          <a:prstGeom prst="rect">
            <a:avLst/>
          </a:prstGeom>
          <a:noFill/>
        </p:spPr>
        <p:txBody>
          <a:bodyPr wrap="square" rtlCol="0">
            <a:spAutoFit/>
          </a:bodyPr>
          <a:lstStyle/>
          <a:p>
            <a:pPr fontAlgn="base"/>
            <a:r>
              <a:rPr lang="en-US" sz="4800" dirty="0"/>
              <a:t>A credit history shows how you use and manage credit. </a:t>
            </a:r>
          </a:p>
          <a:p>
            <a:pPr fontAlgn="base"/>
            <a:r>
              <a:rPr lang="en-US" dirty="0"/>
              <a:t> </a:t>
            </a:r>
          </a:p>
          <a:p>
            <a:r>
              <a:rPr lang="en-US" sz="4800" dirty="0"/>
              <a:t> </a:t>
            </a:r>
          </a:p>
        </p:txBody>
      </p:sp>
      <p:sp>
        <p:nvSpPr>
          <p:cNvPr id="6" name="TextBox 5"/>
          <p:cNvSpPr txBox="1"/>
          <p:nvPr/>
        </p:nvSpPr>
        <p:spPr>
          <a:xfrm>
            <a:off x="6013705" y="5870448"/>
            <a:ext cx="4803647" cy="461665"/>
          </a:xfrm>
          <a:prstGeom prst="rect">
            <a:avLst/>
          </a:prstGeom>
          <a:noFill/>
        </p:spPr>
        <p:txBody>
          <a:bodyPr wrap="square" rtlCol="0">
            <a:spAutoFit/>
          </a:bodyPr>
          <a:lstStyle/>
          <a:p>
            <a:r>
              <a:rPr lang="en-US" sz="2400" b="1" dirty="0"/>
              <a:t>Fact</a:t>
            </a:r>
          </a:p>
        </p:txBody>
      </p:sp>
    </p:spTree>
    <p:extLst>
      <p:ext uri="{BB962C8B-B14F-4D97-AF65-F5344CB8AC3E}">
        <p14:creationId xmlns:p14="http://schemas.microsoft.com/office/powerpoint/2010/main" val="927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3909</TotalTime>
  <Words>1899</Words>
  <Application>Microsoft Office PowerPoint</Application>
  <PresentationFormat>Widescreen</PresentationFormat>
  <Paragraphs>299</Paragraphs>
  <Slides>50</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Calibri Light</vt:lpstr>
      <vt:lpstr>Gill Sans MT</vt:lpstr>
      <vt:lpstr>Myriad Pro</vt:lpstr>
      <vt:lpstr>Office Theme</vt:lpstr>
      <vt:lpstr>Credit Reports and Credit Scores</vt:lpstr>
      <vt:lpstr>PowerPoint Presentation</vt:lpstr>
      <vt:lpstr>Credit</vt:lpstr>
      <vt:lpstr>Fact or Fake 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few more things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Now You Know</vt:lpstr>
      <vt:lpstr>About LifeSmarts</vt:lpstr>
      <vt:lpstr>About FICO®</vt:lpstr>
      <vt:lpstr>Learn More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Hertzberg</dc:creator>
  <cp:lastModifiedBy>Ryan Barhoush</cp:lastModifiedBy>
  <cp:revision>135</cp:revision>
  <dcterms:created xsi:type="dcterms:W3CDTF">2021-10-12T21:07:08Z</dcterms:created>
  <dcterms:modified xsi:type="dcterms:W3CDTF">2023-12-19T18:30:07Z</dcterms:modified>
</cp:coreProperties>
</file>