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3"/>
  </p:notesMasterIdLst>
  <p:sldIdLst>
    <p:sldId id="294" r:id="rId2"/>
    <p:sldId id="300" r:id="rId3"/>
    <p:sldId id="258" r:id="rId4"/>
    <p:sldId id="260" r:id="rId5"/>
    <p:sldId id="259"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97" r:id="rId20"/>
    <p:sldId id="296" r:id="rId21"/>
    <p:sldId id="274" r:id="rId22"/>
    <p:sldId id="275" r:id="rId23"/>
    <p:sldId id="276" r:id="rId24"/>
    <p:sldId id="277" r:id="rId25"/>
    <p:sldId id="279" r:id="rId26"/>
    <p:sldId id="278" r:id="rId27"/>
    <p:sldId id="280" r:id="rId28"/>
    <p:sldId id="281" r:id="rId29"/>
    <p:sldId id="285" r:id="rId30"/>
    <p:sldId id="284" r:id="rId31"/>
    <p:sldId id="286" r:id="rId32"/>
    <p:sldId id="282" r:id="rId33"/>
    <p:sldId id="287" r:id="rId34"/>
    <p:sldId id="288" r:id="rId35"/>
    <p:sldId id="289" r:id="rId36"/>
    <p:sldId id="283" r:id="rId37"/>
    <p:sldId id="290" r:id="rId38"/>
    <p:sldId id="298" r:id="rId39"/>
    <p:sldId id="291" r:id="rId40"/>
    <p:sldId id="256"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1" autoAdjust="0"/>
    <p:restoredTop sz="91799" autoAdjust="0"/>
  </p:normalViewPr>
  <p:slideViewPr>
    <p:cSldViewPr>
      <p:cViewPr varScale="1">
        <p:scale>
          <a:sx n="102" d="100"/>
          <a:sy n="102" d="100"/>
        </p:scale>
        <p:origin x="17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840BF-9A90-4D80-93F8-7130A8BC1EE5}" type="datetimeFigureOut">
              <a:rPr lang="en-US" smtClean="0"/>
              <a:pPr/>
              <a:t>11/23/2020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DB1926-D147-458E-A5F5-9B54F640B0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When others help meet your financial obligations, you are not truly independent.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If spending gets a little (or a lot) out of control, seek help from friends, family or a financial counselor to get back on track. Learning tricks to control discretionary spending is an invaluable skill, one you will use throughout your life.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Debit cards really do take money out of a bank account. When using a plastic card it is easy to forget that money is being removed from a real bank account. Every swipe is money you are giving away and not keeping for another purpose.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slow down your spending record each expenditure at the time of purchase. Most banks offer debit or checking registers. These handy record books help track cash flow.</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Set aside the money needed for fixed expenses and those occasional big expenditures, like car insurance or tuition. It is easy to spend money that needs to go somewhere else if it looks like you have a large balance in your account.</a:t>
            </a:r>
          </a:p>
          <a:p>
            <a:endParaRPr lang="en-US" b="1"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Understanding the principles of risk management is important. </a:t>
            </a:r>
            <a:r>
              <a:rPr lang="en-US" sz="1200" kern="1200">
                <a:solidFill>
                  <a:schemeClr val="tx1"/>
                </a:solidFill>
                <a:latin typeface="+mn-lt"/>
                <a:ea typeface="+mn-ea"/>
                <a:cs typeface="+mn-cs"/>
              </a:rPr>
              <a:t>Don’t gamble and lose your income or hard-earned investments because of a belief that “everything will be O.K.” or, “It will never happen to me.”</a:t>
            </a:r>
            <a:endParaRPr lang="en-US"/>
          </a:p>
        </p:txBody>
      </p:sp>
      <p:sp>
        <p:nvSpPr>
          <p:cNvPr id="4" name="Slide Number Placeholder 3"/>
          <p:cNvSpPr>
            <a:spLocks noGrp="1"/>
          </p:cNvSpPr>
          <p:nvPr>
            <p:ph type="sldNum" sz="quarter" idx="10"/>
          </p:nvPr>
        </p:nvSpPr>
        <p:spPr/>
        <p:txBody>
          <a:bodyPr/>
          <a:lstStyle/>
          <a:p>
            <a:fld id="{BFDB1926-D147-458E-A5F5-9B54F640B006}"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bad news: living involves risk. You have control over some things and no control over many others. Emergencies can cause long-term financial problems, but the good news: many risks are predictable.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There are four basic ways to manage risk: avoid risk, reduce risk, transfer risk, or assume risk.</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Avoid risk—Some of the simple things your mother told you work; don’t smoke, never buy a motorcycle and don’t jump out of airplanes without a parachute.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Reduce risk—Risk is reduced by taking precautionary measures such as installing smoke alarms and CO</a:t>
            </a:r>
            <a:r>
              <a:rPr lang="en-US" sz="1200" kern="1200" baseline="30000" dirty="0">
                <a:solidFill>
                  <a:schemeClr val="tx1"/>
                </a:solidFill>
                <a:latin typeface="+mn-lt"/>
                <a:ea typeface="+mn-ea"/>
                <a:cs typeface="+mn-cs"/>
              </a:rPr>
              <a:t>2</a:t>
            </a:r>
            <a:r>
              <a:rPr lang="en-US" sz="1200" kern="1200" dirty="0">
                <a:solidFill>
                  <a:schemeClr val="tx1"/>
                </a:solidFill>
                <a:latin typeface="+mn-lt"/>
                <a:ea typeface="+mn-ea"/>
                <a:cs typeface="+mn-cs"/>
              </a:rPr>
              <a:t> detectors or eating healthy.</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Transfer risk—The most common cause of serious financial problems is unexpected medical costs. Health insurance can help manage such an emergency.</a:t>
            </a:r>
          </a:p>
          <a:p>
            <a:r>
              <a:rPr lang="en-US" sz="1200" kern="1200" dirty="0">
                <a:solidFill>
                  <a:schemeClr val="tx1"/>
                </a:solidFill>
                <a:latin typeface="+mn-lt"/>
                <a:ea typeface="+mn-ea"/>
                <a:cs typeface="+mn-cs"/>
              </a:rPr>
              <a:t>Automobile insurance helps minimize financial loss when an accident occurs. These are examples of </a:t>
            </a:r>
            <a:r>
              <a:rPr lang="en-US" sz="1200" i="1" kern="1200" dirty="0">
                <a:solidFill>
                  <a:schemeClr val="tx1"/>
                </a:solidFill>
                <a:latin typeface="+mn-lt"/>
                <a:ea typeface="+mn-ea"/>
                <a:cs typeface="+mn-cs"/>
              </a:rPr>
              <a:t>Risk Transfer</a:t>
            </a:r>
            <a:r>
              <a:rPr lang="en-US" sz="1200" kern="1200" dirty="0">
                <a:solidFill>
                  <a:schemeClr val="tx1"/>
                </a:solidFill>
                <a:latin typeface="+mn-lt"/>
                <a:ea typeface="+mn-ea"/>
                <a:cs typeface="+mn-cs"/>
              </a:rPr>
              <a:t>—paying a fee to transfer responsibility for major expenses like a totaled car or major surgery.</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Assume risk—Be willing to pay the price if something happens. For example, by riding on the back of a motorcycle or “surfing the hood,” you assume the risk of a crash. </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According to a recent Junior Achievement survey, many teens don’t expect to be financially independent until their mid-twenties.</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 matter how carefully you plan, sometimes the unexpected happens. In fact, planning for the unexpected is part of being money smart and financially independent.</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Create an emergency fund by setting aside money on a regular basis. It is only a matter of time before you might have an unexpected trip to the dentist, a flat tire, or another setback. Experts agree that financially responsible people have three to six months living expenses in an emergency fund to handle life’s bumps in the road.</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Most of us do not have a crystal ball, but can often predict the inevitable and estimate the cost. Need a new set of tires in a few months? Will your textbooks be especially pricey next semester,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or is your cell phone almost an antique? Plan ahead, work these items into a financial plan, and budget accordingly.</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Some people have the wrong idea about budgeting. Budgets aren’t just for old folks. A budget is a framework. Think of it as a flexible plan that helps you manage expenses and plan for the future. A budget is supposed to change and adapt.</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Budgeting can help you keep your eye on short- and long-term goals and prevent you from spending money you don’t have month after month.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Budgeting out a few months at a time shows a picture of how much needs to be allocated to savings for future bills. It can also help curb spending because there is a blueprint for those upcoming expenses.</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You have heard this before and it might be boring to hear it again but we don’t really need</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most of the things we think we need. The basic needs for simple food, clothing and shelter are influenced by the artificial needs created by marketing.</a:t>
            </a:r>
          </a:p>
        </p:txBody>
      </p:sp>
      <p:sp>
        <p:nvSpPr>
          <p:cNvPr id="4" name="Slide Number Placeholder 3"/>
          <p:cNvSpPr>
            <a:spLocks noGrp="1"/>
          </p:cNvSpPr>
          <p:nvPr>
            <p:ph type="sldNum" sz="quarter" idx="10"/>
          </p:nvPr>
        </p:nvSpPr>
        <p:spPr/>
        <p:txBody>
          <a:bodyPr/>
          <a:lstStyle/>
          <a:p>
            <a:fld id="{BFDB1926-D147-458E-A5F5-9B54F640B006}"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Paying for needs first is obvious, and then decide how much of the “flexible” money that is left should go for wants. For example, a cell phone may be a need, but data plans, gaming and video capacity on a phone are most definitely wants—wants that cost money.</a:t>
            </a:r>
          </a:p>
        </p:txBody>
      </p:sp>
      <p:sp>
        <p:nvSpPr>
          <p:cNvPr id="4" name="Slide Number Placeholder 3"/>
          <p:cNvSpPr>
            <a:spLocks noGrp="1"/>
          </p:cNvSpPr>
          <p:nvPr>
            <p:ph type="sldNum" sz="quarter" idx="10"/>
          </p:nvPr>
        </p:nvSpPr>
        <p:spPr/>
        <p:txBody>
          <a:bodyPr/>
          <a:lstStyle/>
          <a:p>
            <a:fld id="{BFDB1926-D147-458E-A5F5-9B54F640B006}"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How often has a purchase languished in a closet or drawer, unused and unappreciated? Avoiding impulse purchases saves a lot of money over the long term. Here are a few tips to reduce this bad habit: </a:t>
            </a:r>
          </a:p>
          <a:p>
            <a:r>
              <a:rPr lang="en-US" sz="1200" kern="1200" dirty="0">
                <a:solidFill>
                  <a:schemeClr val="tx1"/>
                </a:solidFill>
                <a:latin typeface="+mn-lt"/>
                <a:ea typeface="+mn-ea"/>
                <a:cs typeface="+mn-cs"/>
              </a:rPr>
              <a:t>Wait a specific time—an hour or a week—to re-evaluate before buying.</a:t>
            </a:r>
          </a:p>
          <a:p>
            <a:r>
              <a:rPr lang="en-US" sz="1200" kern="1200" dirty="0">
                <a:solidFill>
                  <a:schemeClr val="tx1"/>
                </a:solidFill>
                <a:latin typeface="+mn-lt"/>
                <a:ea typeface="+mn-ea"/>
                <a:cs typeface="+mn-cs"/>
              </a:rPr>
              <a:t>Avoid shopping with friends who tempt you to spend.</a:t>
            </a:r>
          </a:p>
          <a:p>
            <a:r>
              <a:rPr lang="en-US" sz="1200" kern="1200" dirty="0">
                <a:solidFill>
                  <a:schemeClr val="tx1"/>
                </a:solidFill>
                <a:latin typeface="+mn-lt"/>
                <a:ea typeface="+mn-ea"/>
                <a:cs typeface="+mn-cs"/>
              </a:rPr>
              <a:t>Translate the price of the “must have” item into the number of hours of work it will take to pay for 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Shop with cash and only bring the amount you can truly afford to spend.</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Planning “wants” into the budget prevents us all from feeling deprived. Set aside a certain amount of money each month toward some “want.”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Don’t expect to have everything right away. Remember your parents spent years developing a lifestyle, accumulating possessions, and building a nest egg. You shouldn’t expect to have what they have right away.</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However, not having money for the things you need is hard, too.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Managing finances is not rocket science; yet repeatedly, intelligent people spend more than they make. There is no end to what you can want. It is an adult responsibility to use available resources to create a satisfying life. </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Saving for the unexpected, future wants, needs, and even retirement is not exciting. However, people who manage money have this figured out. Starting to save early builds wealth later—it</a:t>
            </a:r>
            <a:r>
              <a:rPr lang="en-US" sz="1200" kern="1200" baseline="0" dirty="0">
                <a:solidFill>
                  <a:schemeClr val="tx1"/>
                </a:solidFill>
                <a:latin typeface="+mn-lt"/>
                <a:ea typeface="+mn-ea"/>
                <a:cs typeface="+mn-cs"/>
              </a:rPr>
              <a:t> is just that simple.</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Spending and saving money is as much an emotional response as a financial one. Think about how your emotions affect your spending. Retail therapy, a popular cliché, has financial consequences for people with a budget.</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Our consumer culture markets possessions as a way to help us create our identity, and it works. Disconnecting your self-image from your property is challenging, but possible.</a:t>
            </a:r>
          </a:p>
        </p:txBody>
      </p:sp>
      <p:sp>
        <p:nvSpPr>
          <p:cNvPr id="4" name="Slide Number Placeholder 3"/>
          <p:cNvSpPr>
            <a:spLocks noGrp="1"/>
          </p:cNvSpPr>
          <p:nvPr>
            <p:ph type="sldNum" sz="quarter" idx="10"/>
          </p:nvPr>
        </p:nvSpPr>
        <p:spPr/>
        <p:txBody>
          <a:bodyPr/>
          <a:lstStyle/>
          <a:p>
            <a:fld id="{BFDB1926-D147-458E-A5F5-9B54F640B006}"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Advertisers spend billions of dollars on marketing that the typical consumer believes has little or no impact. Admit to yourself that advertising works and learn to minimize its effect by analyzing the marketing that surrounds you. Make it a game to deconstruct ads and see how</a:t>
            </a:r>
            <a:r>
              <a:rPr lang="en-US" sz="1200" kern="1200" baseline="0" dirty="0">
                <a:solidFill>
                  <a:schemeClr val="tx1"/>
                </a:solidFill>
                <a:latin typeface="+mn-lt"/>
                <a:ea typeface="+mn-ea"/>
                <a:cs typeface="+mn-cs"/>
              </a:rPr>
              <a:t> they play “gotcha.”</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Evaluate your possessions with these two criteria: long-term satisfaction and short-term satisfaction. For most people, few items end up in the “long-term” pile.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Finally, find enjoyment in experiences, friends, and activities that don’t require money. After all, a life well lived is full of memories, not “stuff.” </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final concept to consider is how</a:t>
            </a:r>
            <a:r>
              <a:rPr lang="en-US" baseline="0" dirty="0"/>
              <a:t> you view money</a:t>
            </a:r>
            <a:r>
              <a:rPr lang="en-US" dirty="0"/>
              <a:t>.</a:t>
            </a:r>
            <a:r>
              <a:rPr lang="en-US" baseline="0" dirty="0"/>
              <a:t> What do you think this quote means? How are your spending patterns influenced by personal behaviors?</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skimmers, scammers, lurkers, bots and </a:t>
            </a:r>
            <a:r>
              <a:rPr lang="en-US" sz="1200" kern="1200" dirty="0" err="1">
                <a:solidFill>
                  <a:schemeClr val="tx1"/>
                </a:solidFill>
                <a:latin typeface="+mn-lt"/>
                <a:ea typeface="+mn-ea"/>
                <a:cs typeface="+mn-cs"/>
              </a:rPr>
              <a:t>phishers</a:t>
            </a:r>
            <a:r>
              <a:rPr lang="en-US" sz="1200" kern="1200" dirty="0">
                <a:solidFill>
                  <a:schemeClr val="tx1"/>
                </a:solidFill>
                <a:latin typeface="+mn-lt"/>
                <a:ea typeface="+mn-ea"/>
                <a:cs typeface="+mn-cs"/>
              </a:rPr>
              <a:t> work hard to snag your personal information, but there are things you can do to deny them.</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Be safe when you buy online. If possible, use a credit card not a debit card—a debit card could give hackers access to your bank account. Make sure your anti-virus and anti-spyware software is up-to-date and investigate the integrity of the online merchant. Do not give credit card information to a Web site you haven’t thoroughly checked.</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Skimmers are electronic devices planted in ATMs and pay-at-the-pump gas pumps. They lift the data stored in the magnetic strip on credit and debit cards. It is always best to pay for gas inside the station, but if that isn’t possible examine the card slot carefully for any irregularities. The same holds true for automated teller machines, in fact, consumers are advised to use the ATM inside their bank whenever possible.</a:t>
            </a:r>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Just as you check your bank balance frequently to detect unexplained transactions, you should also check your credit report. Your credit report will show credit accounts opened in your name. If you did not open a listed account, you could be a victim of identity theft.</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How is it possible that is takes so long to earn money and such a short time to spend it? </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Experts recommend that you occasionally track all of your spending— every penny. Tracking reveals spending patterns you are unaware of or are ignoring. Ask yourself if you are getting maximum satisfaction from your discretionary spending. For example, are all those mocha cooler coffees worth sacrificing a dream vacation?</a:t>
            </a:r>
          </a:p>
          <a:p>
            <a:r>
              <a:rPr lang="en-US" sz="1200" kern="1200" dirty="0">
                <a:solidFill>
                  <a:schemeClr val="tx1"/>
                </a:solidFill>
                <a:latin typeface="+mn-lt"/>
                <a:ea typeface="+mn-ea"/>
                <a:cs typeface="+mn-cs"/>
              </a:rPr>
              <a:t>Research shows the act of recording all spending can help you curb the desire to buy items you don’t really need and help achieve financial goals at the same time.</a:t>
            </a:r>
          </a:p>
          <a:p>
            <a:endParaRPr lang="en-US" dirty="0"/>
          </a:p>
        </p:txBody>
      </p:sp>
      <p:sp>
        <p:nvSpPr>
          <p:cNvPr id="4" name="Slide Number Placeholder 3"/>
          <p:cNvSpPr>
            <a:spLocks noGrp="1"/>
          </p:cNvSpPr>
          <p:nvPr>
            <p:ph type="sldNum" sz="quarter" idx="10"/>
          </p:nvPr>
        </p:nvSpPr>
        <p:spPr/>
        <p:txBody>
          <a:bodyPr/>
          <a:lstStyle/>
          <a:p>
            <a:fld id="{BFDB1926-D147-458E-A5F5-9B54F640B00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0B3F26B-A0C6-4171-8ADC-E009066613B3}" type="datetimeFigureOut">
              <a:rPr lang="en-US" smtClean="0"/>
              <a:pPr/>
              <a:t>11/23/2020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768DDAA-A8CB-4DF4-9E0D-F5AA68A5A1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6AB8A-B7EF-457C-B22D-D0B6C0E0D464}"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C26AB8A-B7EF-457C-B22D-D0B6C0E0D464}"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6AB8A-B7EF-457C-B22D-D0B6C0E0D464}"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0B3F26B-A0C6-4171-8ADC-E009066613B3}" type="datetimeFigureOut">
              <a:rPr lang="en-US" smtClean="0"/>
              <a:pPr/>
              <a:t>11/23/2020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768DDAA-A8CB-4DF4-9E0D-F5AA68A5A1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6AB8A-B7EF-457C-B22D-D0B6C0E0D464}"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6AB8A-B7EF-457C-B22D-D0B6C0E0D464}"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6AB8A-B7EF-457C-B22D-D0B6C0E0D464}"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CC26AB8A-B7EF-457C-B22D-D0B6C0E0D464}"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0B3F26B-A0C6-4171-8ADC-E009066613B3}"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8DDAA-A8CB-4DF4-9E0D-F5AA68A5A18C}"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40B3F26B-A0C6-4171-8ADC-E009066613B3}" type="datetimeFigureOut">
              <a:rPr lang="en-US" smtClean="0"/>
              <a:pPr/>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8DDAA-A8CB-4DF4-9E0D-F5AA68A5A18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C26AB8A-B7EF-457C-B22D-D0B6C0E0D4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med">
    <p:fade/>
  </p:transition>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lifesmarts.org/resources/safety-smart/" TargetMode="External"/><Relationship Id="rId2" Type="http://schemas.openxmlformats.org/officeDocument/2006/relationships/hyperlink" Target="http://www.lifesmarts.org/resources/"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462491"/>
            <a:ext cx="5685198" cy="1938992"/>
          </a:xfrm>
          <a:prstGeom prst="rect">
            <a:avLst/>
          </a:prstGeom>
        </p:spPr>
        <p:txBody>
          <a:bodyPr wrap="square">
            <a:spAutoFit/>
          </a:bodyPr>
          <a:lstStyle/>
          <a:p>
            <a:pPr algn="r"/>
            <a:r>
              <a:rPr lang="en-US" sz="6000" b="1" dirty="0" smtClean="0">
                <a:solidFill>
                  <a:srgbClr val="FFC000"/>
                </a:solidFill>
                <a:latin typeface="Arial" panose="020B0604020202020204" pitchFamily="34" charset="0"/>
                <a:ea typeface="Arial Unicode MS" pitchFamily="34" charset="-128"/>
                <a:cs typeface="Arial" panose="020B0604020202020204" pitchFamily="34" charset="0"/>
              </a:rPr>
              <a:t>Let’s Talk About Money</a:t>
            </a:r>
            <a:endParaRPr lang="en-US" sz="6000" b="1" dirty="0">
              <a:solidFill>
                <a:srgbClr val="FFC000"/>
              </a:solidFill>
              <a:latin typeface="Arial" panose="020B0604020202020204" pitchFamily="34" charset="0"/>
              <a:ea typeface="Arial Unicode MS" pitchFamily="34" charset="-128"/>
              <a:cs typeface="Arial" panose="020B0604020202020204" pitchFamily="34" charset="0"/>
            </a:endParaRPr>
          </a:p>
        </p:txBody>
      </p:sp>
      <p:pic>
        <p:nvPicPr>
          <p:cNvPr id="3074" name="Picture 2" descr="C:\Users\Emily\Dropbox\2014 National LifeSmarts Championship photos\Sunday\DSC_7842.jpg"/>
          <p:cNvPicPr>
            <a:picLocks noChangeAspect="1" noChangeArrowheads="1"/>
          </p:cNvPicPr>
          <p:nvPr/>
        </p:nvPicPr>
        <p:blipFill>
          <a:blip r:embed="rId2" cstate="print"/>
          <a:srcRect/>
          <a:stretch>
            <a:fillRect/>
          </a:stretch>
        </p:blipFill>
        <p:spPr bwMode="auto">
          <a:xfrm>
            <a:off x="762000" y="2900891"/>
            <a:ext cx="4572000" cy="3042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B9DA406F-BB53-844F-96D4-26859ABC7E44}"/>
              </a:ext>
            </a:extLst>
          </p:cNvPr>
          <p:cNvSpPr/>
          <p:nvPr/>
        </p:nvSpPr>
        <p:spPr>
          <a:xfrm>
            <a:off x="5791200" y="3810000"/>
            <a:ext cx="2865798" cy="2554545"/>
          </a:xfrm>
          <a:prstGeom prst="rect">
            <a:avLst/>
          </a:prstGeom>
        </p:spPr>
        <p:txBody>
          <a:bodyPr wrap="square">
            <a:spAutoFit/>
          </a:bodyPr>
          <a:lstStyle/>
          <a:p>
            <a:pPr algn="r"/>
            <a:r>
              <a:rPr lang="en-US" sz="3200" b="1" dirty="0">
                <a:ln w="500">
                  <a:noFill/>
                </a:ln>
                <a:solidFill>
                  <a:srgbClr val="FFC000"/>
                </a:solidFill>
                <a:latin typeface="Arial" panose="020B0604020202020204" pitchFamily="34" charset="0"/>
                <a:ea typeface="Arial Unicode MS" pitchFamily="34" charset="-128"/>
                <a:cs typeface="Arial" panose="020B0604020202020204" pitchFamily="34" charset="0"/>
              </a:rPr>
              <a:t>10 things you </a:t>
            </a:r>
            <a:br>
              <a:rPr lang="en-US" sz="3200" b="1" dirty="0">
                <a:ln w="500">
                  <a:noFill/>
                </a:ln>
                <a:solidFill>
                  <a:srgbClr val="FFC000"/>
                </a:solidFill>
                <a:latin typeface="Arial" panose="020B0604020202020204" pitchFamily="34" charset="0"/>
                <a:ea typeface="Arial Unicode MS" pitchFamily="34" charset="-128"/>
                <a:cs typeface="Arial" panose="020B0604020202020204" pitchFamily="34" charset="0"/>
              </a:rPr>
            </a:br>
            <a:r>
              <a:rPr lang="en-US" sz="3200" b="1" dirty="0">
                <a:ln w="500">
                  <a:noFill/>
                </a:ln>
                <a:solidFill>
                  <a:srgbClr val="FFC000"/>
                </a:solidFill>
                <a:latin typeface="Arial" panose="020B0604020202020204" pitchFamily="34" charset="0"/>
                <a:ea typeface="Arial Unicode MS" pitchFamily="34" charset="-128"/>
                <a:cs typeface="Arial" panose="020B0604020202020204" pitchFamily="34" charset="0"/>
              </a:rPr>
              <a:t>need to know </a:t>
            </a:r>
            <a:br>
              <a:rPr lang="en-US" sz="3200" b="1" dirty="0">
                <a:ln w="500">
                  <a:noFill/>
                </a:ln>
                <a:solidFill>
                  <a:srgbClr val="FFC000"/>
                </a:solidFill>
                <a:latin typeface="Arial" panose="020B0604020202020204" pitchFamily="34" charset="0"/>
                <a:ea typeface="Arial Unicode MS" pitchFamily="34" charset="-128"/>
                <a:cs typeface="Arial" panose="020B0604020202020204" pitchFamily="34" charset="0"/>
              </a:rPr>
            </a:br>
            <a:r>
              <a:rPr lang="en-US" sz="3200" b="1" dirty="0">
                <a:ln w="500">
                  <a:noFill/>
                </a:ln>
                <a:solidFill>
                  <a:srgbClr val="FFC000"/>
                </a:solidFill>
                <a:latin typeface="Arial" panose="020B0604020202020204" pitchFamily="34" charset="0"/>
                <a:ea typeface="Arial Unicode MS" pitchFamily="34" charset="-128"/>
                <a:cs typeface="Arial" panose="020B0604020202020204" pitchFamily="34" charset="0"/>
              </a:rPr>
              <a:t>about money </a:t>
            </a:r>
          </a:p>
          <a:p>
            <a:pPr algn="r"/>
            <a:r>
              <a:rPr lang="en-US" sz="3200" b="1" dirty="0">
                <a:ln w="500">
                  <a:noFill/>
                </a:ln>
                <a:solidFill>
                  <a:srgbClr val="FFC000"/>
                </a:solidFill>
                <a:latin typeface="Arial" panose="020B0604020202020204" pitchFamily="34" charset="0"/>
                <a:ea typeface="Arial Unicode MS" pitchFamily="34" charset="-128"/>
                <a:cs typeface="Arial" panose="020B0604020202020204" pitchFamily="34" charset="0"/>
              </a:rPr>
              <a:t>before you </a:t>
            </a:r>
            <a:br>
              <a:rPr lang="en-US" sz="3200" b="1" dirty="0">
                <a:ln w="500">
                  <a:noFill/>
                </a:ln>
                <a:solidFill>
                  <a:srgbClr val="FFC000"/>
                </a:solidFill>
                <a:latin typeface="Arial" panose="020B0604020202020204" pitchFamily="34" charset="0"/>
                <a:ea typeface="Arial Unicode MS" pitchFamily="34" charset="-128"/>
                <a:cs typeface="Arial" panose="020B0604020202020204" pitchFamily="34" charset="0"/>
              </a:rPr>
            </a:br>
            <a:r>
              <a:rPr lang="en-US" sz="3200" b="1" dirty="0">
                <a:ln w="500">
                  <a:noFill/>
                </a:ln>
                <a:solidFill>
                  <a:srgbClr val="FFC000"/>
                </a:solidFill>
                <a:latin typeface="Arial" panose="020B0604020202020204" pitchFamily="34" charset="0"/>
                <a:ea typeface="Arial Unicode MS" pitchFamily="34" charset="-128"/>
                <a:cs typeface="Arial" panose="020B0604020202020204" pitchFamily="34" charset="0"/>
              </a:rPr>
              <a:t>leave home</a:t>
            </a:r>
            <a:endParaRPr lang="en-US"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1447800"/>
            <a:ext cx="3429000" cy="1219200"/>
          </a:xfrm>
        </p:spPr>
        <p:txBody>
          <a:bodyPr>
            <a:normAutofit fontScale="90000"/>
          </a:bodyPr>
          <a:lstStyle/>
          <a:p>
            <a:pPr marL="0" marR="0" algn="ctr">
              <a:spcBef>
                <a:spcPts val="0"/>
              </a:spcBef>
              <a:spcAft>
                <a:spcPts val="0"/>
              </a:spcAft>
            </a:pPr>
            <a:r>
              <a:rPr lang="en-US" sz="3200" dirty="0">
                <a:ln w="500">
                  <a:noFill/>
                </a:ln>
                <a:solidFill>
                  <a:schemeClr val="tx1"/>
                </a:solidFill>
                <a:latin typeface="Arial" panose="020B0604020202020204" pitchFamily="34" charset="0"/>
                <a:ea typeface="Calibri"/>
                <a:cs typeface="Arial" panose="020B0604020202020204" pitchFamily="34" charset="0"/>
              </a:rPr>
              <a:t>8</a:t>
            </a:r>
            <a:r>
              <a:rPr lang="en-US" sz="3200" dirty="0">
                <a:ln w="500">
                  <a:noFill/>
                </a:ln>
                <a:solidFill>
                  <a:schemeClr val="tx1"/>
                </a:solidFill>
                <a:latin typeface="Arial Rounded MT Bold" pitchFamily="34" charset="0"/>
                <a:ea typeface="Calibri"/>
              </a:rPr>
              <a:t/>
            </a:r>
            <a:br>
              <a:rPr lang="en-US" sz="3200" dirty="0">
                <a:ln w="500">
                  <a:noFill/>
                </a:ln>
                <a:solidFill>
                  <a:schemeClr val="tx1"/>
                </a:solidFill>
                <a:latin typeface="Arial Rounded MT Bold" pitchFamily="34" charset="0"/>
                <a:ea typeface="Calibri"/>
              </a:rPr>
            </a:br>
            <a:r>
              <a:rPr lang="en-US" sz="3200" dirty="0">
                <a:ln w="500">
                  <a:noFill/>
                </a:ln>
                <a:solidFill>
                  <a:schemeClr val="tx1"/>
                </a:solidFill>
                <a:latin typeface="Arial Rounded MT Bold" pitchFamily="34" charset="0"/>
                <a:ea typeface="Calibri"/>
              </a:rPr>
              <a:t/>
            </a:r>
            <a:br>
              <a:rPr lang="en-US" sz="3200" dirty="0">
                <a:ln w="500">
                  <a:noFill/>
                </a:ln>
                <a:solidFill>
                  <a:schemeClr val="tx1"/>
                </a:solidFill>
                <a:latin typeface="Arial Rounded MT Bold" pitchFamily="34" charset="0"/>
                <a:ea typeface="Calibri"/>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Track your cash flow</a:t>
            </a:r>
            <a:endParaRPr lang="en-US" sz="3600" dirty="0">
              <a:solidFill>
                <a:schemeClr val="tx1"/>
              </a:solidFill>
              <a:latin typeface="Arial" panose="020B0604020202020204" pitchFamily="34" charset="0"/>
              <a:ea typeface="Arial Unicode MS" pitchFamily="34" charset="-128"/>
              <a:cs typeface="Arial" panose="020B0604020202020204" pitchFamily="34" charset="0"/>
            </a:endParaRPr>
          </a:p>
        </p:txBody>
      </p:sp>
      <p:pic>
        <p:nvPicPr>
          <p:cNvPr id="8" name="Picture 4" descr="C:\Users\Emily\AppData\Local\Microsoft\Windows\Temporary Internet Files\Content.IE5\42E9RZ5F\MP900387701[1].jpg"/>
          <p:cNvPicPr>
            <a:picLocks noGrp="1" noChangeAspect="1" noChangeArrowheads="1"/>
          </p:cNvPicPr>
          <p:nvPr>
            <p:ph type="pic" idx="1"/>
          </p:nvPr>
        </p:nvPicPr>
        <p:blipFill>
          <a:blip r:embed="rId3" cstate="email">
            <a:duotone>
              <a:schemeClr val="bg2">
                <a:shade val="45000"/>
                <a:satMod val="135000"/>
              </a:schemeClr>
              <a:prstClr val="white"/>
            </a:duotone>
          </a:blip>
          <a:srcRect l="14320" r="14320"/>
          <a:stretch>
            <a:fillRect/>
          </a:stretch>
        </p:blipFill>
        <p:spPr bwMode="auto">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86200" y="1371600"/>
            <a:ext cx="3642360" cy="4267200"/>
          </a:xfrm>
        </p:spPr>
        <p:txBody>
          <a:bodyPr/>
          <a:lstStyle/>
          <a:p>
            <a:pPr>
              <a:buNone/>
            </a:pPr>
            <a:r>
              <a:rPr lang="en-US" sz="3200" dirty="0">
                <a:solidFill>
                  <a:schemeClr val="tx2">
                    <a:lumMod val="75000"/>
                  </a:schemeClr>
                </a:solidFill>
                <a:latin typeface="Arial" pitchFamily="34" charset="0"/>
                <a:cs typeface="Arial" pitchFamily="34" charset="0"/>
              </a:rPr>
              <a:t>  Cash flow is a picture of your spending—where does money really go?</a:t>
            </a:r>
          </a:p>
          <a:p>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CC26AB8A-B7EF-457C-B22D-D0B6C0E0D464}" type="slidenum">
              <a:rPr lang="en-US" smtClean="0"/>
              <a:pPr/>
              <a:t>11</a:t>
            </a:fld>
            <a:endParaRPr lang="en-US"/>
          </a:p>
        </p:txBody>
      </p:sp>
      <p:pic>
        <p:nvPicPr>
          <p:cNvPr id="9" name="Picture 8" descr="money jar.JPG"/>
          <p:cNvPicPr>
            <a:picLocks noChangeAspect="1"/>
          </p:cNvPicPr>
          <p:nvPr/>
        </p:nvPicPr>
        <p:blipFill>
          <a:blip r:embed="rId3" cstate="email"/>
          <a:stretch>
            <a:fillRect/>
          </a:stretch>
        </p:blipFill>
        <p:spPr>
          <a:xfrm>
            <a:off x="838200" y="1524000"/>
            <a:ext cx="3124200" cy="4697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Emily\AppData\Local\Microsoft\Windows\Temporary Internet Files\Content.IE5\SM6TUCGF\MP900448669[1].jpg"/>
          <p:cNvPicPr>
            <a:picLocks noGrp="1" noChangeAspect="1" noChangeArrowheads="1"/>
          </p:cNvPicPr>
          <p:nvPr>
            <p:ph sz="half" idx="1"/>
          </p:nvPr>
        </p:nvPicPr>
        <p:blipFill>
          <a:blip r:embed="rId3" cstate="email"/>
          <a:stretch>
            <a:fillRect/>
          </a:stretch>
        </p:blipFill>
        <p:spPr bwMode="auto">
          <a:xfrm>
            <a:off x="1905000" y="2362200"/>
            <a:ext cx="2971800" cy="3918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1752600" y="1371600"/>
            <a:ext cx="6629400" cy="1146175"/>
          </a:xfrm>
        </p:spPr>
        <p:txBody>
          <a:bodyPr>
            <a:normAutofit/>
          </a:bodyPr>
          <a:lstStyle/>
          <a:p>
            <a:pPr>
              <a:buNone/>
            </a:pPr>
            <a:r>
              <a:rPr lang="en-US" sz="3200" dirty="0">
                <a:solidFill>
                  <a:schemeClr val="tx2">
                    <a:lumMod val="75000"/>
                  </a:schemeClr>
                </a:solidFill>
                <a:latin typeface="Arial" pitchFamily="34" charset="0"/>
                <a:cs typeface="Arial" pitchFamily="34" charset="0"/>
              </a:rPr>
              <a:t>Curb undisciplined spending.</a:t>
            </a:r>
          </a:p>
        </p:txBody>
      </p:sp>
      <p:sp>
        <p:nvSpPr>
          <p:cNvPr id="6" name="Slide Number Placeholder 5"/>
          <p:cNvSpPr>
            <a:spLocks noGrp="1"/>
          </p:cNvSpPr>
          <p:nvPr>
            <p:ph type="sldNum" sz="quarter" idx="12"/>
          </p:nvPr>
        </p:nvSpPr>
        <p:spPr/>
        <p:txBody>
          <a:bodyPr/>
          <a:lstStyle/>
          <a:p>
            <a:fld id="{CC26AB8A-B7EF-457C-B22D-D0B6C0E0D464}"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0" y="990600"/>
            <a:ext cx="3636498" cy="2057400"/>
          </a:xfrm>
        </p:spPr>
        <p:txBody>
          <a:bodyPr>
            <a:normAutofit fontScale="90000"/>
          </a:bodyPr>
          <a:lstStyle/>
          <a:p>
            <a:pPr algn="ctr">
              <a:spcBef>
                <a:spcPts val="0"/>
              </a:spcBef>
            </a:pP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7 </a:t>
            </a:r>
            <a:r>
              <a:rPr lang="en-US" sz="3200" dirty="0">
                <a:ln w="500">
                  <a:noFill/>
                </a:ln>
                <a:solidFill>
                  <a:schemeClr val="tx1"/>
                </a:solidFill>
                <a:latin typeface="Arial Rounded MT Bold" pitchFamily="34" charset="0"/>
              </a:rPr>
              <a:t/>
            </a:r>
            <a:br>
              <a:rPr lang="en-US" sz="3200" dirty="0">
                <a:ln w="500">
                  <a:noFill/>
                </a:ln>
                <a:solidFill>
                  <a:schemeClr val="tx1"/>
                </a:solidFill>
                <a:latin typeface="Arial Rounded MT Bold" pitchFamily="34" charset="0"/>
              </a:rPr>
            </a:br>
            <a:r>
              <a:rPr lang="en-US" sz="3200" dirty="0">
                <a:ln w="500">
                  <a:noFill/>
                </a:ln>
                <a:solidFill>
                  <a:schemeClr val="tx1"/>
                </a:solidFill>
                <a:latin typeface="Arial Rounded MT Bold" pitchFamily="34" charset="0"/>
              </a:rPr>
              <a:t/>
            </a:r>
            <a:br>
              <a:rPr lang="en-US" sz="3200" dirty="0">
                <a:ln w="500">
                  <a:noFill/>
                </a:ln>
                <a:solidFill>
                  <a:schemeClr val="tx1"/>
                </a:solidFill>
                <a:latin typeface="Arial Rounded MT Bold" pitchFamily="34" charset="0"/>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Control your debit card</a:t>
            </a:r>
            <a:r>
              <a:rPr lang="en-US" sz="3600" dirty="0">
                <a:ln w="500">
                  <a:noFill/>
                </a:ln>
                <a:solidFill>
                  <a:srgbClr val="008080"/>
                </a:solidFill>
                <a:latin typeface="Arial" panose="020B0604020202020204" pitchFamily="34" charset="0"/>
                <a:ea typeface="Arial Unicode MS" pitchFamily="34" charset="-128"/>
                <a:cs typeface="Arial" panose="020B0604020202020204" pitchFamily="34" charset="0"/>
              </a:rPr>
              <a:t/>
            </a:r>
            <a:br>
              <a:rPr lang="en-US" sz="3600" dirty="0">
                <a:ln w="500">
                  <a:noFill/>
                </a:ln>
                <a:solidFill>
                  <a:srgbClr val="008080"/>
                </a:solidFill>
                <a:latin typeface="Arial" panose="020B0604020202020204" pitchFamily="34" charset="0"/>
                <a:ea typeface="Arial Unicode MS" pitchFamily="34" charset="-128"/>
                <a:cs typeface="Arial" panose="020B0604020202020204" pitchFamily="34" charset="0"/>
              </a:rPr>
            </a:br>
            <a:r>
              <a:rPr lang="en-US" sz="3600" dirty="0">
                <a:ln w="500">
                  <a:noFill/>
                </a:ln>
                <a:latin typeface="Arial" panose="020B0604020202020204" pitchFamily="34" charset="0"/>
                <a:ea typeface="Arial Unicode MS" pitchFamily="34" charset="-128"/>
                <a:cs typeface="Arial" panose="020B0604020202020204" pitchFamily="34" charset="0"/>
              </a:rPr>
              <a:t> </a:t>
            </a:r>
          </a:p>
        </p:txBody>
      </p:sp>
      <p:pic>
        <p:nvPicPr>
          <p:cNvPr id="4098" name="Picture 2" descr="C:\Users\Emily\Dropbox\Herb &amp; Emily\PPT Photo Misc\debit card.JPG"/>
          <p:cNvPicPr>
            <a:picLocks noChangeAspect="1" noChangeArrowheads="1"/>
          </p:cNvPicPr>
          <p:nvPr/>
        </p:nvPicPr>
        <p:blipFill>
          <a:blip r:embed="rId3" cstate="print"/>
          <a:srcRect/>
          <a:stretch>
            <a:fillRect/>
          </a:stretch>
        </p:blipFill>
        <p:spPr bwMode="auto">
          <a:xfrm rot="21369159">
            <a:off x="1498234" y="1238336"/>
            <a:ext cx="2971800" cy="3874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bit card register 2.jpg"/>
          <p:cNvPicPr>
            <a:picLocks noGrp="1" noChangeAspect="1"/>
          </p:cNvPicPr>
          <p:nvPr>
            <p:ph sz="half" idx="1"/>
          </p:nvPr>
        </p:nvPicPr>
        <p:blipFill>
          <a:blip r:embed="rId3" cstate="email"/>
          <a:stretch>
            <a:fillRect/>
          </a:stretch>
        </p:blipFill>
        <p:spPr>
          <a:xfrm>
            <a:off x="1828800" y="2362200"/>
            <a:ext cx="4290757"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a:xfrm>
            <a:off x="1447800" y="1219200"/>
            <a:ext cx="6400800" cy="16764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Record spending as you go.</a:t>
            </a:r>
          </a:p>
        </p:txBody>
      </p:sp>
      <p:sp>
        <p:nvSpPr>
          <p:cNvPr id="6" name="Slide Number Placeholder 5"/>
          <p:cNvSpPr>
            <a:spLocks noGrp="1"/>
          </p:cNvSpPr>
          <p:nvPr>
            <p:ph type="sldNum" sz="quarter" idx="12"/>
          </p:nvPr>
        </p:nvSpPr>
        <p:spPr/>
        <p:txBody>
          <a:bodyPr/>
          <a:lstStyle/>
          <a:p>
            <a:fld id="{CC26AB8A-B7EF-457C-B22D-D0B6C0E0D464}"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Emily\AppData\Local\Microsoft\Windows\Temporary Internet Files\Content.IE5\SM6TUCGF\MP900390557[1].jpg"/>
          <p:cNvPicPr>
            <a:picLocks noGrp="1" noChangeAspect="1" noChangeArrowheads="1"/>
          </p:cNvPicPr>
          <p:nvPr>
            <p:ph sz="half" idx="1"/>
          </p:nvPr>
        </p:nvPicPr>
        <p:blipFill>
          <a:blip r:embed="rId3" cstate="email"/>
          <a:srcRect/>
          <a:stretch>
            <a:fillRect/>
          </a:stretch>
        </p:blipFill>
        <p:spPr bwMode="auto">
          <a:xfrm>
            <a:off x="1905000" y="2743200"/>
            <a:ext cx="4724400" cy="33700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2"/>
          </p:nvPr>
        </p:nvSpPr>
        <p:spPr>
          <a:xfrm>
            <a:off x="1524000" y="1219200"/>
            <a:ext cx="5562600" cy="1371600"/>
          </a:xfrm>
        </p:spPr>
        <p:txBody>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Check your bank balance frequently.</a:t>
            </a:r>
          </a:p>
          <a:p>
            <a:endParaRPr lang="en-US" dirty="0"/>
          </a:p>
        </p:txBody>
      </p:sp>
      <p:sp>
        <p:nvSpPr>
          <p:cNvPr id="4" name="Slide Number Placeholder 3"/>
          <p:cNvSpPr>
            <a:spLocks noGrp="1"/>
          </p:cNvSpPr>
          <p:nvPr>
            <p:ph type="sldNum" sz="quarter" idx="12"/>
          </p:nvPr>
        </p:nvSpPr>
        <p:spPr/>
        <p:txBody>
          <a:bodyPr/>
          <a:lstStyle/>
          <a:p>
            <a:fld id="{CC26AB8A-B7EF-457C-B22D-D0B6C0E0D464}"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marL="0" marR="0" algn="ctr">
              <a:spcBef>
                <a:spcPts val="0"/>
              </a:spcBef>
              <a:spcAft>
                <a:spcPts val="0"/>
              </a:spcAft>
            </a:pP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6 </a:t>
            </a:r>
            <a:r>
              <a:rPr lang="en-US" sz="3200" dirty="0">
                <a:ln w="500">
                  <a:noFill/>
                </a:ln>
                <a:solidFill>
                  <a:schemeClr val="tx1"/>
                </a:solidFill>
                <a:latin typeface="Arial Rounded MT Bold" pitchFamily="34" charset="0"/>
                <a:ea typeface="Calibri"/>
              </a:rPr>
              <a:t/>
            </a:r>
            <a:br>
              <a:rPr lang="en-US" sz="3200" dirty="0">
                <a:ln w="500">
                  <a:noFill/>
                </a:ln>
                <a:solidFill>
                  <a:schemeClr val="tx1"/>
                </a:solidFill>
                <a:latin typeface="Arial Rounded MT Bold" pitchFamily="34" charset="0"/>
                <a:ea typeface="Calibri"/>
              </a:rPr>
            </a:br>
            <a:r>
              <a:rPr lang="en-US" sz="3200" dirty="0">
                <a:ln w="500">
                  <a:noFill/>
                </a:ln>
                <a:solidFill>
                  <a:schemeClr val="tx1"/>
                </a:solidFill>
                <a:latin typeface="Arial Rounded MT Bold" pitchFamily="34" charset="0"/>
                <a:ea typeface="Calibri"/>
              </a:rPr>
              <a:t/>
            </a:r>
            <a:br>
              <a:rPr lang="en-US" sz="3200" dirty="0">
                <a:ln w="500">
                  <a:noFill/>
                </a:ln>
                <a:solidFill>
                  <a:schemeClr val="tx1"/>
                </a:solidFill>
                <a:latin typeface="Arial Rounded MT Bold" pitchFamily="34" charset="0"/>
                <a:ea typeface="Calibri"/>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Manage </a:t>
            </a:r>
            <a:b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Your risk</a:t>
            </a:r>
            <a:r>
              <a:rPr lang="en-US" sz="3600" dirty="0">
                <a:solidFill>
                  <a:srgbClr val="008080"/>
                </a:solidFill>
                <a:latin typeface="Arial" panose="020B0604020202020204" pitchFamily="34" charset="0"/>
                <a:ea typeface="Arial Unicode MS" pitchFamily="34" charset="-128"/>
                <a:cs typeface="Arial" panose="020B0604020202020204" pitchFamily="34" charset="0"/>
              </a:rPr>
              <a:t/>
            </a:r>
            <a:br>
              <a:rPr lang="en-US" sz="3600" dirty="0">
                <a:solidFill>
                  <a:srgbClr val="008080"/>
                </a:solidFill>
                <a:latin typeface="Arial" panose="020B0604020202020204" pitchFamily="34" charset="0"/>
                <a:ea typeface="Arial Unicode MS" pitchFamily="34" charset="-128"/>
                <a:cs typeface="Arial" panose="020B0604020202020204" pitchFamily="34" charset="0"/>
              </a:rPr>
            </a:br>
            <a:r>
              <a:rPr lang="en-US" sz="3600" dirty="0">
                <a:solidFill>
                  <a:srgbClr val="008080"/>
                </a:solidFill>
                <a:latin typeface="Times New Roman"/>
                <a:ea typeface="Calibri"/>
              </a:rPr>
              <a:t> </a:t>
            </a:r>
          </a:p>
        </p:txBody>
      </p:sp>
      <p:pic>
        <p:nvPicPr>
          <p:cNvPr id="7" name="Picture 6" descr="danger.JPG"/>
          <p:cNvPicPr>
            <a:picLocks noChangeAspect="1"/>
          </p:cNvPicPr>
          <p:nvPr/>
        </p:nvPicPr>
        <p:blipFill>
          <a:blip r:embed="rId3" cstate="email"/>
          <a:srcRect r="19540"/>
          <a:stretch>
            <a:fillRect/>
          </a:stretch>
        </p:blipFill>
        <p:spPr>
          <a:xfrm rot="21243214">
            <a:off x="861928" y="1122627"/>
            <a:ext cx="4207849" cy="361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95400" y="1447800"/>
            <a:ext cx="6858000" cy="10668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Control risk by planning.</a:t>
            </a:r>
          </a:p>
          <a:p>
            <a:pPr algn="ctr"/>
            <a:endParaRPr lang="en-US" dirty="0"/>
          </a:p>
        </p:txBody>
      </p:sp>
      <p:pic>
        <p:nvPicPr>
          <p:cNvPr id="7" name="Content Placeholder 6" descr="DSC_9464.jpg"/>
          <p:cNvPicPr>
            <a:picLocks noGrp="1" noChangeAspect="1"/>
          </p:cNvPicPr>
          <p:nvPr>
            <p:ph sz="half" idx="2"/>
          </p:nvPr>
        </p:nvPicPr>
        <p:blipFill>
          <a:blip r:embed="rId3" cstate="email"/>
          <a:stretch>
            <a:fillRect/>
          </a:stretch>
        </p:blipFill>
        <p:spPr>
          <a:xfrm>
            <a:off x="1828800" y="2438400"/>
            <a:ext cx="5610052"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295400"/>
            <a:ext cx="3394710" cy="914400"/>
          </a:xfrm>
        </p:spPr>
        <p:txBody>
          <a:bodyPr/>
          <a:lstStyle/>
          <a:p>
            <a:pPr>
              <a:buNone/>
            </a:pPr>
            <a:r>
              <a:rPr lang="en-US" sz="3200" dirty="0">
                <a:solidFill>
                  <a:schemeClr val="tx2">
                    <a:lumMod val="75000"/>
                  </a:schemeClr>
                </a:solidFill>
                <a:latin typeface="Arial" pitchFamily="34" charset="0"/>
                <a:cs typeface="Arial" pitchFamily="34" charset="0"/>
              </a:rPr>
              <a:t>Avoid risk.</a:t>
            </a:r>
          </a:p>
          <a:p>
            <a:endParaRPr lang="en-US" dirty="0"/>
          </a:p>
        </p:txBody>
      </p:sp>
      <p:sp>
        <p:nvSpPr>
          <p:cNvPr id="7" name="Slide Number Placeholder 6"/>
          <p:cNvSpPr>
            <a:spLocks noGrp="1"/>
          </p:cNvSpPr>
          <p:nvPr>
            <p:ph type="sldNum" sz="quarter" idx="12"/>
          </p:nvPr>
        </p:nvSpPr>
        <p:spPr/>
        <p:txBody>
          <a:bodyPr/>
          <a:lstStyle/>
          <a:p>
            <a:fld id="{CC26AB8A-B7EF-457C-B22D-D0B6C0E0D464}" type="slidenum">
              <a:rPr lang="en-US" smtClean="0"/>
              <a:pPr/>
              <a:t>18</a:t>
            </a:fld>
            <a:endParaRPr lang="en-US"/>
          </a:p>
        </p:txBody>
      </p:sp>
      <p:pic>
        <p:nvPicPr>
          <p:cNvPr id="2051" name="Picture 3" descr="C:\Users\Emily\AppData\Local\Microsoft\Windows\Temporary Internet Files\Content.IE5\42E9RZ5F\MP900399548[1].jpg"/>
          <p:cNvPicPr>
            <a:picLocks noChangeAspect="1" noChangeArrowheads="1"/>
          </p:cNvPicPr>
          <p:nvPr/>
        </p:nvPicPr>
        <p:blipFill>
          <a:blip r:embed="rId3" cstate="email"/>
          <a:srcRect/>
          <a:stretch>
            <a:fillRect/>
          </a:stretch>
        </p:blipFill>
        <p:spPr bwMode="auto">
          <a:xfrm>
            <a:off x="2057400" y="2286000"/>
            <a:ext cx="47244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mily\AppData\Local\Microsoft\Windows\Temporary Internet Files\Content.IE5\MW79F0QV\MP900341770[1].jpg"/>
          <p:cNvPicPr>
            <a:picLocks noGrp="1" noChangeAspect="1" noChangeArrowheads="1"/>
          </p:cNvPicPr>
          <p:nvPr>
            <p:ph sz="half" idx="1"/>
          </p:nvPr>
        </p:nvPicPr>
        <p:blipFill>
          <a:blip r:embed="rId3" cstate="email"/>
          <a:stretch>
            <a:fillRect/>
          </a:stretch>
        </p:blipFill>
        <p:spPr bwMode="auto">
          <a:xfrm>
            <a:off x="1905000" y="2133599"/>
            <a:ext cx="3276600" cy="4209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12"/>
          </p:nvPr>
        </p:nvSpPr>
        <p:spPr/>
        <p:txBody>
          <a:bodyPr/>
          <a:lstStyle/>
          <a:p>
            <a:fld id="{CC26AB8A-B7EF-457C-B22D-D0B6C0E0D464}" type="slidenum">
              <a:rPr lang="en-US" smtClean="0"/>
              <a:pPr/>
              <a:t>19</a:t>
            </a:fld>
            <a:endParaRPr lang="en-US"/>
          </a:p>
        </p:txBody>
      </p:sp>
      <p:sp>
        <p:nvSpPr>
          <p:cNvPr id="6" name="Content Placeholder 3"/>
          <p:cNvSpPr txBox="1">
            <a:spLocks/>
          </p:cNvSpPr>
          <p:nvPr/>
        </p:nvSpPr>
        <p:spPr>
          <a:xfrm>
            <a:off x="1524000" y="1219200"/>
            <a:ext cx="2785110" cy="1066800"/>
          </a:xfrm>
          <a:prstGeom prst="rect">
            <a:avLst/>
          </a:prstGeom>
        </p:spPr>
        <p:txBody>
          <a:bodyPr vert="horz" lIns="91440" tIns="45720" rIns="91440" bIns="45720" rtlCol="0">
            <a:normAutofit/>
          </a:bodyPr>
          <a:lstStyle/>
          <a:p>
            <a:pPr marR="0" lvl="0" algn="r" defTabSz="914400" rtl="0" eaLnBrk="1" fontAlgn="auto" latinLnBrk="0" hangingPunct="1">
              <a:lnSpc>
                <a:spcPct val="90000"/>
              </a:lnSpc>
              <a:spcBef>
                <a:spcPts val="1800"/>
              </a:spcBef>
              <a:spcAft>
                <a:spcPts val="0"/>
              </a:spcAft>
              <a:buClr>
                <a:schemeClr val="tx1">
                  <a:lumMod val="50000"/>
                  <a:lumOff val="50000"/>
                </a:schemeClr>
              </a:buClr>
              <a:buSzPct val="80000"/>
              <a:buFont typeface="Arial" panose="020B0604020202020204" pitchFamily="34" charset="0"/>
              <a:buNone/>
              <a:tabLst/>
              <a:defRPr/>
            </a:pPr>
            <a:r>
              <a:rPr kumimoji="0" lang="en-US" sz="3200" b="0" i="0" u="none" strike="noStrike" kern="1200" cap="none" spc="0" normalizeH="0" baseline="0" noProof="0" dirty="0">
                <a:ln>
                  <a:noFill/>
                </a:ln>
                <a:solidFill>
                  <a:schemeClr val="tx2">
                    <a:lumMod val="75000"/>
                  </a:schemeClr>
                </a:solidFill>
                <a:effectLst/>
                <a:uLnTx/>
                <a:uFillTx/>
                <a:latin typeface="Arial" pitchFamily="34" charset="0"/>
                <a:ea typeface="+mn-ea"/>
                <a:cs typeface="Arial" pitchFamily="34" charset="0"/>
              </a:rPr>
              <a:t>Reduce risk.</a:t>
            </a:r>
          </a:p>
          <a:p>
            <a:pPr marL="228600" marR="0" lvl="0" indent="-228600" algn="l" defTabSz="914400" rtl="0" eaLnBrk="1" fontAlgn="auto" latinLnBrk="0" hangingPunct="1">
              <a:lnSpc>
                <a:spcPct val="90000"/>
              </a:lnSpc>
              <a:spcBef>
                <a:spcPts val="1800"/>
              </a:spcBef>
              <a:spcAft>
                <a:spcPts val="0"/>
              </a:spcAft>
              <a:buClr>
                <a:schemeClr val="tx1">
                  <a:lumMod val="50000"/>
                  <a:lumOff val="50000"/>
                </a:schemeClr>
              </a:buClr>
              <a:buSzPct val="80000"/>
              <a:buFont typeface="Arial" panose="020B0604020202020204" pitchFamily="34" charset="0"/>
              <a:buChar char="•"/>
              <a:tabLst/>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BB239275-10F0-7C48-B54A-ADA285EBEE8A}"/>
              </a:ext>
            </a:extLst>
          </p:cNvPr>
          <p:cNvSpPr txBox="1">
            <a:spLocks noChangeArrowheads="1"/>
          </p:cNvSpPr>
          <p:nvPr/>
        </p:nvSpPr>
        <p:spPr bwMode="auto">
          <a:xfrm>
            <a:off x="914400" y="5313363"/>
            <a:ext cx="731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pPr>
            <a:r>
              <a:rPr lang="en-US" altLang="en-US" sz="1200" b="1">
                <a:latin typeface="Calibri" panose="020F0502020204030204" pitchFamily="34" charset="0"/>
              </a:rPr>
              <a:t>LifeSmarts is a program of the National Consumers League</a:t>
            </a:r>
          </a:p>
        </p:txBody>
      </p:sp>
      <p:pic>
        <p:nvPicPr>
          <p:cNvPr id="9" name="Picture 7" descr="C:\Users\Taun\Creative Cloud Files\National Consumers League\LifeSmarts\Graphics\Icons\LS Icons - 2018\LS icon banner 2019.jpg">
            <a:extLst>
              <a:ext uri="{FF2B5EF4-FFF2-40B4-BE49-F238E27FC236}">
                <a16:creationId xmlns:a16="http://schemas.microsoft.com/office/drawing/2014/main" id="{3BD1472A-616C-0C4D-B204-591639659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4348163"/>
            <a:ext cx="46037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14D79153-11B7-C347-B46F-14A2A6EF0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85800" y="1296609"/>
            <a:ext cx="7705725" cy="217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mily\AppData\Local\Microsoft\Windows\Temporary Internet Files\Content.IE5\42E9RZ5F\MP900321113[1].jpg"/>
          <p:cNvPicPr>
            <a:picLocks noGrp="1" noChangeAspect="1" noChangeArrowheads="1"/>
          </p:cNvPicPr>
          <p:nvPr>
            <p:ph sz="half" idx="1"/>
          </p:nvPr>
        </p:nvPicPr>
        <p:blipFill>
          <a:blip r:embed="rId3" cstate="email"/>
          <a:stretch>
            <a:fillRect/>
          </a:stretch>
        </p:blipFill>
        <p:spPr bwMode="auto">
          <a:xfrm>
            <a:off x="1828800" y="2362200"/>
            <a:ext cx="53340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sz="half" idx="2"/>
          </p:nvPr>
        </p:nvSpPr>
        <p:spPr>
          <a:xfrm>
            <a:off x="1676400" y="1371600"/>
            <a:ext cx="3775710" cy="1066800"/>
          </a:xfrm>
        </p:spPr>
        <p:txBody>
          <a:bodyPr>
            <a:normAutofit/>
          </a:bodyPr>
          <a:lstStyle/>
          <a:p>
            <a:pPr>
              <a:buNone/>
            </a:pPr>
            <a:r>
              <a:rPr lang="en-US" sz="3200" dirty="0">
                <a:solidFill>
                  <a:schemeClr val="tx2">
                    <a:lumMod val="75000"/>
                  </a:schemeClr>
                </a:solidFill>
                <a:latin typeface="Arial" pitchFamily="34" charset="0"/>
                <a:cs typeface="Arial" pitchFamily="34" charset="0"/>
              </a:rPr>
              <a:t>Transfer risk.</a:t>
            </a:r>
          </a:p>
        </p:txBody>
      </p:sp>
      <p:sp>
        <p:nvSpPr>
          <p:cNvPr id="4" name="Slide Number Placeholder 3"/>
          <p:cNvSpPr>
            <a:spLocks noGrp="1"/>
          </p:cNvSpPr>
          <p:nvPr>
            <p:ph type="sldNum" sz="quarter" idx="12"/>
          </p:nvPr>
        </p:nvSpPr>
        <p:spPr/>
        <p:txBody>
          <a:bodyPr/>
          <a:lstStyle/>
          <a:p>
            <a:fld id="{CC26AB8A-B7EF-457C-B22D-D0B6C0E0D464}"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85800" y="1447800"/>
            <a:ext cx="3505200" cy="1066800"/>
          </a:xfrm>
        </p:spPr>
        <p:txBody>
          <a:bodyPr>
            <a:noAutofit/>
          </a:bodyPr>
          <a:lstStyle/>
          <a:p>
            <a:pPr algn="r">
              <a:buNone/>
            </a:pPr>
            <a:r>
              <a:rPr lang="en-US" sz="3200" dirty="0">
                <a:solidFill>
                  <a:schemeClr val="tx2">
                    <a:lumMod val="75000"/>
                  </a:schemeClr>
                </a:solidFill>
                <a:latin typeface="Arial" pitchFamily="34" charset="0"/>
                <a:cs typeface="Arial" pitchFamily="34" charset="0"/>
              </a:rPr>
              <a:t>Assume risk.</a:t>
            </a:r>
          </a:p>
          <a:p>
            <a:pPr algn="r">
              <a:buNone/>
            </a:pPr>
            <a:r>
              <a:rPr lang="en-US" sz="3200" dirty="0"/>
              <a:t> </a:t>
            </a:r>
          </a:p>
          <a:p>
            <a:endParaRPr lang="en-US" dirty="0"/>
          </a:p>
        </p:txBody>
      </p:sp>
      <p:sp>
        <p:nvSpPr>
          <p:cNvPr id="6" name="Slide Number Placeholder 5"/>
          <p:cNvSpPr>
            <a:spLocks noGrp="1"/>
          </p:cNvSpPr>
          <p:nvPr>
            <p:ph type="sldNum" sz="quarter" idx="12"/>
          </p:nvPr>
        </p:nvSpPr>
        <p:spPr/>
        <p:txBody>
          <a:bodyPr/>
          <a:lstStyle/>
          <a:p>
            <a:fld id="{CC26AB8A-B7EF-457C-B22D-D0B6C0E0D464}" type="slidenum">
              <a:rPr lang="en-US" smtClean="0"/>
              <a:pPr/>
              <a:t>21</a:t>
            </a:fld>
            <a:endParaRPr lang="en-US"/>
          </a:p>
        </p:txBody>
      </p:sp>
      <p:pic>
        <p:nvPicPr>
          <p:cNvPr id="5" name="Picture 4" descr="planking-e1334169637885.jpg"/>
          <p:cNvPicPr>
            <a:picLocks noChangeAspect="1"/>
          </p:cNvPicPr>
          <p:nvPr/>
        </p:nvPicPr>
        <p:blipFill>
          <a:blip r:embed="rId3" cstate="email"/>
          <a:stretch>
            <a:fillRect/>
          </a:stretch>
        </p:blipFill>
        <p:spPr>
          <a:xfrm>
            <a:off x="1828800" y="2514600"/>
            <a:ext cx="54864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5400" y="1143000"/>
            <a:ext cx="3712698" cy="2057400"/>
          </a:xfrm>
        </p:spPr>
        <p:txBody>
          <a:bodyPr>
            <a:normAutofit fontScale="90000"/>
          </a:bodyPr>
          <a:lstStyle/>
          <a:p>
            <a:pPr algn="ctr">
              <a:spcBef>
                <a:spcPts val="0"/>
              </a:spcBef>
            </a:pP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5</a:t>
            </a:r>
            <a:r>
              <a:rPr lang="en-US" sz="3200" dirty="0">
                <a:ln w="500">
                  <a:noFill/>
                </a:ln>
                <a:solidFill>
                  <a:schemeClr val="tx1"/>
                </a:solidFill>
                <a:latin typeface="Arial Unicode MS" pitchFamily="34" charset="-128"/>
                <a:ea typeface="Arial Unicode MS" pitchFamily="34" charset="-128"/>
                <a:cs typeface="Arial Unicode MS" pitchFamily="34" charset="-128"/>
              </a:rPr>
              <a:t/>
            </a:r>
            <a:br>
              <a:rPr lang="en-US" sz="3200" dirty="0">
                <a:ln w="500">
                  <a:noFill/>
                </a:ln>
                <a:solidFill>
                  <a:schemeClr val="tx1"/>
                </a:solidFill>
                <a:latin typeface="Arial Unicode MS" pitchFamily="34" charset="-128"/>
                <a:ea typeface="Arial Unicode MS" pitchFamily="34" charset="-128"/>
                <a:cs typeface="Arial Unicode MS" pitchFamily="34" charset="-128"/>
              </a:rPr>
            </a:br>
            <a:r>
              <a:rPr lang="en-US" sz="3200" dirty="0">
                <a:ln w="500">
                  <a:noFill/>
                </a:ln>
                <a:solidFill>
                  <a:schemeClr val="tx1"/>
                </a:solidFill>
                <a:latin typeface="Arial Unicode MS" pitchFamily="34" charset="-128"/>
                <a:ea typeface="Arial Unicode MS" pitchFamily="34" charset="-128"/>
                <a:cs typeface="Arial Unicode MS" pitchFamily="34" charset="-128"/>
              </a:rPr>
              <a:t/>
            </a:r>
            <a:br>
              <a:rPr lang="en-US" sz="3200" dirty="0">
                <a:ln w="500">
                  <a:noFill/>
                </a:ln>
                <a:solidFill>
                  <a:schemeClr val="tx1"/>
                </a:solidFill>
                <a:latin typeface="Arial Unicode MS" pitchFamily="34" charset="-128"/>
                <a:ea typeface="Arial Unicode MS" pitchFamily="34" charset="-128"/>
                <a:cs typeface="Arial Unicode MS" pitchFamily="34" charset="-128"/>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Plan for the Unexpected </a:t>
            </a:r>
            <a:r>
              <a:rPr lang="en-US" sz="3600" dirty="0">
                <a:solidFill>
                  <a:srgbClr val="008080"/>
                </a:solidFill>
                <a:latin typeface="Arial" panose="020B0604020202020204" pitchFamily="34" charset="0"/>
                <a:ea typeface="Arial Unicode MS" pitchFamily="34" charset="-128"/>
                <a:cs typeface="Arial" panose="020B0604020202020204" pitchFamily="34" charset="0"/>
              </a:rPr>
              <a:t/>
            </a:r>
            <a:br>
              <a:rPr lang="en-US" sz="3600" dirty="0">
                <a:solidFill>
                  <a:srgbClr val="008080"/>
                </a:solidFill>
                <a:latin typeface="Arial" panose="020B0604020202020204" pitchFamily="34" charset="0"/>
                <a:ea typeface="Arial Unicode MS" pitchFamily="34" charset="-128"/>
                <a:cs typeface="Arial" panose="020B0604020202020204" pitchFamily="34" charset="0"/>
              </a:rPr>
            </a:br>
            <a:r>
              <a:rPr lang="en-US" sz="3600" dirty="0">
                <a:latin typeface="Arial Unicode MS" pitchFamily="34" charset="-128"/>
                <a:ea typeface="Arial Unicode MS" pitchFamily="34" charset="-128"/>
                <a:cs typeface="Arial Unicode MS" pitchFamily="34" charset="-128"/>
              </a:rPr>
              <a:t> </a:t>
            </a:r>
          </a:p>
        </p:txBody>
      </p:sp>
      <p:pic>
        <p:nvPicPr>
          <p:cNvPr id="7" name="Picture 2" descr="C:\Users\Emily\AppData\Local\Microsoft\Windows\Temporary Internet Files\Content.IE5\SM6TUCGF\MP900448640[1].jpg"/>
          <p:cNvPicPr>
            <a:picLocks noGrp="1" noChangeAspect="1" noChangeArrowheads="1"/>
          </p:cNvPicPr>
          <p:nvPr>
            <p:ph type="pic" idx="1"/>
          </p:nvPr>
        </p:nvPicPr>
        <p:blipFill>
          <a:blip r:embed="rId3" cstate="email"/>
          <a:srcRect l="16630" r="16630"/>
          <a:stretch>
            <a:fillRect/>
          </a:stretch>
        </p:blipFill>
        <p:spPr bwMode="auto">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676400" y="1447800"/>
            <a:ext cx="3623310" cy="765175"/>
          </a:xfrm>
        </p:spPr>
        <p:txBody>
          <a:bodyPr/>
          <a:lstStyle/>
          <a:p>
            <a:pPr>
              <a:buNone/>
            </a:pPr>
            <a:r>
              <a:rPr lang="en-US" sz="3200" dirty="0">
                <a:solidFill>
                  <a:schemeClr val="tx2">
                    <a:lumMod val="75000"/>
                  </a:schemeClr>
                </a:solidFill>
                <a:latin typeface="Arial" pitchFamily="34" charset="0"/>
                <a:cs typeface="Arial" pitchFamily="34" charset="0"/>
              </a:rPr>
              <a:t>Create a strategy.</a:t>
            </a:r>
          </a:p>
          <a:p>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23</a:t>
            </a:fld>
            <a:endParaRPr lang="en-US"/>
          </a:p>
        </p:txBody>
      </p:sp>
      <p:pic>
        <p:nvPicPr>
          <p:cNvPr id="2050" name="Picture 2" descr="C:\Users\Emily\Dropbox\2014 National LifeSmarts Championship photos\Sunday\DSC_7221.jpg"/>
          <p:cNvPicPr>
            <a:picLocks noChangeAspect="1" noChangeArrowheads="1"/>
          </p:cNvPicPr>
          <p:nvPr/>
        </p:nvPicPr>
        <p:blipFill>
          <a:blip r:embed="rId3" cstate="print"/>
          <a:srcRect/>
          <a:stretch>
            <a:fillRect/>
          </a:stretch>
        </p:blipFill>
        <p:spPr bwMode="auto">
          <a:xfrm>
            <a:off x="1828800" y="2286000"/>
            <a:ext cx="5839437"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0" y="1295400"/>
            <a:ext cx="4572000" cy="11430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Plan for the inevitable.</a:t>
            </a:r>
          </a:p>
        </p:txBody>
      </p:sp>
      <p:pic>
        <p:nvPicPr>
          <p:cNvPr id="6" name="Content Placeholder 5" descr="crystal ball.jpg"/>
          <p:cNvPicPr>
            <a:picLocks noGrp="1" noChangeAspect="1"/>
          </p:cNvPicPr>
          <p:nvPr>
            <p:ph sz="half" idx="2"/>
          </p:nvPr>
        </p:nvPicPr>
        <p:blipFill>
          <a:blip r:embed="rId3" cstate="email"/>
          <a:stretch>
            <a:fillRect/>
          </a:stretch>
        </p:blipFill>
        <p:spPr>
          <a:xfrm>
            <a:off x="1905000" y="2209800"/>
            <a:ext cx="34290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1676400"/>
            <a:ext cx="3429000" cy="2057400"/>
          </a:xfrm>
        </p:spPr>
        <p:txBody>
          <a:bodyPr>
            <a:normAutofit fontScale="90000"/>
          </a:bodyPr>
          <a:lstStyle/>
          <a:p>
            <a:pPr marL="0" marR="0" algn="ctr">
              <a:spcBef>
                <a:spcPts val="0"/>
              </a:spcBef>
              <a:spcAft>
                <a:spcPts val="0"/>
              </a:spcAft>
            </a:pP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4</a:t>
            </a:r>
            <a:r>
              <a:rPr lang="en-US" sz="3600" dirty="0">
                <a:solidFill>
                  <a:schemeClr val="tx1"/>
                </a:solidFill>
                <a:latin typeface="Arial Unicode MS" pitchFamily="34" charset="-128"/>
                <a:ea typeface="Arial Unicode MS" pitchFamily="34" charset="-128"/>
                <a:cs typeface="Arial Unicode MS" pitchFamily="34" charset="-128"/>
              </a:rPr>
              <a:t/>
            </a:r>
            <a:br>
              <a:rPr lang="en-US" sz="3600" dirty="0">
                <a:solidFill>
                  <a:schemeClr val="tx1"/>
                </a:solidFill>
                <a:latin typeface="Arial Unicode MS" pitchFamily="34" charset="-128"/>
                <a:ea typeface="Arial Unicode MS" pitchFamily="34" charset="-128"/>
                <a:cs typeface="Arial Unicode MS" pitchFamily="34" charset="-128"/>
              </a:rPr>
            </a:br>
            <a:r>
              <a:rPr lang="en-US" sz="3600" dirty="0">
                <a:solidFill>
                  <a:schemeClr val="tx1"/>
                </a:solidFill>
                <a:latin typeface="Arial Unicode MS" pitchFamily="34" charset="-128"/>
                <a:ea typeface="Arial Unicode MS" pitchFamily="34" charset="-128"/>
                <a:cs typeface="Arial Unicode MS" pitchFamily="34" charset="-128"/>
              </a:rPr>
              <a:t/>
            </a:r>
            <a:br>
              <a:rPr lang="en-US" sz="3600" dirty="0">
                <a:solidFill>
                  <a:schemeClr val="tx1"/>
                </a:solidFill>
                <a:latin typeface="Arial Unicode MS" pitchFamily="34" charset="-128"/>
                <a:ea typeface="Arial Unicode MS" pitchFamily="34" charset="-128"/>
                <a:cs typeface="Arial Unicode MS" pitchFamily="34" charset="-128"/>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Budgets are for everyone</a:t>
            </a:r>
            <a:r>
              <a:rPr lang="en-US" sz="3200" dirty="0">
                <a:solidFill>
                  <a:schemeClr val="tx1"/>
                </a:solidFill>
                <a:latin typeface="Arial" panose="020B0604020202020204" pitchFamily="34" charset="0"/>
                <a:ea typeface="Calibri"/>
                <a:cs typeface="Arial" panose="020B0604020202020204" pitchFamily="34" charset="0"/>
              </a:rPr>
              <a:t/>
            </a:r>
            <a:br>
              <a:rPr lang="en-US" sz="3200" dirty="0">
                <a:solidFill>
                  <a:schemeClr val="tx1"/>
                </a:solidFill>
                <a:latin typeface="Arial" panose="020B0604020202020204" pitchFamily="34" charset="0"/>
                <a:ea typeface="Calibri"/>
                <a:cs typeface="Arial" panose="020B0604020202020204" pitchFamily="34" charset="0"/>
              </a:rPr>
            </a:br>
            <a:r>
              <a:rPr lang="en-US" sz="3200" dirty="0">
                <a:solidFill>
                  <a:schemeClr val="tx1"/>
                </a:solidFill>
                <a:latin typeface="Arial" panose="020B0604020202020204" pitchFamily="34" charset="0"/>
                <a:cs typeface="Arial" panose="020B0604020202020204" pitchFamily="34" charset="0"/>
              </a:rPr>
              <a:t/>
            </a:r>
            <a:br>
              <a:rPr lang="en-US" sz="3200" dirty="0">
                <a:solidFill>
                  <a:schemeClr val="tx1"/>
                </a:solidFill>
                <a:latin typeface="Arial" panose="020B0604020202020204" pitchFamily="34" charset="0"/>
                <a:cs typeface="Arial" panose="020B0604020202020204" pitchFamily="34" charset="0"/>
              </a:rPr>
            </a:br>
            <a:r>
              <a:rPr lang="en-US" sz="3600" dirty="0">
                <a:latin typeface="Times New Roman"/>
                <a:ea typeface="Calibri"/>
              </a:rPr>
              <a:t> </a:t>
            </a:r>
          </a:p>
        </p:txBody>
      </p:sp>
      <p:pic>
        <p:nvPicPr>
          <p:cNvPr id="6" name="Picture 5" descr="budget2.JPG"/>
          <p:cNvPicPr>
            <a:picLocks noChangeAspect="1"/>
          </p:cNvPicPr>
          <p:nvPr/>
        </p:nvPicPr>
        <p:blipFill>
          <a:blip r:embed="rId3" cstate="email"/>
          <a:stretch>
            <a:fillRect/>
          </a:stretch>
        </p:blipFill>
        <p:spPr>
          <a:xfrm>
            <a:off x="-3352800" y="1371600"/>
            <a:ext cx="2667000" cy="2590800"/>
          </a:xfrm>
          <a:prstGeom prst="rect">
            <a:avLst/>
          </a:prstGeom>
        </p:spPr>
      </p:pic>
      <p:pic>
        <p:nvPicPr>
          <p:cNvPr id="8" name="Picture Placeholder 7" descr="budget2.JPG"/>
          <p:cNvPicPr>
            <a:picLocks noGrp="1" noChangeAspect="1"/>
          </p:cNvPicPr>
          <p:nvPr>
            <p:ph type="pic" idx="1"/>
          </p:nvPr>
        </p:nvPicPr>
        <p:blipFill>
          <a:blip r:embed="rId3" cstate="email"/>
          <a:srcRect t="10025" b="10025"/>
          <a:stretch>
            <a:fillRect/>
          </a:stretch>
        </p:blipFill>
        <p:spPr>
          <a:xfrm rot="350679">
            <a:off x="663682" y="1041002"/>
            <a:ext cx="4206240" cy="42062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Emily\AppData\Local\Microsoft\Windows\Temporary Internet Files\Content.IE5\42E9RZ5F\MP900448720[1].jpg"/>
          <p:cNvPicPr>
            <a:picLocks noChangeAspect="1" noChangeArrowheads="1"/>
          </p:cNvPicPr>
          <p:nvPr/>
        </p:nvPicPr>
        <p:blipFill>
          <a:blip r:embed="rId3" cstate="email"/>
          <a:srcRect/>
          <a:stretch>
            <a:fillRect/>
          </a:stretch>
        </p:blipFill>
        <p:spPr bwMode="auto">
          <a:xfrm>
            <a:off x="1752600" y="2667000"/>
            <a:ext cx="4984772"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sz="half" idx="1"/>
          </p:nvPr>
        </p:nvSpPr>
        <p:spPr>
          <a:xfrm>
            <a:off x="1371600" y="1143000"/>
            <a:ext cx="5715000" cy="22098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A budget helps you reach financial and personal goals.</a:t>
            </a:r>
          </a:p>
        </p:txBody>
      </p:sp>
      <p:sp>
        <p:nvSpPr>
          <p:cNvPr id="4" name="Slide Number Placeholder 3"/>
          <p:cNvSpPr>
            <a:spLocks noGrp="1"/>
          </p:cNvSpPr>
          <p:nvPr>
            <p:ph type="sldNum" sz="quarter" idx="12"/>
          </p:nvPr>
        </p:nvSpPr>
        <p:spPr/>
        <p:txBody>
          <a:bodyPr/>
          <a:lstStyle/>
          <a:p>
            <a:fld id="{CC26AB8A-B7EF-457C-B22D-D0B6C0E0D464}"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295400"/>
            <a:ext cx="5943600" cy="1447800"/>
          </a:xfrm>
        </p:spPr>
        <p:txBody>
          <a:bodyPr>
            <a:normAutofit/>
          </a:bodyPr>
          <a:lstStyle/>
          <a:p>
            <a:pPr>
              <a:buNone/>
            </a:pPr>
            <a:r>
              <a:rPr lang="en-US" sz="3200" dirty="0">
                <a:solidFill>
                  <a:schemeClr val="tx2">
                    <a:lumMod val="75000"/>
                  </a:schemeClr>
                </a:solidFill>
                <a:latin typeface="Arial" pitchFamily="34" charset="0"/>
                <a:cs typeface="Arial" pitchFamily="34" charset="0"/>
              </a:rPr>
              <a:t>	Estimating expenses helps control spending.</a:t>
            </a:r>
          </a:p>
        </p:txBody>
      </p:sp>
      <p:sp>
        <p:nvSpPr>
          <p:cNvPr id="4" name="Slide Number Placeholder 3"/>
          <p:cNvSpPr>
            <a:spLocks noGrp="1"/>
          </p:cNvSpPr>
          <p:nvPr>
            <p:ph type="sldNum" sz="quarter" idx="12"/>
          </p:nvPr>
        </p:nvSpPr>
        <p:spPr/>
        <p:txBody>
          <a:bodyPr/>
          <a:lstStyle/>
          <a:p>
            <a:fld id="{CC26AB8A-B7EF-457C-B22D-D0B6C0E0D464}" type="slidenum">
              <a:rPr lang="en-US" smtClean="0"/>
              <a:pPr/>
              <a:t>27</a:t>
            </a:fld>
            <a:endParaRPr lang="en-US"/>
          </a:p>
        </p:txBody>
      </p:sp>
      <p:pic>
        <p:nvPicPr>
          <p:cNvPr id="5123" name="Picture 3" descr="C:\Users\Emily\Dropbox\Herb &amp; Emily\PPT Photo Misc\blueprint 1.JPG"/>
          <p:cNvPicPr>
            <a:picLocks noChangeAspect="1" noChangeArrowheads="1"/>
          </p:cNvPicPr>
          <p:nvPr/>
        </p:nvPicPr>
        <p:blipFill>
          <a:blip r:embed="rId3" cstate="print"/>
          <a:srcRect/>
          <a:stretch>
            <a:fillRect/>
          </a:stretch>
        </p:blipFill>
        <p:spPr bwMode="auto">
          <a:xfrm rot="5400000">
            <a:off x="2686050" y="1885950"/>
            <a:ext cx="3429000" cy="5143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2057400"/>
            <a:ext cx="3429000" cy="2057400"/>
          </a:xfrm>
        </p:spPr>
        <p:txBody>
          <a:bodyPr>
            <a:normAutofit fontScale="90000"/>
          </a:bodyPr>
          <a:lstStyle/>
          <a:p>
            <a:pPr algn="ctr">
              <a:spcBef>
                <a:spcPts val="0"/>
              </a:spcBef>
            </a:pP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3</a:t>
            </a:r>
            <a:r>
              <a:rPr lang="en-US" sz="3600" dirty="0">
                <a:ln w="500">
                  <a:noFill/>
                </a:ln>
                <a:solidFill>
                  <a:schemeClr val="tx1"/>
                </a:solidFill>
                <a:latin typeface="Arial Unicode MS" pitchFamily="34" charset="-128"/>
                <a:ea typeface="Arial Unicode MS" pitchFamily="34" charset="-128"/>
                <a:cs typeface="Arial Unicode MS" pitchFamily="34" charset="-128"/>
              </a:rPr>
              <a:t/>
            </a:r>
            <a:br>
              <a:rPr lang="en-US" sz="3600" dirty="0">
                <a:ln w="500">
                  <a:noFill/>
                </a:ln>
                <a:solidFill>
                  <a:schemeClr val="tx1"/>
                </a:solidFill>
                <a:latin typeface="Arial Unicode MS" pitchFamily="34" charset="-128"/>
                <a:ea typeface="Arial Unicode MS" pitchFamily="34" charset="-128"/>
                <a:cs typeface="Arial Unicode MS" pitchFamily="34" charset="-128"/>
              </a:rPr>
            </a:br>
            <a:r>
              <a:rPr lang="en-US" sz="3600" dirty="0">
                <a:ln w="500">
                  <a:noFill/>
                </a:ln>
                <a:solidFill>
                  <a:schemeClr val="tx1"/>
                </a:solidFill>
                <a:latin typeface="Arial Unicode MS" pitchFamily="34" charset="-128"/>
                <a:ea typeface="Arial Unicode MS" pitchFamily="34" charset="-128"/>
                <a:cs typeface="Arial Unicode MS" pitchFamily="34" charset="-128"/>
              </a:rPr>
              <a:t/>
            </a:r>
            <a:br>
              <a:rPr lang="en-US" sz="3600" dirty="0">
                <a:ln w="500">
                  <a:noFill/>
                </a:ln>
                <a:solidFill>
                  <a:schemeClr val="tx1"/>
                </a:solidFill>
                <a:latin typeface="Arial Unicode MS" pitchFamily="34" charset="-128"/>
                <a:ea typeface="Arial Unicode MS" pitchFamily="34" charset="-128"/>
                <a:cs typeface="Arial Unicode MS" pitchFamily="34" charset="-128"/>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Needs and wants are </a:t>
            </a:r>
            <a:r>
              <a:rPr lang="en-US" sz="3600" dirty="0" smtClean="0">
                <a:ln w="500">
                  <a:noFill/>
                </a:ln>
                <a:solidFill>
                  <a:schemeClr val="tx1"/>
                </a:solidFill>
                <a:latin typeface="Arial" panose="020B0604020202020204" pitchFamily="34" charset="0"/>
                <a:ea typeface="Arial Unicode MS" pitchFamily="34" charset="-128"/>
                <a:cs typeface="Arial" panose="020B0604020202020204" pitchFamily="34" charset="0"/>
              </a:rPr>
              <a:t>different</a:t>
            </a:r>
            <a:r>
              <a:rPr lang="en-US" sz="3200" dirty="0">
                <a:solidFill>
                  <a:srgbClr val="008080"/>
                </a:solidFill>
                <a:latin typeface="Arial" panose="020B0604020202020204" pitchFamily="34" charset="0"/>
                <a:cs typeface="Arial" panose="020B0604020202020204" pitchFamily="34" charset="0"/>
              </a:rPr>
              <a:t/>
            </a:r>
            <a:br>
              <a:rPr lang="en-US" sz="3200" dirty="0">
                <a:solidFill>
                  <a:srgbClr val="008080"/>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3600" dirty="0">
                <a:latin typeface="Times New Roman"/>
                <a:ea typeface="Calibri"/>
              </a:rPr>
              <a:t> </a:t>
            </a:r>
          </a:p>
        </p:txBody>
      </p:sp>
      <p:pic>
        <p:nvPicPr>
          <p:cNvPr id="7" name="Picture 2" descr="C:\Users\Emily\AppData\Local\Microsoft\Windows\Temporary Internet Files\Content.IE5\AH5EN8AP\MP900442346[1].jpg"/>
          <p:cNvPicPr>
            <a:picLocks noGrp="1" noChangeAspect="1" noChangeArrowheads="1"/>
          </p:cNvPicPr>
          <p:nvPr>
            <p:ph type="pic" idx="1"/>
          </p:nvPr>
        </p:nvPicPr>
        <p:blipFill>
          <a:blip r:embed="rId3" cstate="email"/>
          <a:srcRect l="16654" r="16654"/>
          <a:stretch>
            <a:fillRect/>
          </a:stretch>
        </p:blipFill>
        <p:spPr bwMode="auto">
          <a:xfrm>
            <a:off x="838200" y="1066800"/>
            <a:ext cx="4206240" cy="42062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00200" y="1219200"/>
            <a:ext cx="5257800" cy="44196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Pay for needs first.</a:t>
            </a:r>
          </a:p>
        </p:txBody>
      </p:sp>
      <p:sp>
        <p:nvSpPr>
          <p:cNvPr id="4" name="Slide Number Placeholder 3"/>
          <p:cNvSpPr>
            <a:spLocks noGrp="1"/>
          </p:cNvSpPr>
          <p:nvPr>
            <p:ph type="sldNum" sz="quarter" idx="12"/>
          </p:nvPr>
        </p:nvSpPr>
        <p:spPr/>
        <p:txBody>
          <a:bodyPr/>
          <a:lstStyle/>
          <a:p>
            <a:fld id="{CC26AB8A-B7EF-457C-B22D-D0B6C0E0D464}" type="slidenum">
              <a:rPr lang="en-US" smtClean="0"/>
              <a:pPr/>
              <a:t>29</a:t>
            </a:fld>
            <a:endParaRPr lang="en-US"/>
          </a:p>
        </p:txBody>
      </p:sp>
      <p:pic>
        <p:nvPicPr>
          <p:cNvPr id="1026" name="Picture 2" descr="C:\Users\Emily\AppData\Local\Microsoft\Windows\Temporary Internet Files\Content.IE5\AH5EN8AP\MP900411701[1].jpg"/>
          <p:cNvPicPr>
            <a:picLocks noChangeAspect="1" noChangeArrowheads="1"/>
          </p:cNvPicPr>
          <p:nvPr/>
        </p:nvPicPr>
        <p:blipFill>
          <a:blip r:embed="rId3" cstate="email"/>
          <a:srcRect/>
          <a:stretch>
            <a:fillRect/>
          </a:stretch>
        </p:blipFill>
        <p:spPr bwMode="auto">
          <a:xfrm>
            <a:off x="1981200" y="2209800"/>
            <a:ext cx="5775157"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600200"/>
            <a:ext cx="3429000" cy="3048000"/>
          </a:xfrm>
        </p:spPr>
        <p:txBody>
          <a:bodyPr>
            <a:noAutofit/>
          </a:bodyPr>
          <a:lstStyle/>
          <a:p>
            <a:pPr algn="ct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
            </a:r>
            <a:br>
              <a:rPr lang="en-US" sz="2800" dirty="0">
                <a:latin typeface="Arial Rounded MT Bold" pitchFamily="34" charset="0"/>
              </a:rPr>
            </a:b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10</a:t>
            </a:r>
            <a:r>
              <a:rPr lang="en-US" sz="3200" dirty="0">
                <a:ln w="500">
                  <a:noFill/>
                </a:ln>
                <a:solidFill>
                  <a:schemeClr val="tx1"/>
                </a:solidFill>
                <a:latin typeface="Arial Unicode MS" pitchFamily="34" charset="-128"/>
                <a:ea typeface="Arial Unicode MS" pitchFamily="34" charset="-128"/>
                <a:cs typeface="Arial Unicode MS" pitchFamily="34" charset="-128"/>
              </a:rPr>
              <a:t/>
            </a:r>
            <a:br>
              <a:rPr lang="en-US" sz="3200" dirty="0">
                <a:ln w="500">
                  <a:noFill/>
                </a:ln>
                <a:solidFill>
                  <a:schemeClr val="tx1"/>
                </a:solidFill>
                <a:latin typeface="Arial Unicode MS" pitchFamily="34" charset="-128"/>
                <a:ea typeface="Arial Unicode MS" pitchFamily="34" charset="-128"/>
                <a:cs typeface="Arial Unicode MS" pitchFamily="34" charset="-128"/>
              </a:rPr>
            </a:br>
            <a:r>
              <a:rPr lang="en-US" sz="3200" dirty="0">
                <a:ln w="500">
                  <a:noFill/>
                </a:ln>
                <a:solidFill>
                  <a:schemeClr val="tx1"/>
                </a:solidFill>
                <a:latin typeface="Arial Unicode MS" pitchFamily="34" charset="-128"/>
                <a:ea typeface="Arial Unicode MS" pitchFamily="34" charset="-128"/>
                <a:cs typeface="Arial Unicode MS" pitchFamily="34" charset="-128"/>
              </a:rPr>
              <a:t/>
            </a:r>
            <a:br>
              <a:rPr lang="en-US" sz="3200" dirty="0">
                <a:ln w="500">
                  <a:noFill/>
                </a:ln>
                <a:solidFill>
                  <a:schemeClr val="tx1"/>
                </a:solidFill>
                <a:latin typeface="Arial Unicode MS" pitchFamily="34" charset="-128"/>
                <a:ea typeface="Arial Unicode MS" pitchFamily="34" charset="-128"/>
                <a:cs typeface="Arial Unicode MS" pitchFamily="34" charset="-128"/>
              </a:rPr>
            </a:b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Independence means</a:t>
            </a:r>
            <a:b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YOU pay</a:t>
            </a:r>
            <a:b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your own way</a:t>
            </a:r>
            <a:b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2800" dirty="0">
                <a:latin typeface="Arial" panose="020B0604020202020204" pitchFamily="34" charset="0"/>
                <a:ea typeface="Arial Unicode MS" pitchFamily="34" charset="-128"/>
                <a:cs typeface="Arial" panose="020B0604020202020204" pitchFamily="34" charset="0"/>
              </a:rPr>
              <a:t> </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en-US" sz="2800" b="1" dirty="0">
              <a:latin typeface="Arial" pitchFamily="34" charset="0"/>
              <a:cs typeface="Arial" pitchFamily="34" charset="0"/>
            </a:endParaRPr>
          </a:p>
        </p:txBody>
      </p:sp>
      <p:pic>
        <p:nvPicPr>
          <p:cNvPr id="6" name="Picture 4" descr="C:\Users\Emily\AppData\Local\Microsoft\Windows\Temporary Internet Files\Content.IE5\AH5EN8AP\MP900442381[1].jpg"/>
          <p:cNvPicPr>
            <a:picLocks noGrp="1" noChangeAspect="1" noChangeArrowheads="1"/>
          </p:cNvPicPr>
          <p:nvPr>
            <p:ph type="pic" idx="1"/>
          </p:nvPr>
        </p:nvPicPr>
        <p:blipFill>
          <a:blip r:embed="rId3" cstate="email"/>
          <a:srcRect l="16734" r="16734"/>
          <a:stretch>
            <a:fillRect/>
          </a:stretch>
        </p:blipFill>
        <p:spPr bwMode="auto">
          <a:xfrm>
            <a:off x="609600" y="1143000"/>
            <a:ext cx="4206240" cy="42062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0" y="1295400"/>
            <a:ext cx="6324600" cy="4343400"/>
          </a:xfrm>
        </p:spPr>
        <p:txBody>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Defer impulse spending.</a:t>
            </a:r>
          </a:p>
          <a:p>
            <a:endParaRPr lang="en-US" dirty="0">
              <a:solidFill>
                <a:schemeClr val="tx2">
                  <a:lumMod val="75000"/>
                </a:schemeClr>
              </a:solidFill>
            </a:endParaRPr>
          </a:p>
        </p:txBody>
      </p:sp>
      <p:pic>
        <p:nvPicPr>
          <p:cNvPr id="7" name="Content Placeholder 6" descr="DSC_9411.jpg"/>
          <p:cNvPicPr>
            <a:picLocks noGrp="1" noChangeAspect="1"/>
          </p:cNvPicPr>
          <p:nvPr>
            <p:ph sz="half" idx="2"/>
          </p:nvPr>
        </p:nvPicPr>
        <p:blipFill>
          <a:blip r:embed="rId3" cstate="email"/>
          <a:stretch>
            <a:fillRect/>
          </a:stretch>
        </p:blipFill>
        <p:spPr>
          <a:xfrm>
            <a:off x="1828800" y="2286000"/>
            <a:ext cx="5610052"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76400" y="1219200"/>
            <a:ext cx="4133850" cy="1450975"/>
          </a:xfrm>
        </p:spPr>
        <p:txBody>
          <a:bodyPr>
            <a:normAutofit/>
          </a:bodyPr>
          <a:lstStyle/>
          <a:p>
            <a:pPr>
              <a:buNone/>
            </a:pPr>
            <a:r>
              <a:rPr lang="en-US" sz="3200" dirty="0">
                <a:solidFill>
                  <a:schemeClr val="tx2">
                    <a:lumMod val="75000"/>
                  </a:schemeClr>
                </a:solidFill>
                <a:latin typeface="Arial" pitchFamily="34" charset="0"/>
                <a:cs typeface="Arial" pitchFamily="34" charset="0"/>
              </a:rPr>
              <a:t>Budget for “wants.”</a:t>
            </a:r>
          </a:p>
        </p:txBody>
      </p:sp>
      <p:sp>
        <p:nvSpPr>
          <p:cNvPr id="4" name="Slide Number Placeholder 3"/>
          <p:cNvSpPr>
            <a:spLocks noGrp="1"/>
          </p:cNvSpPr>
          <p:nvPr>
            <p:ph type="sldNum" sz="quarter" idx="12"/>
          </p:nvPr>
        </p:nvSpPr>
        <p:spPr/>
        <p:txBody>
          <a:bodyPr/>
          <a:lstStyle/>
          <a:p>
            <a:fld id="{CC26AB8A-B7EF-457C-B22D-D0B6C0E0D464}" type="slidenum">
              <a:rPr lang="en-US" smtClean="0"/>
              <a:pPr/>
              <a:t>31</a:t>
            </a:fld>
            <a:endParaRPr lang="en-US"/>
          </a:p>
        </p:txBody>
      </p:sp>
      <p:pic>
        <p:nvPicPr>
          <p:cNvPr id="2053" name="Picture 5" descr="C:\Users\Emily\AppData\Local\Microsoft\Windows\Temporary Internet Files\Content.IE5\AH5EN8AP\MP900422790[1].jpg"/>
          <p:cNvPicPr>
            <a:picLocks noChangeAspect="1" noChangeArrowheads="1"/>
          </p:cNvPicPr>
          <p:nvPr/>
        </p:nvPicPr>
        <p:blipFill>
          <a:blip r:embed="rId3" cstate="email"/>
          <a:srcRect/>
          <a:stretch>
            <a:fillRect/>
          </a:stretch>
        </p:blipFill>
        <p:spPr bwMode="auto">
          <a:xfrm>
            <a:off x="1752600" y="2133600"/>
            <a:ext cx="6023601"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1676400"/>
            <a:ext cx="3429000" cy="2971800"/>
          </a:xfrm>
        </p:spPr>
        <p:txBody>
          <a:bodyPr>
            <a:noAutofit/>
          </a:bodyPr>
          <a:lstStyle/>
          <a:p>
            <a:pPr algn="ctr">
              <a:spcBef>
                <a:spcPts val="0"/>
              </a:spcBef>
            </a:pP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2</a:t>
            </a:r>
            <a:r>
              <a:rPr lang="en-US" sz="3200" dirty="0">
                <a:ln w="500">
                  <a:noFill/>
                </a:ln>
                <a:solidFill>
                  <a:schemeClr val="tx1"/>
                </a:solidFill>
                <a:latin typeface="Arial Unicode MS" pitchFamily="34" charset="-128"/>
                <a:ea typeface="Arial Unicode MS" pitchFamily="34" charset="-128"/>
                <a:cs typeface="Arial Unicode MS" pitchFamily="34" charset="-128"/>
              </a:rPr>
              <a:t/>
            </a:r>
            <a:br>
              <a:rPr lang="en-US" sz="3200" dirty="0">
                <a:ln w="500">
                  <a:noFill/>
                </a:ln>
                <a:solidFill>
                  <a:schemeClr val="tx1"/>
                </a:solidFill>
                <a:latin typeface="Arial Unicode MS" pitchFamily="34" charset="-128"/>
                <a:ea typeface="Arial Unicode MS" pitchFamily="34" charset="-128"/>
                <a:cs typeface="Arial Unicode MS" pitchFamily="34" charset="-128"/>
              </a:rPr>
            </a:br>
            <a:r>
              <a:rPr lang="en-US" sz="3200" dirty="0">
                <a:ln w="500">
                  <a:noFill/>
                </a:ln>
                <a:solidFill>
                  <a:schemeClr val="tx1"/>
                </a:solidFill>
                <a:latin typeface="Arial Unicode MS" pitchFamily="34" charset="-128"/>
                <a:ea typeface="Arial Unicode MS" pitchFamily="34" charset="-128"/>
                <a:cs typeface="Arial Unicode MS" pitchFamily="34" charset="-128"/>
              </a:rPr>
              <a:t/>
            </a:r>
            <a:br>
              <a:rPr lang="en-US" sz="3200" dirty="0">
                <a:ln w="500">
                  <a:noFill/>
                </a:ln>
                <a:solidFill>
                  <a:schemeClr val="tx1"/>
                </a:solidFill>
                <a:latin typeface="Arial Unicode MS" pitchFamily="34" charset="-128"/>
                <a:ea typeface="Arial Unicode MS" pitchFamily="34" charset="-128"/>
                <a:cs typeface="Arial Unicode MS" pitchFamily="34" charset="-128"/>
              </a:rPr>
            </a:b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Being responsible with money</a:t>
            </a:r>
            <a:b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 is hard work</a:t>
            </a:r>
            <a:b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
            </a:r>
            <a:b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3200" dirty="0">
                <a:ln w="500">
                  <a:noFill/>
                </a:ln>
                <a:solidFill>
                  <a:schemeClr val="tx1"/>
                </a:solidFill>
                <a:latin typeface="Arial Unicode MS" pitchFamily="34" charset="-128"/>
                <a:ea typeface="Arial Unicode MS" pitchFamily="34" charset="-128"/>
                <a:cs typeface="Arial Unicode MS" pitchFamily="34" charset="-128"/>
              </a:rPr>
              <a:t> </a:t>
            </a:r>
          </a:p>
        </p:txBody>
      </p:sp>
      <p:pic>
        <p:nvPicPr>
          <p:cNvPr id="8" name="Picture Placeholder 7" descr="@$$.JPG"/>
          <p:cNvPicPr>
            <a:picLocks noGrp="1" noChangeAspect="1"/>
          </p:cNvPicPr>
          <p:nvPr>
            <p:ph type="pic" idx="1"/>
          </p:nvPr>
        </p:nvPicPr>
        <p:blipFill>
          <a:blip r:embed="rId3" cstate="email"/>
          <a:srcRect l="24668" r="24668"/>
          <a:stretch>
            <a:fillRect/>
          </a:stretch>
        </p:blipFill>
        <p:spPr>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371600" y="1066800"/>
            <a:ext cx="6934200" cy="24384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It is always more fun in the </a:t>
            </a:r>
          </a:p>
          <a:p>
            <a:pPr>
              <a:buNone/>
            </a:pPr>
            <a:r>
              <a:rPr lang="en-US" sz="3200" dirty="0">
                <a:solidFill>
                  <a:schemeClr val="tx2">
                    <a:lumMod val="75000"/>
                  </a:schemeClr>
                </a:solidFill>
                <a:latin typeface="Arial" pitchFamily="34" charset="0"/>
                <a:cs typeface="Arial" pitchFamily="34" charset="0"/>
              </a:rPr>
              <a:t>   moment to spend instead of save.</a:t>
            </a:r>
          </a:p>
        </p:txBody>
      </p:sp>
      <p:pic>
        <p:nvPicPr>
          <p:cNvPr id="7" name="Content Placeholder 6" descr="bar code scan.JPG"/>
          <p:cNvPicPr>
            <a:picLocks noGrp="1" noChangeAspect="1"/>
          </p:cNvPicPr>
          <p:nvPr>
            <p:ph sz="half" idx="2"/>
          </p:nvPr>
        </p:nvPicPr>
        <p:blipFill>
          <a:blip r:embed="rId3" cstate="email"/>
          <a:stretch>
            <a:fillRect/>
          </a:stretch>
        </p:blipFill>
        <p:spPr>
          <a:xfrm>
            <a:off x="1828800" y="2667000"/>
            <a:ext cx="5387946"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1219200"/>
            <a:ext cx="7239000" cy="4495800"/>
          </a:xfrm>
        </p:spPr>
        <p:txBody>
          <a:bodyPr>
            <a:normAutofit/>
          </a:bodyPr>
          <a:lstStyle/>
          <a:p>
            <a:pPr>
              <a:buNone/>
            </a:pPr>
            <a:r>
              <a:rPr lang="en-US" sz="2800" dirty="0">
                <a:solidFill>
                  <a:schemeClr val="tx1"/>
                </a:solidFill>
                <a:latin typeface="Arial" pitchFamily="34" charset="0"/>
                <a:cs typeface="Arial" pitchFamily="34" charset="0"/>
              </a:rPr>
              <a:t>	</a:t>
            </a:r>
            <a:r>
              <a:rPr lang="en-US" sz="2800" dirty="0">
                <a:solidFill>
                  <a:schemeClr val="tx2">
                    <a:lumMod val="75000"/>
                  </a:schemeClr>
                </a:solidFill>
                <a:latin typeface="Arial" pitchFamily="34" charset="0"/>
                <a:cs typeface="Arial" pitchFamily="34" charset="0"/>
              </a:rPr>
              <a:t>Saving for the future takes discipline.</a:t>
            </a:r>
          </a:p>
        </p:txBody>
      </p:sp>
      <p:sp>
        <p:nvSpPr>
          <p:cNvPr id="4" name="Slide Number Placeholder 3"/>
          <p:cNvSpPr>
            <a:spLocks noGrp="1"/>
          </p:cNvSpPr>
          <p:nvPr>
            <p:ph type="sldNum" sz="quarter" idx="12"/>
          </p:nvPr>
        </p:nvSpPr>
        <p:spPr/>
        <p:txBody>
          <a:bodyPr/>
          <a:lstStyle/>
          <a:p>
            <a:fld id="{CC26AB8A-B7EF-457C-B22D-D0B6C0E0D464}" type="slidenum">
              <a:rPr lang="en-US" smtClean="0"/>
              <a:pPr/>
              <a:t>34</a:t>
            </a:fld>
            <a:endParaRPr lang="en-US"/>
          </a:p>
        </p:txBody>
      </p:sp>
      <p:pic>
        <p:nvPicPr>
          <p:cNvPr id="20482" name="Picture 2" descr="C:\Users\Emily\AppData\Local\Microsoft\Windows\Temporary Internet Files\Content.IE5\SM6TUCGF\MP900387785[1].jpg"/>
          <p:cNvPicPr>
            <a:picLocks noChangeAspect="1" noChangeArrowheads="1"/>
          </p:cNvPicPr>
          <p:nvPr/>
        </p:nvPicPr>
        <p:blipFill>
          <a:blip r:embed="rId3" cstate="email"/>
          <a:srcRect/>
          <a:stretch>
            <a:fillRect/>
          </a:stretch>
        </p:blipFill>
        <p:spPr bwMode="auto">
          <a:xfrm>
            <a:off x="1828800" y="2209800"/>
            <a:ext cx="5257800" cy="37505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1295400"/>
            <a:ext cx="5867400" cy="43434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Money is linked to emotion.</a:t>
            </a:r>
          </a:p>
        </p:txBody>
      </p:sp>
      <p:pic>
        <p:nvPicPr>
          <p:cNvPr id="5" name="Content Placeholder 4" descr="$ emotion.JPG"/>
          <p:cNvPicPr>
            <a:picLocks noGrp="1" noChangeAspect="1"/>
          </p:cNvPicPr>
          <p:nvPr>
            <p:ph sz="half" idx="2"/>
          </p:nvPr>
        </p:nvPicPr>
        <p:blipFill>
          <a:blip r:embed="rId3" cstate="email"/>
          <a:stretch>
            <a:fillRect/>
          </a:stretch>
        </p:blipFill>
        <p:spPr>
          <a:xfrm>
            <a:off x="1905000" y="2209800"/>
            <a:ext cx="55626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35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5400" y="1676400"/>
            <a:ext cx="3733800" cy="2057400"/>
          </a:xfrm>
        </p:spPr>
        <p:txBody>
          <a:bodyPr>
            <a:normAutofit fontScale="90000"/>
          </a:bodyPr>
          <a:lstStyle/>
          <a:p>
            <a:pPr marL="0" marR="0" algn="ctr">
              <a:spcBef>
                <a:spcPts val="0"/>
              </a:spcBef>
              <a:spcAft>
                <a:spcPts val="0"/>
              </a:spcAft>
            </a:pPr>
            <a:r>
              <a:rPr lang="en-US" sz="3200" dirty="0">
                <a:ln w="500">
                  <a:noFill/>
                </a:ln>
                <a:solidFill>
                  <a:schemeClr val="tx1"/>
                </a:solidFill>
                <a:latin typeface="Arial" panose="020B0604020202020204" pitchFamily="34" charset="0"/>
                <a:ea typeface="Arial Unicode MS" pitchFamily="34" charset="-128"/>
                <a:cs typeface="Arial" panose="020B0604020202020204" pitchFamily="34" charset="0"/>
              </a:rPr>
              <a:t>1</a:t>
            </a:r>
            <a:r>
              <a:rPr lang="en-US" sz="3200" dirty="0">
                <a:ln w="500">
                  <a:noFill/>
                </a:ln>
                <a:solidFill>
                  <a:schemeClr val="tx1"/>
                </a:solidFill>
                <a:latin typeface="Arial Unicode MS" pitchFamily="34" charset="-128"/>
                <a:ea typeface="Arial Unicode MS" pitchFamily="34" charset="-128"/>
                <a:cs typeface="Arial Unicode MS" pitchFamily="34" charset="-128"/>
              </a:rPr>
              <a:t/>
            </a:r>
            <a:br>
              <a:rPr lang="en-US" sz="3200" dirty="0">
                <a:ln w="500">
                  <a:noFill/>
                </a:ln>
                <a:solidFill>
                  <a:schemeClr val="tx1"/>
                </a:solidFill>
                <a:latin typeface="Arial Unicode MS" pitchFamily="34" charset="-128"/>
                <a:ea typeface="Arial Unicode MS" pitchFamily="34" charset="-128"/>
                <a:cs typeface="Arial Unicode MS" pitchFamily="34" charset="-128"/>
              </a:rPr>
            </a:br>
            <a:r>
              <a:rPr lang="en-US" sz="3200" dirty="0">
                <a:ln w="500">
                  <a:noFill/>
                </a:ln>
                <a:solidFill>
                  <a:schemeClr val="tx1"/>
                </a:solidFill>
                <a:latin typeface="Arial Unicode MS" pitchFamily="34" charset="-128"/>
                <a:ea typeface="Arial Unicode MS" pitchFamily="34" charset="-128"/>
                <a:cs typeface="Arial Unicode MS" pitchFamily="34" charset="-128"/>
              </a:rPr>
              <a:t/>
            </a:r>
            <a:br>
              <a:rPr lang="en-US" sz="3200" dirty="0">
                <a:ln w="500">
                  <a:noFill/>
                </a:ln>
                <a:solidFill>
                  <a:schemeClr val="tx1"/>
                </a:solidFill>
                <a:latin typeface="Arial Unicode MS" pitchFamily="34" charset="-128"/>
                <a:ea typeface="Arial Unicode MS" pitchFamily="34" charset="-128"/>
                <a:cs typeface="Arial Unicode MS" pitchFamily="34" charset="-128"/>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What you own is not</a:t>
            </a:r>
            <a:b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who you are</a:t>
            </a:r>
            <a:r>
              <a:rPr lang="en-US" sz="3600" dirty="0">
                <a:solidFill>
                  <a:srgbClr val="008080"/>
                </a:solidFill>
                <a:latin typeface="Arial Rounded MT Bold" pitchFamily="34" charset="0"/>
              </a:rPr>
              <a:t/>
            </a:r>
            <a:br>
              <a:rPr lang="en-US" sz="3600" dirty="0">
                <a:solidFill>
                  <a:srgbClr val="008080"/>
                </a:solidFill>
                <a:latin typeface="Arial Rounded MT Bold" pitchFamily="34" charset="0"/>
              </a:rPr>
            </a:br>
            <a:r>
              <a:rPr lang="en-US" sz="3600" dirty="0">
                <a:latin typeface="Times New Roman"/>
                <a:ea typeface="Calibri"/>
              </a:rPr>
              <a:t> </a:t>
            </a:r>
          </a:p>
        </p:txBody>
      </p:sp>
      <p:pic>
        <p:nvPicPr>
          <p:cNvPr id="8" name="Picture Placeholder 7" descr="DSC_1011.jpg"/>
          <p:cNvPicPr>
            <a:picLocks noGrp="1" noChangeAspect="1"/>
          </p:cNvPicPr>
          <p:nvPr>
            <p:ph type="pic" idx="1"/>
          </p:nvPr>
        </p:nvPicPr>
        <p:blipFill>
          <a:blip r:embed="rId3" cstate="email"/>
          <a:srcRect l="17704" r="17704"/>
          <a:stretch>
            <a:fillRect/>
          </a:stretch>
        </p:blipFill>
        <p:spPr>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mily\AppData\Local\Microsoft\Windows\Temporary Internet Files\Content.IE5\42E9RZ5F\MP900442175[1].jpg"/>
          <p:cNvPicPr>
            <a:picLocks noChangeAspect="1" noChangeArrowheads="1"/>
          </p:cNvPicPr>
          <p:nvPr/>
        </p:nvPicPr>
        <p:blipFill>
          <a:blip r:embed="rId3" cstate="email"/>
          <a:srcRect/>
          <a:stretch>
            <a:fillRect/>
          </a:stretch>
        </p:blipFill>
        <p:spPr bwMode="auto">
          <a:xfrm>
            <a:off x="1828800" y="2362200"/>
            <a:ext cx="5029200" cy="3820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p:cNvSpPr>
            <a:spLocks noGrp="1"/>
          </p:cNvSpPr>
          <p:nvPr>
            <p:ph sz="half" idx="1"/>
          </p:nvPr>
        </p:nvSpPr>
        <p:spPr>
          <a:xfrm>
            <a:off x="1752600" y="1295400"/>
            <a:ext cx="3962400" cy="1603375"/>
          </a:xfrm>
        </p:spPr>
        <p:txBody>
          <a:bodyPr>
            <a:normAutofit/>
          </a:bodyPr>
          <a:lstStyle/>
          <a:p>
            <a:pPr>
              <a:buNone/>
            </a:pPr>
            <a:r>
              <a:rPr lang="en-US" sz="3200" dirty="0">
                <a:solidFill>
                  <a:schemeClr val="tx2">
                    <a:lumMod val="75000"/>
                  </a:schemeClr>
                </a:solidFill>
                <a:latin typeface="Arial" pitchFamily="34" charset="0"/>
                <a:cs typeface="Arial" pitchFamily="34" charset="0"/>
              </a:rPr>
              <a:t>Advertising works.</a:t>
            </a:r>
          </a:p>
          <a:p>
            <a:pPr>
              <a:buNone/>
            </a:pPr>
            <a:r>
              <a:rPr lang="en-US" dirty="0">
                <a:solidFill>
                  <a:schemeClr val="tx2">
                    <a:lumMod val="75000"/>
                  </a:schemeClr>
                </a:solidFill>
              </a:rPr>
              <a:t> </a:t>
            </a:r>
          </a:p>
          <a:p>
            <a:endParaRPr lang="en-US" dirty="0"/>
          </a:p>
        </p:txBody>
      </p:sp>
      <p:sp>
        <p:nvSpPr>
          <p:cNvPr id="4" name="Slide Number Placeholder 3"/>
          <p:cNvSpPr>
            <a:spLocks noGrp="1"/>
          </p:cNvSpPr>
          <p:nvPr>
            <p:ph type="sldNum" sz="quarter" idx="12"/>
          </p:nvPr>
        </p:nvSpPr>
        <p:spPr/>
        <p:txBody>
          <a:bodyPr/>
          <a:lstStyle/>
          <a:p>
            <a:fld id="{CC26AB8A-B7EF-457C-B22D-D0B6C0E0D464}" type="slidenum">
              <a:rPr lang="en-US" smtClean="0"/>
              <a:pPr/>
              <a:t>37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609600"/>
            <a:ext cx="6172200" cy="2209800"/>
          </a:xfrm>
        </p:spPr>
        <p:txBody>
          <a:bodyPr>
            <a:normAutofit/>
          </a:bodyPr>
          <a:lstStyle/>
          <a:p>
            <a:pPr>
              <a:buNone/>
            </a:pPr>
            <a:r>
              <a:rPr lang="en-US" sz="3200" dirty="0">
                <a:solidFill>
                  <a:schemeClr val="tx2">
                    <a:lumMod val="75000"/>
                  </a:schemeClr>
                </a:solidFill>
                <a:latin typeface="Arial" pitchFamily="34" charset="0"/>
                <a:ea typeface="Calibri"/>
                <a:cs typeface="Arial" pitchFamily="34" charset="0"/>
              </a:rPr>
              <a:t>Few purchases give</a:t>
            </a:r>
          </a:p>
          <a:p>
            <a:pPr>
              <a:buNone/>
            </a:pPr>
            <a:r>
              <a:rPr lang="en-US" sz="3200" dirty="0">
                <a:solidFill>
                  <a:schemeClr val="tx2">
                    <a:lumMod val="75000"/>
                  </a:schemeClr>
                </a:solidFill>
                <a:latin typeface="Arial" pitchFamily="34" charset="0"/>
                <a:ea typeface="Calibri"/>
                <a:cs typeface="Arial" pitchFamily="34" charset="0"/>
              </a:rPr>
              <a:t>long-lasting value</a:t>
            </a:r>
          </a:p>
          <a:p>
            <a:pPr>
              <a:buNone/>
            </a:pPr>
            <a:r>
              <a:rPr lang="en-US" sz="3200" dirty="0">
                <a:solidFill>
                  <a:schemeClr val="tx2">
                    <a:lumMod val="75000"/>
                  </a:schemeClr>
                </a:solidFill>
                <a:latin typeface="Arial" pitchFamily="34" charset="0"/>
                <a:ea typeface="Calibri"/>
                <a:cs typeface="Arial" pitchFamily="34" charset="0"/>
              </a:rPr>
              <a:t>or satisfaction.</a:t>
            </a:r>
            <a:endParaRPr lang="en-US" sz="3200" dirty="0">
              <a:solidFill>
                <a:schemeClr val="tx2">
                  <a:lumMod val="75000"/>
                </a:schemeClr>
              </a:solidFill>
              <a:latin typeface="Arial" pitchFamily="34" charset="0"/>
              <a:cs typeface="Arial" pitchFamily="34" charset="0"/>
            </a:endParaRPr>
          </a:p>
        </p:txBody>
      </p:sp>
      <p:pic>
        <p:nvPicPr>
          <p:cNvPr id="5" name="Content Placeholder 4" descr="DSC_3026.jpg"/>
          <p:cNvPicPr>
            <a:picLocks noGrp="1" noChangeAspect="1"/>
          </p:cNvPicPr>
          <p:nvPr>
            <p:ph sz="half" idx="2"/>
          </p:nvPr>
        </p:nvPicPr>
        <p:blipFill>
          <a:blip r:embed="rId3" cstate="print"/>
          <a:stretch>
            <a:fillRect/>
          </a:stretch>
        </p:blipFill>
        <p:spPr>
          <a:xfrm>
            <a:off x="1905000" y="2743200"/>
            <a:ext cx="4923106"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CC26AB8A-B7EF-457C-B22D-D0B6C0E0D464}" type="slidenum">
              <a:rPr lang="en-US" smtClean="0"/>
              <a:pPr/>
              <a:t>38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2600" y="609600"/>
            <a:ext cx="6324600" cy="2209800"/>
          </a:xfrm>
        </p:spPr>
        <p:txBody>
          <a:bodyPr>
            <a:normAutofit/>
          </a:bodyPr>
          <a:lstStyle/>
          <a:p>
            <a:pPr marL="0" indent="0">
              <a:buNone/>
            </a:pPr>
            <a:r>
              <a:rPr lang="en-US" sz="3200" dirty="0">
                <a:solidFill>
                  <a:schemeClr val="tx2">
                    <a:lumMod val="75000"/>
                  </a:schemeClr>
                </a:solidFill>
                <a:latin typeface="Arial" pitchFamily="34" charset="0"/>
                <a:ea typeface="Arial Unicode MS" pitchFamily="34" charset="-128"/>
                <a:cs typeface="Arial" pitchFamily="34" charset="0"/>
              </a:rPr>
              <a:t>Find pleasure in things</a:t>
            </a:r>
          </a:p>
          <a:p>
            <a:pPr marL="0" indent="0">
              <a:buNone/>
            </a:pPr>
            <a:r>
              <a:rPr lang="en-US" sz="3200" dirty="0">
                <a:solidFill>
                  <a:schemeClr val="tx2">
                    <a:lumMod val="75000"/>
                  </a:schemeClr>
                </a:solidFill>
                <a:latin typeface="Arial" pitchFamily="34" charset="0"/>
                <a:ea typeface="Arial Unicode MS" pitchFamily="34" charset="-128"/>
                <a:cs typeface="Arial" pitchFamily="34" charset="0"/>
              </a:rPr>
              <a:t>that don’t require</a:t>
            </a:r>
          </a:p>
          <a:p>
            <a:pPr marL="0" indent="0">
              <a:buNone/>
            </a:pPr>
            <a:r>
              <a:rPr lang="en-US" sz="3200" dirty="0">
                <a:solidFill>
                  <a:schemeClr val="tx2">
                    <a:lumMod val="75000"/>
                  </a:schemeClr>
                </a:solidFill>
                <a:latin typeface="Arial" pitchFamily="34" charset="0"/>
                <a:ea typeface="Arial Unicode MS" pitchFamily="34" charset="-128"/>
                <a:cs typeface="Arial" pitchFamily="34" charset="0"/>
              </a:rPr>
              <a:t>spending money.</a:t>
            </a:r>
          </a:p>
          <a:p>
            <a:endParaRPr lang="en-US" sz="3200"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CC26AB8A-B7EF-457C-B22D-D0B6C0E0D464}" type="slidenum">
              <a:rPr lang="en-US" smtClean="0"/>
              <a:pPr/>
              <a:t>39</a:t>
            </a:fld>
            <a:endParaRPr lang="en-US"/>
          </a:p>
        </p:txBody>
      </p:sp>
      <p:pic>
        <p:nvPicPr>
          <p:cNvPr id="1026" name="Picture 2" descr="C:\Users\Emily\Dropbox\2014 National LifeSmarts Championship photos\Monday\DSC_8246.jpg"/>
          <p:cNvPicPr>
            <a:picLocks noChangeAspect="1" noChangeArrowheads="1"/>
          </p:cNvPicPr>
          <p:nvPr/>
        </p:nvPicPr>
        <p:blipFill>
          <a:blip r:embed="rId3" cstate="print"/>
          <a:srcRect/>
          <a:stretch>
            <a:fillRect/>
          </a:stretch>
        </p:blipFill>
        <p:spPr bwMode="auto">
          <a:xfrm>
            <a:off x="1828800" y="2667000"/>
            <a:ext cx="5012734"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143000"/>
            <a:ext cx="6705600" cy="14478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Independence is more than not living with your parents.</a:t>
            </a:r>
          </a:p>
          <a:p>
            <a:endParaRPr lang="en-US" dirty="0"/>
          </a:p>
        </p:txBody>
      </p:sp>
      <p:sp>
        <p:nvSpPr>
          <p:cNvPr id="4" name="Slide Number Placeholder 3"/>
          <p:cNvSpPr>
            <a:spLocks noGrp="1"/>
          </p:cNvSpPr>
          <p:nvPr>
            <p:ph type="sldNum" sz="quarter" idx="12"/>
          </p:nvPr>
        </p:nvSpPr>
        <p:spPr/>
        <p:txBody>
          <a:bodyPr/>
          <a:lstStyle/>
          <a:p>
            <a:fld id="{CC26AB8A-B7EF-457C-B22D-D0B6C0E0D464}" type="slidenum">
              <a:rPr lang="en-US" smtClean="0"/>
              <a:pPr/>
              <a:t>4</a:t>
            </a:fld>
            <a:endParaRPr lang="en-US"/>
          </a:p>
        </p:txBody>
      </p:sp>
      <p:pic>
        <p:nvPicPr>
          <p:cNvPr id="5124" name="Picture 4" descr="C:\Users\Emily\AppData\Local\Microsoft\Windows\Temporary Internet Files\Content.IE5\SM6TUCGF\MP900448443[1].jpg"/>
          <p:cNvPicPr>
            <a:picLocks noChangeAspect="1" noChangeArrowheads="1"/>
          </p:cNvPicPr>
          <p:nvPr/>
        </p:nvPicPr>
        <p:blipFill>
          <a:blip r:embed="rId3" cstate="email"/>
          <a:srcRect/>
          <a:stretch>
            <a:fillRect/>
          </a:stretch>
        </p:blipFill>
        <p:spPr bwMode="auto">
          <a:xfrm>
            <a:off x="2057400" y="2667000"/>
            <a:ext cx="52578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52400" y="457200"/>
            <a:ext cx="2362200" cy="5486400"/>
          </a:xfrm>
        </p:spPr>
        <p:txBody>
          <a:bodyPr>
            <a:normAutofit/>
          </a:bodyPr>
          <a:lstStyle/>
          <a:p>
            <a:r>
              <a:rPr lang="en-US" sz="2800" dirty="0">
                <a:ln w="500">
                  <a:noFill/>
                </a:ln>
                <a:solidFill>
                  <a:schemeClr val="tx2">
                    <a:lumMod val="75000"/>
                  </a:schemeClr>
                </a:solidFill>
                <a:latin typeface="Arial" pitchFamily="34" charset="0"/>
                <a:cs typeface="Arial" pitchFamily="34" charset="0"/>
              </a:rPr>
              <a:t>“Personal finance is more personal than it is finance: it is more behavior than it is math.”  </a:t>
            </a:r>
            <a:br>
              <a:rPr lang="en-US" sz="2800" dirty="0">
                <a:ln w="500">
                  <a:noFill/>
                </a:ln>
                <a:solidFill>
                  <a:schemeClr val="tx2">
                    <a:lumMod val="75000"/>
                  </a:schemeClr>
                </a:solidFill>
                <a:latin typeface="Arial" pitchFamily="34" charset="0"/>
                <a:cs typeface="Arial" pitchFamily="34" charset="0"/>
              </a:rPr>
            </a:br>
            <a:r>
              <a:rPr lang="en-US" sz="2800" dirty="0">
                <a:ln w="500">
                  <a:noFill/>
                </a:ln>
                <a:solidFill>
                  <a:schemeClr val="tx2">
                    <a:lumMod val="75000"/>
                  </a:schemeClr>
                </a:solidFill>
                <a:latin typeface="Arial" pitchFamily="34" charset="0"/>
                <a:cs typeface="Arial" pitchFamily="34" charset="0"/>
              </a:rPr>
              <a:t>	</a:t>
            </a:r>
            <a:r>
              <a:rPr lang="en-US" sz="1800" dirty="0">
                <a:ln w="500">
                  <a:noFill/>
                </a:ln>
                <a:solidFill>
                  <a:schemeClr val="tx2">
                    <a:lumMod val="75000"/>
                  </a:schemeClr>
                </a:solidFill>
                <a:latin typeface="Arial" pitchFamily="34" charset="0"/>
                <a:cs typeface="Arial" pitchFamily="34" charset="0"/>
              </a:rPr>
              <a:t>Dave Ramsey</a:t>
            </a:r>
            <a:endParaRPr lang="en-US" sz="2800" dirty="0">
              <a:ln w="500">
                <a:noFill/>
              </a:ln>
              <a:solidFill>
                <a:schemeClr val="tx2">
                  <a:lumMod val="75000"/>
                </a:schemeClr>
              </a:solidFill>
              <a:latin typeface="Arial" pitchFamily="34" charset="0"/>
              <a:cs typeface="Arial" pitchFamily="34" charset="0"/>
            </a:endParaRPr>
          </a:p>
        </p:txBody>
      </p:sp>
      <p:pic>
        <p:nvPicPr>
          <p:cNvPr id="9" name="Picture Placeholder 8" descr="DSC_0968.jpg"/>
          <p:cNvPicPr>
            <a:picLocks noGrp="1" noChangeAspect="1"/>
          </p:cNvPicPr>
          <p:nvPr>
            <p:ph sz="half" idx="4294967295"/>
          </p:nvPr>
        </p:nvPicPr>
        <p:blipFill>
          <a:blip r:embed="rId3" cstate="email"/>
          <a:stretch>
            <a:fillRect/>
          </a:stretch>
        </p:blipFill>
        <p:spPr>
          <a:xfrm>
            <a:off x="4038600" y="762000"/>
            <a:ext cx="3962400" cy="5413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F0095C-66EC-694C-A48C-23B4361CE583}"/>
              </a:ext>
            </a:extLst>
          </p:cNvPr>
          <p:cNvSpPr txBox="1"/>
          <p:nvPr/>
        </p:nvSpPr>
        <p:spPr>
          <a:xfrm>
            <a:off x="892175" y="609600"/>
            <a:ext cx="7337425" cy="43703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3600" dirty="0" err="1">
                <a:latin typeface="+mj-lt"/>
              </a:rPr>
              <a:t>LifeSmarts</a:t>
            </a:r>
            <a:r>
              <a:rPr lang="en-US" altLang="en-US" sz="3600" dirty="0">
                <a:latin typeface="+mj-lt"/>
              </a:rPr>
              <a:t> is:</a:t>
            </a:r>
          </a:p>
          <a:p>
            <a:pPr eaLnBrk="1" hangingPunct="1">
              <a:defRPr/>
            </a:pPr>
            <a:endParaRPr lang="en-US" altLang="en-US" sz="3200" dirty="0">
              <a:latin typeface="+mj-lt"/>
            </a:endParaRPr>
          </a:p>
          <a:p>
            <a:pPr marL="800100" lvl="1" indent="-342900" eaLnBrk="1" hangingPunct="1">
              <a:buFont typeface="Arial" panose="020B0604020202020204" pitchFamily="34" charset="0"/>
              <a:buChar char="•"/>
              <a:defRPr/>
            </a:pPr>
            <a:r>
              <a:rPr lang="en-US" altLang="en-US" dirty="0">
                <a:latin typeface="Tw Cen MT" pitchFamily="-84" charset="0"/>
              </a:rPr>
              <a:t>An educational program teaching teens and tweens important real-life knowledge</a:t>
            </a:r>
          </a:p>
          <a:p>
            <a:pPr marL="628650" lvl="1" indent="-171450" eaLnBrk="1" hangingPunct="1">
              <a:buFont typeface="Arial" panose="020B0604020202020204" pitchFamily="34" charset="0"/>
              <a:buChar char="•"/>
              <a:defRPr/>
            </a:pPr>
            <a:endParaRPr lang="en-US" altLang="en-US" sz="600" dirty="0">
              <a:latin typeface="Tw Cen MT" pitchFamily="-84" charset="0"/>
            </a:endParaRPr>
          </a:p>
          <a:p>
            <a:pPr marL="800100" lvl="1" indent="-342900" eaLnBrk="1" hangingPunct="1">
              <a:buFont typeface="Arial" panose="020B0604020202020204" pitchFamily="34" charset="0"/>
              <a:buChar char="•"/>
              <a:defRPr/>
            </a:pPr>
            <a:r>
              <a:rPr lang="en-US" altLang="en-US" dirty="0">
                <a:solidFill>
                  <a:srgbClr val="000000"/>
                </a:solidFill>
              </a:rPr>
              <a:t>A teaching toolbox. </a:t>
            </a:r>
            <a:r>
              <a:rPr lang="en-US" altLang="en-US" dirty="0">
                <a:solidFill>
                  <a:srgbClr val="000000"/>
                </a:solidFill>
                <a:hlinkClick r:id="rId2"/>
              </a:rPr>
              <a:t>Check out our resources</a:t>
            </a:r>
            <a:endParaRPr lang="en-US" altLang="en-US" sz="800" dirty="0">
              <a:latin typeface="Tw Cen MT" pitchFamily="-84" charset="0"/>
            </a:endParaRPr>
          </a:p>
          <a:p>
            <a:pPr marL="800100" lvl="1" indent="-342900" eaLnBrk="1" hangingPunct="1">
              <a:buFont typeface="Arial" panose="020B0604020202020204" pitchFamily="34" charset="0"/>
              <a:buChar char="•"/>
              <a:defRPr/>
            </a:pPr>
            <a:endParaRPr lang="en-US" altLang="en-US" sz="600" dirty="0">
              <a:solidFill>
                <a:srgbClr val="000000"/>
              </a:solidFill>
            </a:endParaRPr>
          </a:p>
          <a:p>
            <a:pPr marL="800100" lvl="1" indent="-342900" eaLnBrk="1" hangingPunct="1">
              <a:buFont typeface="Arial" panose="020B0604020202020204" pitchFamily="34" charset="0"/>
              <a:buChar char="•"/>
              <a:defRPr/>
            </a:pPr>
            <a:r>
              <a:rPr lang="en-US" altLang="en-US" dirty="0">
                <a:solidFill>
                  <a:srgbClr val="000000"/>
                </a:solidFill>
              </a:rPr>
              <a:t>An opportunity for students to gain leadership skills, and fulfill </a:t>
            </a:r>
            <a:r>
              <a:rPr lang="en-US" altLang="en-US" dirty="0">
                <a:solidFill>
                  <a:srgbClr val="000000"/>
                </a:solidFill>
                <a:hlinkClick r:id="rId3"/>
              </a:rPr>
              <a:t>community service requirements</a:t>
            </a:r>
            <a:endParaRPr lang="en-US" altLang="en-US" dirty="0">
              <a:solidFill>
                <a:srgbClr val="000000"/>
              </a:solidFill>
            </a:endParaRPr>
          </a:p>
          <a:p>
            <a:pPr marL="628650" lvl="1" indent="-171450" eaLnBrk="1" hangingPunct="1">
              <a:buFont typeface="Arial" panose="020B0604020202020204" pitchFamily="34" charset="0"/>
              <a:buChar char="•"/>
              <a:defRPr/>
            </a:pPr>
            <a:endParaRPr lang="en-US" altLang="en-US" sz="600" dirty="0">
              <a:latin typeface="Tw Cen MT" pitchFamily="-84" charset="0"/>
            </a:endParaRPr>
          </a:p>
          <a:p>
            <a:pPr marL="800100" lvl="1" indent="-342900" eaLnBrk="1" hangingPunct="1">
              <a:buFont typeface="Arial" panose="020B0604020202020204" pitchFamily="34" charset="0"/>
              <a:buChar char="•"/>
              <a:defRPr/>
            </a:pPr>
            <a:r>
              <a:rPr lang="en-US" altLang="en-US" dirty="0">
                <a:latin typeface="Tw Cen MT" pitchFamily="-84" charset="0"/>
              </a:rPr>
              <a:t>A chance to develop strong partnerships with national groups such as FBLA and FCCLA</a:t>
            </a:r>
          </a:p>
        </p:txBody>
      </p:sp>
      <p:sp>
        <p:nvSpPr>
          <p:cNvPr id="9" name="Rectangle 8">
            <a:extLst>
              <a:ext uri="{FF2B5EF4-FFF2-40B4-BE49-F238E27FC236}">
                <a16:creationId xmlns:a16="http://schemas.microsoft.com/office/drawing/2014/main" id="{35CC5C10-BA75-0842-849D-1EDFEC488853}"/>
              </a:ext>
            </a:extLst>
          </p:cNvPr>
          <p:cNvSpPr/>
          <p:nvPr/>
        </p:nvSpPr>
        <p:spPr>
          <a:xfrm>
            <a:off x="1217613" y="457200"/>
            <a:ext cx="6707187" cy="6122988"/>
          </a:xfrm>
          <a:prstGeom prst="rect">
            <a:avLst/>
          </a:prstGeom>
          <a:blipFill dpi="0" rotWithShape="1">
            <a:blip r:embed="rId4">
              <a:alphaModFix amt="13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extBox 7">
            <a:extLst>
              <a:ext uri="{FF2B5EF4-FFF2-40B4-BE49-F238E27FC236}">
                <a16:creationId xmlns:a16="http://schemas.microsoft.com/office/drawing/2014/main" id="{DD17C58C-1F10-7641-A75D-10F3795D5336}"/>
              </a:ext>
            </a:extLst>
          </p:cNvPr>
          <p:cNvSpPr txBox="1">
            <a:spLocks noChangeArrowheads="1"/>
          </p:cNvSpPr>
          <p:nvPr/>
        </p:nvSpPr>
        <p:spPr bwMode="auto">
          <a:xfrm>
            <a:off x="0" y="5867400"/>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742950" indent="-285750">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marL="1143000"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marL="1600200"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marL="2057400"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algn="ctr" eaLnBrk="1" hangingPunct="1">
              <a:spcBef>
                <a:spcPct val="0"/>
              </a:spcBef>
              <a:buClrTx/>
              <a:buSzTx/>
              <a:buFontTx/>
              <a:buNone/>
            </a:pPr>
            <a:r>
              <a:rPr lang="en-US" altLang="en-US" sz="2200">
                <a:solidFill>
                  <a:srgbClr val="2E7F8D"/>
                </a:solidFill>
                <a:latin typeface="Calibri" panose="020F0502020204030204" pitchFamily="34" charset="0"/>
              </a:rPr>
              <a:t>Visit LifeSmarts at </a:t>
            </a:r>
            <a:r>
              <a:rPr lang="en-US" altLang="en-US" sz="2200" b="1">
                <a:solidFill>
                  <a:srgbClr val="2E7F8D"/>
                </a:solidFill>
                <a:latin typeface="Calibri" panose="020F0502020204030204" pitchFamily="34" charset="0"/>
              </a:rPr>
              <a:t>lifesmarts.org</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219200" y="1371600"/>
            <a:ext cx="3733800" cy="4114800"/>
          </a:xfrm>
        </p:spPr>
        <p:txBody>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Establishing your own home takes planning, time and savings.</a:t>
            </a:r>
          </a:p>
          <a:p>
            <a:endParaRPr lang="en-US" dirty="0"/>
          </a:p>
        </p:txBody>
      </p:sp>
      <p:sp>
        <p:nvSpPr>
          <p:cNvPr id="4" name="Slide Number Placeholder 3"/>
          <p:cNvSpPr>
            <a:spLocks noGrp="1"/>
          </p:cNvSpPr>
          <p:nvPr>
            <p:ph type="sldNum" sz="quarter" idx="12"/>
          </p:nvPr>
        </p:nvSpPr>
        <p:spPr/>
        <p:txBody>
          <a:bodyPr/>
          <a:lstStyle/>
          <a:p>
            <a:fld id="{CC26AB8A-B7EF-457C-B22D-D0B6C0E0D464}" type="slidenum">
              <a:rPr lang="en-US" smtClean="0"/>
              <a:pPr/>
              <a:t>5</a:t>
            </a:fld>
            <a:endParaRPr lang="en-US"/>
          </a:p>
        </p:txBody>
      </p:sp>
      <p:pic>
        <p:nvPicPr>
          <p:cNvPr id="6146" name="Picture 2" descr="C:\Users\Emily\AppData\Local\Microsoft\Windows\Temporary Internet Files\Content.IE5\SM6TUCGF\MP900446477[1].jpg"/>
          <p:cNvPicPr>
            <a:picLocks noChangeAspect="1" noChangeArrowheads="1"/>
          </p:cNvPicPr>
          <p:nvPr/>
        </p:nvPicPr>
        <p:blipFill>
          <a:blip r:embed="rId3" cstate="email"/>
          <a:srcRect/>
          <a:stretch>
            <a:fillRect/>
          </a:stretch>
        </p:blipFill>
        <p:spPr bwMode="auto">
          <a:xfrm>
            <a:off x="4876800" y="1447800"/>
            <a:ext cx="2951311"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10200" y="1219200"/>
            <a:ext cx="3429000" cy="2743200"/>
          </a:xfrm>
          <a:ln>
            <a:noFill/>
          </a:ln>
        </p:spPr>
        <p:txBody>
          <a:bodyPr>
            <a:normAutofit fontScale="90000"/>
          </a:bodyPr>
          <a:lstStyle/>
          <a:p>
            <a:pPr algn="ctr"/>
            <a:r>
              <a:rPr lang="en-US" sz="3600" dirty="0">
                <a:ln w="500">
                  <a:noFill/>
                </a:ln>
                <a:solidFill>
                  <a:schemeClr val="tx1"/>
                </a:solidFill>
                <a:latin typeface="Arial Rounded MT Bold" pitchFamily="34" charset="0"/>
              </a:rPr>
              <a:t/>
            </a:r>
            <a:br>
              <a:rPr lang="en-US" sz="3600" dirty="0">
                <a:ln w="500">
                  <a:noFill/>
                </a:ln>
                <a:solidFill>
                  <a:schemeClr val="tx1"/>
                </a:solidFill>
                <a:latin typeface="Arial Rounded MT Bold" pitchFamily="34" charset="0"/>
              </a:rPr>
            </a:br>
            <a:r>
              <a:rPr lang="en-US" sz="3600" dirty="0">
                <a:ln w="500">
                  <a:noFill/>
                </a:ln>
                <a:solidFill>
                  <a:schemeClr val="tx1"/>
                </a:solidFill>
                <a:latin typeface="Arial" panose="020B0604020202020204" pitchFamily="34" charset="0"/>
                <a:cs typeface="Arial" panose="020B0604020202020204" pitchFamily="34" charset="0"/>
              </a:rPr>
              <a:t>9</a:t>
            </a:r>
            <a:r>
              <a:rPr lang="en-US" sz="3600" dirty="0">
                <a:ln w="500">
                  <a:noFill/>
                </a:ln>
                <a:solidFill>
                  <a:schemeClr val="tx1"/>
                </a:solidFill>
                <a:latin typeface="Arial Rounded MT Bold" pitchFamily="34" charset="0"/>
              </a:rPr>
              <a:t> </a:t>
            </a:r>
            <a:br>
              <a:rPr lang="en-US" sz="3600" dirty="0">
                <a:ln w="500">
                  <a:noFill/>
                </a:ln>
                <a:solidFill>
                  <a:schemeClr val="tx1"/>
                </a:solidFill>
                <a:latin typeface="Arial Rounded MT Bold" pitchFamily="34" charset="0"/>
              </a:rPr>
            </a:br>
            <a:r>
              <a:rPr lang="en-US" sz="3600" dirty="0">
                <a:ln w="500">
                  <a:noFill/>
                </a:ln>
                <a:solidFill>
                  <a:schemeClr val="tx1"/>
                </a:solidFill>
                <a:latin typeface="Arial Rounded MT Bold" pitchFamily="34" charset="0"/>
              </a:rPr>
              <a:t/>
            </a:r>
            <a:br>
              <a:rPr lang="en-US" sz="3600" dirty="0">
                <a:ln w="500">
                  <a:noFill/>
                </a:ln>
                <a:solidFill>
                  <a:schemeClr val="tx1"/>
                </a:solidFill>
                <a:latin typeface="Arial Rounded MT Bold" pitchFamily="34" charset="0"/>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Know how</a:t>
            </a:r>
            <a:b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br>
            <a:r>
              <a:rPr lang="en-US" sz="3600" dirty="0">
                <a:ln w="500">
                  <a:noFill/>
                </a:ln>
                <a:solidFill>
                  <a:schemeClr val="tx1"/>
                </a:solidFill>
                <a:latin typeface="Arial" panose="020B0604020202020204" pitchFamily="34" charset="0"/>
                <a:ea typeface="Arial Unicode MS" pitchFamily="34" charset="-128"/>
                <a:cs typeface="Arial" panose="020B0604020202020204" pitchFamily="34" charset="0"/>
              </a:rPr>
              <a:t>to Protect your financial identity</a:t>
            </a:r>
            <a:r>
              <a:rPr lang="en-US" dirty="0">
                <a:solidFill>
                  <a:srgbClr val="008080"/>
                </a:solidFill>
              </a:rPr>
              <a:t/>
            </a:r>
            <a:br>
              <a:rPr lang="en-US" dirty="0">
                <a:solidFill>
                  <a:srgbClr val="008080"/>
                </a:solidFill>
              </a:rPr>
            </a:br>
            <a:endParaRPr lang="en-US" dirty="0">
              <a:solidFill>
                <a:srgbClr val="008080"/>
              </a:solidFill>
            </a:endParaRPr>
          </a:p>
        </p:txBody>
      </p:sp>
      <p:pic>
        <p:nvPicPr>
          <p:cNvPr id="7" name="Picture 3" descr="C:\Users\Emily\AppData\Local\Microsoft\Windows\Temporary Internet Files\Content.IE5\MW79F0QV\MP900448538[1].jpg"/>
          <p:cNvPicPr>
            <a:picLocks noGrp="1" noChangeAspect="1" noChangeArrowheads="1"/>
          </p:cNvPicPr>
          <p:nvPr>
            <p:ph type="pic" idx="1"/>
          </p:nvPr>
        </p:nvPicPr>
        <p:blipFill>
          <a:blip r:embed="rId3" cstate="email"/>
          <a:srcRect l="13221" r="13221"/>
          <a:stretch>
            <a:fillRect/>
          </a:stretch>
        </p:blipFill>
        <p:spPr bwMode="auto">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43000"/>
            <a:ext cx="6858000" cy="1066800"/>
          </a:xfrm>
        </p:spPr>
        <p:txBody>
          <a:bodyPr>
            <a:noAutofit/>
          </a:bodyPr>
          <a:lstStyle/>
          <a:p>
            <a:pPr>
              <a:buNone/>
            </a:pPr>
            <a:r>
              <a:rPr lang="en-US" sz="3200" dirty="0">
                <a:solidFill>
                  <a:schemeClr val="tx2">
                    <a:lumMod val="75000"/>
                  </a:schemeClr>
                </a:solidFill>
                <a:latin typeface="Arial" pitchFamily="34" charset="0"/>
                <a:cs typeface="Arial" pitchFamily="34" charset="0"/>
              </a:rPr>
              <a:t>Shop smart when </a:t>
            </a:r>
          </a:p>
          <a:p>
            <a:pPr>
              <a:buNone/>
            </a:pPr>
            <a:r>
              <a:rPr lang="en-US" sz="3200" dirty="0">
                <a:solidFill>
                  <a:schemeClr val="tx2">
                    <a:lumMod val="75000"/>
                  </a:schemeClr>
                </a:solidFill>
                <a:latin typeface="Arial" pitchFamily="34" charset="0"/>
                <a:cs typeface="Arial" pitchFamily="34" charset="0"/>
              </a:rPr>
              <a:t>purchasing online</a:t>
            </a:r>
            <a:r>
              <a:rPr lang="en-US" sz="3200" dirty="0">
                <a:solidFill>
                  <a:schemeClr val="tx1"/>
                </a:solidFill>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CC26AB8A-B7EF-457C-B22D-D0B6C0E0D464}" type="slidenum">
              <a:rPr lang="en-US" smtClean="0"/>
              <a:pPr/>
              <a:t>7</a:t>
            </a:fld>
            <a:endParaRPr lang="en-US"/>
          </a:p>
        </p:txBody>
      </p:sp>
      <p:pic>
        <p:nvPicPr>
          <p:cNvPr id="8197" name="Picture 5"/>
          <p:cNvPicPr>
            <a:picLocks noChangeAspect="1" noChangeArrowheads="1"/>
          </p:cNvPicPr>
          <p:nvPr/>
        </p:nvPicPr>
        <p:blipFill>
          <a:blip r:embed="rId3" cstate="email"/>
          <a:srcRect/>
          <a:stretch>
            <a:fillRect/>
          </a:stretch>
        </p:blipFill>
        <p:spPr bwMode="auto">
          <a:xfrm>
            <a:off x="1981200" y="2743200"/>
            <a:ext cx="4847106" cy="3457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1600200"/>
            <a:ext cx="3048000" cy="2133600"/>
          </a:xfrm>
        </p:spPr>
        <p:txBody>
          <a:bodyPr/>
          <a:lstStyle/>
          <a:p>
            <a:pPr>
              <a:buNone/>
            </a:pPr>
            <a:r>
              <a:rPr lang="en-US" sz="3200" dirty="0">
                <a:solidFill>
                  <a:schemeClr val="tx2">
                    <a:lumMod val="75000"/>
                  </a:schemeClr>
                </a:solidFill>
                <a:latin typeface="Arial" pitchFamily="34" charset="0"/>
                <a:cs typeface="Arial" pitchFamily="34" charset="0"/>
              </a:rPr>
              <a:t>Understand </a:t>
            </a:r>
          </a:p>
          <a:p>
            <a:pPr>
              <a:buNone/>
            </a:pPr>
            <a:r>
              <a:rPr lang="en-US" sz="3200" dirty="0">
                <a:solidFill>
                  <a:schemeClr val="tx2">
                    <a:lumMod val="75000"/>
                  </a:schemeClr>
                </a:solidFill>
                <a:latin typeface="Arial" pitchFamily="34" charset="0"/>
                <a:cs typeface="Arial" pitchFamily="34" charset="0"/>
              </a:rPr>
              <a:t>and beware of</a:t>
            </a:r>
          </a:p>
          <a:p>
            <a:pPr>
              <a:buNone/>
            </a:pPr>
            <a:r>
              <a:rPr lang="en-US" sz="3200" dirty="0">
                <a:solidFill>
                  <a:schemeClr val="tx2">
                    <a:lumMod val="75000"/>
                  </a:schemeClr>
                </a:solidFill>
                <a:latin typeface="Arial" pitchFamily="34" charset="0"/>
                <a:cs typeface="Arial" pitchFamily="34" charset="0"/>
              </a:rPr>
              <a:t>online fraud.</a:t>
            </a:r>
          </a:p>
          <a:p>
            <a:endParaRPr lang="en-US" dirty="0"/>
          </a:p>
        </p:txBody>
      </p:sp>
      <p:pic>
        <p:nvPicPr>
          <p:cNvPr id="9218" name="Picture 2"/>
          <p:cNvPicPr>
            <a:picLocks noGrp="1" noChangeAspect="1" noChangeArrowheads="1"/>
          </p:cNvPicPr>
          <p:nvPr>
            <p:ph sz="half" idx="2"/>
          </p:nvPr>
        </p:nvPicPr>
        <p:blipFill>
          <a:blip r:embed="rId3" cstate="email"/>
          <a:srcRect/>
          <a:stretch>
            <a:fillRect/>
          </a:stretch>
        </p:blipFill>
        <p:spPr bwMode="auto">
          <a:xfrm>
            <a:off x="4648200" y="1600200"/>
            <a:ext cx="3200400" cy="4486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24000"/>
            <a:ext cx="2971800" cy="4114800"/>
          </a:xfrm>
        </p:spPr>
        <p:txBody>
          <a:bodyPr>
            <a:normAutofit/>
          </a:bodyPr>
          <a:lstStyle/>
          <a:p>
            <a:pPr>
              <a:buNone/>
            </a:pPr>
            <a:r>
              <a:rPr lang="en-US" sz="3200" dirty="0">
                <a:solidFill>
                  <a:schemeClr val="tx1"/>
                </a:solidFill>
                <a:latin typeface="Arial" pitchFamily="34" charset="0"/>
                <a:cs typeface="Arial" pitchFamily="34" charset="0"/>
              </a:rPr>
              <a:t>	</a:t>
            </a:r>
            <a:r>
              <a:rPr lang="en-US" sz="3200" dirty="0">
                <a:solidFill>
                  <a:schemeClr val="tx2">
                    <a:lumMod val="75000"/>
                  </a:schemeClr>
                </a:solidFill>
                <a:latin typeface="Arial" pitchFamily="34" charset="0"/>
                <a:cs typeface="Arial" pitchFamily="34" charset="0"/>
              </a:rPr>
              <a:t>Check your credit report on a regular basis.</a:t>
            </a:r>
          </a:p>
        </p:txBody>
      </p:sp>
      <p:pic>
        <p:nvPicPr>
          <p:cNvPr id="5" name="Content Placeholder 4" descr="http://www.teensguidetomoney.com/Images/upload/Credit%20Score.jpg"/>
          <p:cNvPicPr>
            <a:picLocks noGrp="1"/>
          </p:cNvPicPr>
          <p:nvPr>
            <p:ph sz="half" idx="2"/>
          </p:nvPr>
        </p:nvPicPr>
        <p:blipFill>
          <a:blip r:embed="rId3" cstate="email"/>
          <a:srcRect/>
          <a:stretch>
            <a:fillRect/>
          </a:stretch>
        </p:blipFill>
        <p:spPr bwMode="auto">
          <a:xfrm>
            <a:off x="3962400" y="3048000"/>
            <a:ext cx="3770312"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fld id="{CC26AB8A-B7EF-457C-B22D-D0B6C0E0D464}" type="slidenum">
              <a:rPr lang="en-US" smtClean="0"/>
              <a:pPr/>
              <a:t>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10039</TotalTime>
  <Words>2122</Words>
  <Application>Microsoft Office PowerPoint</Application>
  <PresentationFormat>On-screen Show (4:3)</PresentationFormat>
  <Paragraphs>174</Paragraphs>
  <Slides>41</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ＭＳ Ｐゴシック</vt:lpstr>
      <vt:lpstr>Arial</vt:lpstr>
      <vt:lpstr>Arial Rounded MT Bold</vt:lpstr>
      <vt:lpstr>Arial Unicode MS</vt:lpstr>
      <vt:lpstr>Calibri</vt:lpstr>
      <vt:lpstr>Times New Roman</vt:lpstr>
      <vt:lpstr>Trebuchet MS</vt:lpstr>
      <vt:lpstr>Tw Cen MT</vt:lpstr>
      <vt:lpstr>Wingdings</vt:lpstr>
      <vt:lpstr>Wingdings 2</vt:lpstr>
      <vt:lpstr>Opulent</vt:lpstr>
      <vt:lpstr>PowerPoint Presentation</vt:lpstr>
      <vt:lpstr>PowerPoint Presentation</vt:lpstr>
      <vt:lpstr>               10  Independence means YOU pay your own way   </vt:lpstr>
      <vt:lpstr>PowerPoint Presentation</vt:lpstr>
      <vt:lpstr>PowerPoint Presentation</vt:lpstr>
      <vt:lpstr> 9   Know how to Protect your financial identity </vt:lpstr>
      <vt:lpstr>PowerPoint Presentation</vt:lpstr>
      <vt:lpstr>PowerPoint Presentation</vt:lpstr>
      <vt:lpstr>PowerPoint Presentation</vt:lpstr>
      <vt:lpstr>8  Track your cash flow</vt:lpstr>
      <vt:lpstr>PowerPoint Presentation</vt:lpstr>
      <vt:lpstr>PowerPoint Presentation</vt:lpstr>
      <vt:lpstr>7   Control your debit card  </vt:lpstr>
      <vt:lpstr>PowerPoint Presentation</vt:lpstr>
      <vt:lpstr>PowerPoint Presentation</vt:lpstr>
      <vt:lpstr>6   Manage  Your risk  </vt:lpstr>
      <vt:lpstr>PowerPoint Presentation</vt:lpstr>
      <vt:lpstr>PowerPoint Presentation</vt:lpstr>
      <vt:lpstr>PowerPoint Presentation</vt:lpstr>
      <vt:lpstr>PowerPoint Presentation</vt:lpstr>
      <vt:lpstr>PowerPoint Presentation</vt:lpstr>
      <vt:lpstr>5  Plan for the Unexpected   </vt:lpstr>
      <vt:lpstr>PowerPoint Presentation</vt:lpstr>
      <vt:lpstr>PowerPoint Presentation</vt:lpstr>
      <vt:lpstr>4  Budgets are for everyone   </vt:lpstr>
      <vt:lpstr>PowerPoint Presentation</vt:lpstr>
      <vt:lpstr>PowerPoint Presentation</vt:lpstr>
      <vt:lpstr>3  Needs and wants are different   </vt:lpstr>
      <vt:lpstr>PowerPoint Presentation</vt:lpstr>
      <vt:lpstr>PowerPoint Presentation</vt:lpstr>
      <vt:lpstr>PowerPoint Presentation</vt:lpstr>
      <vt:lpstr>2  Being responsible with money  is hard work   </vt:lpstr>
      <vt:lpstr>PowerPoint Presentation</vt:lpstr>
      <vt:lpstr>PowerPoint Presentation</vt:lpstr>
      <vt:lpstr>PowerPoint Presentation</vt:lpstr>
      <vt:lpstr>1  What you own is not who you are  </vt:lpstr>
      <vt:lpstr>PowerPoint Presentation</vt:lpstr>
      <vt:lpstr>PowerPoint Presentation</vt:lpstr>
      <vt:lpstr>PowerPoint Presentation</vt:lpstr>
      <vt:lpstr>“Personal finance is more personal than it is finance: it is more behavior than it is math.”    Dave Ramsey</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Things you need to know about money before you leave home</dc:title>
  <dc:creator>Emily</dc:creator>
  <cp:lastModifiedBy>Lisa Hertzberg</cp:lastModifiedBy>
  <cp:revision>41</cp:revision>
  <dcterms:created xsi:type="dcterms:W3CDTF">2013-08-20T19:37:17Z</dcterms:created>
  <dcterms:modified xsi:type="dcterms:W3CDTF">2020-11-23T18:13:45Z</dcterms:modified>
</cp:coreProperties>
</file>