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40_2348CE06.xml" ContentType="application/vnd.ms-powerpoint.comment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319" r:id="rId4"/>
    <p:sldId id="320" r:id="rId5"/>
    <p:sldId id="360" r:id="rId6"/>
    <p:sldId id="361" r:id="rId7"/>
    <p:sldId id="362" r:id="rId8"/>
    <p:sldId id="363" r:id="rId9"/>
    <p:sldId id="327" r:id="rId10"/>
    <p:sldId id="323" r:id="rId11"/>
    <p:sldId id="324" r:id="rId12"/>
    <p:sldId id="325" r:id="rId13"/>
    <p:sldId id="326" r:id="rId14"/>
    <p:sldId id="358" r:id="rId15"/>
    <p:sldId id="354" r:id="rId16"/>
    <p:sldId id="356" r:id="rId17"/>
    <p:sldId id="329" r:id="rId18"/>
    <p:sldId id="331" r:id="rId19"/>
    <p:sldId id="332" r:id="rId20"/>
    <p:sldId id="369" r:id="rId21"/>
    <p:sldId id="334" r:id="rId22"/>
    <p:sldId id="336" r:id="rId23"/>
    <p:sldId id="335" r:id="rId24"/>
    <p:sldId id="370" r:id="rId25"/>
    <p:sldId id="337" r:id="rId26"/>
    <p:sldId id="365" r:id="rId27"/>
    <p:sldId id="366" r:id="rId28"/>
    <p:sldId id="312" r:id="rId29"/>
    <p:sldId id="339" r:id="rId30"/>
    <p:sldId id="318" r:id="rId31"/>
    <p:sldId id="341" r:id="rId32"/>
    <p:sldId id="344" r:id="rId33"/>
    <p:sldId id="371" r:id="rId34"/>
    <p:sldId id="345" r:id="rId35"/>
    <p:sldId id="346" r:id="rId36"/>
    <p:sldId id="347" r:id="rId37"/>
    <p:sldId id="348" r:id="rId38"/>
    <p:sldId id="349" r:id="rId39"/>
    <p:sldId id="351" r:id="rId40"/>
    <p:sldId id="338" r:id="rId41"/>
    <p:sldId id="286"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EA094-0E58-AC4C-E6AC-22B05F557DF0}" name="Emily Stevenson" initials="ES" userId="42862ab032aafb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A2924-7CE1-4AF1-A716-8BA70B459BB0}" v="128" dt="2022-10-05T00:30:04.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548" autoAdjust="0"/>
  </p:normalViewPr>
  <p:slideViewPr>
    <p:cSldViewPr snapToGrid="0" showGuides="1">
      <p:cViewPr varScale="1">
        <p:scale>
          <a:sx n="103" d="100"/>
          <a:sy n="103" d="100"/>
        </p:scale>
        <p:origin x="828" y="96"/>
      </p:cViewPr>
      <p:guideLst>
        <p:guide orient="horz" pos="2160"/>
        <p:guide pos="3840"/>
      </p:guideLst>
    </p:cSldViewPr>
  </p:slideViewPr>
  <p:notesTextViewPr>
    <p:cViewPr>
      <p:scale>
        <a:sx n="1" d="1"/>
        <a:sy n="1" d="1"/>
      </p:scale>
      <p:origin x="0" y="0"/>
    </p:cViewPr>
  </p:notesTextViewPr>
  <p:sorterViewPr>
    <p:cViewPr>
      <p:scale>
        <a:sx n="70" d="100"/>
        <a:sy n="70" d="100"/>
      </p:scale>
      <p:origin x="0" y="-2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Hertzberg" userId="RjnDqvpoDH0p1pbLd3nGb0gnpzaaNVU8c+5Uzw08xVE=" providerId="None" clId="Web-{2C2A2924-7CE1-4AF1-A716-8BA70B459BB0}"/>
    <pc:docChg chg="addSld delSld modSld sldOrd">
      <pc:chgData name="Lisa Hertzberg" userId="RjnDqvpoDH0p1pbLd3nGb0gnpzaaNVU8c+5Uzw08xVE=" providerId="None" clId="Web-{2C2A2924-7CE1-4AF1-A716-8BA70B459BB0}" dt="2022-10-05T00:30:03.894" v="119" actId="20577"/>
      <pc:docMkLst>
        <pc:docMk/>
      </pc:docMkLst>
      <pc:sldChg chg="delCm">
        <pc:chgData name="Lisa Hertzberg" userId="RjnDqvpoDH0p1pbLd3nGb0gnpzaaNVU8c+5Uzw08xVE=" providerId="None" clId="Web-{2C2A2924-7CE1-4AF1-A716-8BA70B459BB0}" dt="2022-10-05T00:12:20.342" v="0"/>
        <pc:sldMkLst>
          <pc:docMk/>
          <pc:sldMk cId="4042586040" sldId="257"/>
        </pc:sldMkLst>
      </pc:sldChg>
      <pc:sldChg chg="del delCm">
        <pc:chgData name="Lisa Hertzberg" userId="RjnDqvpoDH0p1pbLd3nGb0gnpzaaNVU8c+5Uzw08xVE=" providerId="None" clId="Web-{2C2A2924-7CE1-4AF1-A716-8BA70B459BB0}" dt="2022-10-05T00:12:35.514" v="2"/>
        <pc:sldMkLst>
          <pc:docMk/>
          <pc:sldMk cId="4182006378" sldId="316"/>
        </pc:sldMkLst>
      </pc:sldChg>
      <pc:sldChg chg="modSp delCm">
        <pc:chgData name="Lisa Hertzberg" userId="RjnDqvpoDH0p1pbLd3nGb0gnpzaaNVU8c+5Uzw08xVE=" providerId="None" clId="Web-{2C2A2924-7CE1-4AF1-A716-8BA70B459BB0}" dt="2022-10-05T00:30:03.894" v="119" actId="20577"/>
        <pc:sldMkLst>
          <pc:docMk/>
          <pc:sldMk cId="1388412325" sldId="318"/>
        </pc:sldMkLst>
        <pc:spChg chg="mod">
          <ac:chgData name="Lisa Hertzberg" userId="RjnDqvpoDH0p1pbLd3nGb0gnpzaaNVU8c+5Uzw08xVE=" providerId="None" clId="Web-{2C2A2924-7CE1-4AF1-A716-8BA70B459BB0}" dt="2022-10-05T00:30:03.894" v="119" actId="20577"/>
          <ac:spMkLst>
            <pc:docMk/>
            <pc:sldMk cId="1388412325" sldId="318"/>
            <ac:spMk id="11" creationId="{CC567591-25D5-D748-9B8C-25DB8D8CECEE}"/>
          </ac:spMkLst>
        </pc:spChg>
      </pc:sldChg>
      <pc:sldChg chg="modSp">
        <pc:chgData name="Lisa Hertzberg" userId="RjnDqvpoDH0p1pbLd3nGb0gnpzaaNVU8c+5Uzw08xVE=" providerId="None" clId="Web-{2C2A2924-7CE1-4AF1-A716-8BA70B459BB0}" dt="2022-10-05T00:14:56.502" v="9" actId="20577"/>
        <pc:sldMkLst>
          <pc:docMk/>
          <pc:sldMk cId="782622380" sldId="324"/>
        </pc:sldMkLst>
        <pc:spChg chg="mod">
          <ac:chgData name="Lisa Hertzberg" userId="RjnDqvpoDH0p1pbLd3nGb0gnpzaaNVU8c+5Uzw08xVE=" providerId="None" clId="Web-{2C2A2924-7CE1-4AF1-A716-8BA70B459BB0}" dt="2022-10-05T00:14:56.502" v="9" actId="20577"/>
          <ac:spMkLst>
            <pc:docMk/>
            <pc:sldMk cId="782622380" sldId="324"/>
            <ac:spMk id="6" creationId="{A3EDED73-58DD-3042-80FA-DEB3A4D2EF98}"/>
          </ac:spMkLst>
        </pc:spChg>
      </pc:sldChg>
      <pc:sldChg chg="modSp">
        <pc:chgData name="Lisa Hertzberg" userId="RjnDqvpoDH0p1pbLd3nGb0gnpzaaNVU8c+5Uzw08xVE=" providerId="None" clId="Web-{2C2A2924-7CE1-4AF1-A716-8BA70B459BB0}" dt="2022-10-05T00:15:09.784" v="11" actId="20577"/>
        <pc:sldMkLst>
          <pc:docMk/>
          <pc:sldMk cId="3640345901" sldId="325"/>
        </pc:sldMkLst>
        <pc:spChg chg="mod">
          <ac:chgData name="Lisa Hertzberg" userId="RjnDqvpoDH0p1pbLd3nGb0gnpzaaNVU8c+5Uzw08xVE=" providerId="None" clId="Web-{2C2A2924-7CE1-4AF1-A716-8BA70B459BB0}" dt="2022-10-05T00:15:09.784" v="11" actId="20577"/>
          <ac:spMkLst>
            <pc:docMk/>
            <pc:sldMk cId="3640345901" sldId="325"/>
            <ac:spMk id="6" creationId="{A3EDED73-58DD-3042-80FA-DEB3A4D2EF98}"/>
          </ac:spMkLst>
        </pc:spChg>
      </pc:sldChg>
      <pc:sldChg chg="delCm">
        <pc:chgData name="Lisa Hertzberg" userId="RjnDqvpoDH0p1pbLd3nGb0gnpzaaNVU8c+5Uzw08xVE=" providerId="None" clId="Web-{2C2A2924-7CE1-4AF1-A716-8BA70B459BB0}" dt="2022-10-05T00:19:20.637" v="28"/>
        <pc:sldMkLst>
          <pc:docMk/>
          <pc:sldMk cId="4050224743" sldId="329"/>
        </pc:sldMkLst>
      </pc:sldChg>
      <pc:sldChg chg="modSp">
        <pc:chgData name="Lisa Hertzberg" userId="RjnDqvpoDH0p1pbLd3nGb0gnpzaaNVU8c+5Uzw08xVE=" providerId="None" clId="Web-{2C2A2924-7CE1-4AF1-A716-8BA70B459BB0}" dt="2022-10-05T00:20:16.232" v="42" actId="20577"/>
        <pc:sldMkLst>
          <pc:docMk/>
          <pc:sldMk cId="2502965664" sldId="331"/>
        </pc:sldMkLst>
        <pc:spChg chg="mod">
          <ac:chgData name="Lisa Hertzberg" userId="RjnDqvpoDH0p1pbLd3nGb0gnpzaaNVU8c+5Uzw08xVE=" providerId="None" clId="Web-{2C2A2924-7CE1-4AF1-A716-8BA70B459BB0}" dt="2022-10-05T00:20:16.232" v="42" actId="20577"/>
          <ac:spMkLst>
            <pc:docMk/>
            <pc:sldMk cId="2502965664" sldId="331"/>
            <ac:spMk id="6" creationId="{A3EDED73-58DD-3042-80FA-DEB3A4D2EF98}"/>
          </ac:spMkLst>
        </pc:spChg>
      </pc:sldChg>
      <pc:sldChg chg="delCm">
        <pc:chgData name="Lisa Hertzberg" userId="RjnDqvpoDH0p1pbLd3nGb0gnpzaaNVU8c+5Uzw08xVE=" providerId="None" clId="Web-{2C2A2924-7CE1-4AF1-A716-8BA70B459BB0}" dt="2022-10-05T00:20:23.888" v="43"/>
        <pc:sldMkLst>
          <pc:docMk/>
          <pc:sldMk cId="3255357120" sldId="332"/>
        </pc:sldMkLst>
      </pc:sldChg>
      <pc:sldChg chg="modSp add del delCm">
        <pc:chgData name="Lisa Hertzberg" userId="RjnDqvpoDH0p1pbLd3nGb0gnpzaaNVU8c+5Uzw08xVE=" providerId="None" clId="Web-{2C2A2924-7CE1-4AF1-A716-8BA70B459BB0}" dt="2022-10-05T00:23:10.006" v="68"/>
        <pc:sldMkLst>
          <pc:docMk/>
          <pc:sldMk cId="2336296029" sldId="333"/>
        </pc:sldMkLst>
        <pc:spChg chg="mod">
          <ac:chgData name="Lisa Hertzberg" userId="RjnDqvpoDH0p1pbLd3nGb0gnpzaaNVU8c+5Uzw08xVE=" providerId="None" clId="Web-{2C2A2924-7CE1-4AF1-A716-8BA70B459BB0}" dt="2022-10-05T00:20:41.717" v="45" actId="1076"/>
          <ac:spMkLst>
            <pc:docMk/>
            <pc:sldMk cId="2336296029" sldId="333"/>
            <ac:spMk id="2" creationId="{4370FC06-395C-1F45-A1A6-10EBB62B034C}"/>
          </ac:spMkLst>
        </pc:spChg>
        <pc:spChg chg="mod">
          <ac:chgData name="Lisa Hertzberg" userId="RjnDqvpoDH0p1pbLd3nGb0gnpzaaNVU8c+5Uzw08xVE=" providerId="None" clId="Web-{2C2A2924-7CE1-4AF1-A716-8BA70B459BB0}" dt="2022-10-05T00:20:41.701" v="44" actId="1076"/>
          <ac:spMkLst>
            <pc:docMk/>
            <pc:sldMk cId="2336296029" sldId="333"/>
            <ac:spMk id="7" creationId="{EFFEF5F5-6E5D-C14E-BFD6-66EB18CB777F}"/>
          </ac:spMkLst>
        </pc:spChg>
        <pc:cxnChg chg="mod">
          <ac:chgData name="Lisa Hertzberg" userId="RjnDqvpoDH0p1pbLd3nGb0gnpzaaNVU8c+5Uzw08xVE=" providerId="None" clId="Web-{2C2A2924-7CE1-4AF1-A716-8BA70B459BB0}" dt="2022-10-05T00:20:41.717" v="46" actId="1076"/>
          <ac:cxnSpMkLst>
            <pc:docMk/>
            <pc:sldMk cId="2336296029" sldId="333"/>
            <ac:cxnSpMk id="8" creationId="{D7E2437A-70CA-444E-9E32-11A8D41B51F3}"/>
          </ac:cxnSpMkLst>
        </pc:cxnChg>
      </pc:sldChg>
      <pc:sldChg chg="delCm">
        <pc:chgData name="Lisa Hertzberg" userId="RjnDqvpoDH0p1pbLd3nGb0gnpzaaNVU8c+5Uzw08xVE=" providerId="None" clId="Web-{2C2A2924-7CE1-4AF1-A716-8BA70B459BB0}" dt="2022-10-05T00:21:08.327" v="48"/>
        <pc:sldMkLst>
          <pc:docMk/>
          <pc:sldMk cId="232911671" sldId="336"/>
        </pc:sldMkLst>
      </pc:sldChg>
      <pc:sldChg chg="modSp delCm">
        <pc:chgData name="Lisa Hertzberg" userId="RjnDqvpoDH0p1pbLd3nGb0gnpzaaNVU8c+5Uzw08xVE=" providerId="None" clId="Web-{2C2A2924-7CE1-4AF1-A716-8BA70B459BB0}" dt="2022-10-05T00:28:48.798" v="107" actId="14100"/>
        <pc:sldMkLst>
          <pc:docMk/>
          <pc:sldMk cId="1223819931" sldId="337"/>
        </pc:sldMkLst>
        <pc:spChg chg="mod">
          <ac:chgData name="Lisa Hertzberg" userId="RjnDqvpoDH0p1pbLd3nGb0gnpzaaNVU8c+5Uzw08xVE=" providerId="None" clId="Web-{2C2A2924-7CE1-4AF1-A716-8BA70B459BB0}" dt="2022-10-05T00:28:48.798" v="107" actId="14100"/>
          <ac:spMkLst>
            <pc:docMk/>
            <pc:sldMk cId="1223819931" sldId="337"/>
            <ac:spMk id="11" creationId="{CC567591-25D5-D748-9B8C-25DB8D8CECEE}"/>
          </ac:spMkLst>
        </pc:spChg>
      </pc:sldChg>
      <pc:sldChg chg="addSp delSp modSp">
        <pc:chgData name="Lisa Hertzberg" userId="RjnDqvpoDH0p1pbLd3nGb0gnpzaaNVU8c+5Uzw08xVE=" providerId="None" clId="Web-{2C2A2924-7CE1-4AF1-A716-8BA70B459BB0}" dt="2022-10-05T00:18:51.808" v="27"/>
        <pc:sldMkLst>
          <pc:docMk/>
          <pc:sldMk cId="4243560579" sldId="354"/>
        </pc:sldMkLst>
        <pc:spChg chg="add del mod">
          <ac:chgData name="Lisa Hertzberg" userId="RjnDqvpoDH0p1pbLd3nGb0gnpzaaNVU8c+5Uzw08xVE=" providerId="None" clId="Web-{2C2A2924-7CE1-4AF1-A716-8BA70B459BB0}" dt="2022-10-05T00:18:51.808" v="27"/>
          <ac:spMkLst>
            <pc:docMk/>
            <pc:sldMk cId="4243560579" sldId="354"/>
            <ac:spMk id="3" creationId="{635A8BD7-A65E-B3F3-729C-4D5E0B87F5D9}"/>
          </ac:spMkLst>
        </pc:spChg>
        <pc:spChg chg="add del">
          <ac:chgData name="Lisa Hertzberg" userId="RjnDqvpoDH0p1pbLd3nGb0gnpzaaNVU8c+5Uzw08xVE=" providerId="None" clId="Web-{2C2A2924-7CE1-4AF1-A716-8BA70B459BB0}" dt="2022-10-05T00:17:17.977" v="19"/>
          <ac:spMkLst>
            <pc:docMk/>
            <pc:sldMk cId="4243560579" sldId="354"/>
            <ac:spMk id="5" creationId="{99C103CE-C0D9-1549-B0F2-FD1A26DEC3A4}"/>
          </ac:spMkLst>
        </pc:spChg>
        <pc:spChg chg="ord">
          <ac:chgData name="Lisa Hertzberg" userId="RjnDqvpoDH0p1pbLd3nGb0gnpzaaNVU8c+5Uzw08xVE=" providerId="None" clId="Web-{2C2A2924-7CE1-4AF1-A716-8BA70B459BB0}" dt="2022-10-05T00:18:01.400" v="20"/>
          <ac:spMkLst>
            <pc:docMk/>
            <pc:sldMk cId="4243560579" sldId="354"/>
            <ac:spMk id="7" creationId="{5A6A4EB1-6C6E-4C13-F355-3FA35FF0A4DE}"/>
          </ac:spMkLst>
        </pc:spChg>
        <pc:spChg chg="add ord">
          <ac:chgData name="Lisa Hertzberg" userId="RjnDqvpoDH0p1pbLd3nGb0gnpzaaNVU8c+5Uzw08xVE=" providerId="None" clId="Web-{2C2A2924-7CE1-4AF1-A716-8BA70B459BB0}" dt="2022-10-05T00:18:32.870" v="24"/>
          <ac:spMkLst>
            <pc:docMk/>
            <pc:sldMk cId="4243560579" sldId="354"/>
            <ac:spMk id="15" creationId="{5C2A3430-1927-00B5-7E96-60C1C85F6DB6}"/>
          </ac:spMkLst>
        </pc:spChg>
        <pc:graphicFrameChg chg="add del mod ord modGraphic">
          <ac:chgData name="Lisa Hertzberg" userId="RjnDqvpoDH0p1pbLd3nGb0gnpzaaNVU8c+5Uzw08xVE=" providerId="None" clId="Web-{2C2A2924-7CE1-4AF1-A716-8BA70B459BB0}" dt="2022-10-05T00:18:09.572" v="22"/>
          <ac:graphicFrameMkLst>
            <pc:docMk/>
            <pc:sldMk cId="4243560579" sldId="354"/>
            <ac:graphicFrameMk id="2" creationId="{61782AD8-935E-9D82-DFB6-E66B3E95AF0C}"/>
          </ac:graphicFrameMkLst>
        </pc:graphicFrameChg>
      </pc:sldChg>
      <pc:sldChg chg="modSp delCm">
        <pc:chgData name="Lisa Hertzberg" userId="RjnDqvpoDH0p1pbLd3nGb0gnpzaaNVU8c+5Uzw08xVE=" providerId="None" clId="Web-{2C2A2924-7CE1-4AF1-A716-8BA70B459BB0}" dt="2022-10-05T00:19:31.090" v="30" actId="20577"/>
        <pc:sldMkLst>
          <pc:docMk/>
          <pc:sldMk cId="3551147770" sldId="358"/>
        </pc:sldMkLst>
        <pc:spChg chg="mod">
          <ac:chgData name="Lisa Hertzberg" userId="RjnDqvpoDH0p1pbLd3nGb0gnpzaaNVU8c+5Uzw08xVE=" providerId="None" clId="Web-{2C2A2924-7CE1-4AF1-A716-8BA70B459BB0}" dt="2022-10-05T00:19:31.090" v="30" actId="20577"/>
          <ac:spMkLst>
            <pc:docMk/>
            <pc:sldMk cId="3551147770" sldId="358"/>
            <ac:spMk id="2" creationId="{4370FC06-395C-1F45-A1A6-10EBB62B034C}"/>
          </ac:spMkLst>
        </pc:spChg>
        <pc:spChg chg="mod">
          <ac:chgData name="Lisa Hertzberg" userId="RjnDqvpoDH0p1pbLd3nGb0gnpzaaNVU8c+5Uzw08xVE=" providerId="None" clId="Web-{2C2A2924-7CE1-4AF1-A716-8BA70B459BB0}" dt="2022-10-05T00:16:46.383" v="16" actId="20577"/>
          <ac:spMkLst>
            <pc:docMk/>
            <pc:sldMk cId="3551147770" sldId="358"/>
            <ac:spMk id="11" creationId="{CC567591-25D5-D748-9B8C-25DB8D8CECEE}"/>
          </ac:spMkLst>
        </pc:spChg>
      </pc:sldChg>
      <pc:sldChg chg="delCm">
        <pc:chgData name="Lisa Hertzberg" userId="RjnDqvpoDH0p1pbLd3nGb0gnpzaaNVU8c+5Uzw08xVE=" providerId="None" clId="Web-{2C2A2924-7CE1-4AF1-A716-8BA70B459BB0}" dt="2022-10-05T00:13:52.282" v="7"/>
        <pc:sldMkLst>
          <pc:docMk/>
          <pc:sldMk cId="34371851" sldId="360"/>
        </pc:sldMkLst>
      </pc:sldChg>
      <pc:sldChg chg="modSp delCm modCm">
        <pc:chgData name="Lisa Hertzberg" userId="RjnDqvpoDH0p1pbLd3nGb0gnpzaaNVU8c+5Uzw08xVE=" providerId="None" clId="Web-{2C2A2924-7CE1-4AF1-A716-8BA70B459BB0}" dt="2022-10-05T00:13:39.422" v="6"/>
        <pc:sldMkLst>
          <pc:docMk/>
          <pc:sldMk cId="4192000803" sldId="361"/>
        </pc:sldMkLst>
        <pc:spChg chg="mod">
          <ac:chgData name="Lisa Hertzberg" userId="RjnDqvpoDH0p1pbLd3nGb0gnpzaaNVU8c+5Uzw08xVE=" providerId="None" clId="Web-{2C2A2924-7CE1-4AF1-A716-8BA70B459BB0}" dt="2022-10-05T00:13:39.313" v="5" actId="20577"/>
          <ac:spMkLst>
            <pc:docMk/>
            <pc:sldMk cId="4192000803" sldId="361"/>
            <ac:spMk id="6" creationId="{A3EDED73-58DD-3042-80FA-DEB3A4D2EF98}"/>
          </ac:spMkLst>
        </pc:spChg>
      </pc:sldChg>
      <pc:sldChg chg="modSp">
        <pc:chgData name="Lisa Hertzberg" userId="RjnDqvpoDH0p1pbLd3nGb0gnpzaaNVU8c+5Uzw08xVE=" providerId="None" clId="Web-{2C2A2924-7CE1-4AF1-A716-8BA70B459BB0}" dt="2022-10-05T00:29:13.048" v="112" actId="20577"/>
        <pc:sldMkLst>
          <pc:docMk/>
          <pc:sldMk cId="3581338549" sldId="365"/>
        </pc:sldMkLst>
        <pc:spChg chg="mod">
          <ac:chgData name="Lisa Hertzberg" userId="RjnDqvpoDH0p1pbLd3nGb0gnpzaaNVU8c+5Uzw08xVE=" providerId="None" clId="Web-{2C2A2924-7CE1-4AF1-A716-8BA70B459BB0}" dt="2022-10-05T00:29:13.048" v="112" actId="20577"/>
          <ac:spMkLst>
            <pc:docMk/>
            <pc:sldMk cId="3581338549" sldId="365"/>
            <ac:spMk id="11" creationId="{CC567591-25D5-D748-9B8C-25DB8D8CECEE}"/>
          </ac:spMkLst>
        </pc:spChg>
      </pc:sldChg>
      <pc:sldChg chg="modSp">
        <pc:chgData name="Lisa Hertzberg" userId="RjnDqvpoDH0p1pbLd3nGb0gnpzaaNVU8c+5Uzw08xVE=" providerId="None" clId="Web-{2C2A2924-7CE1-4AF1-A716-8BA70B459BB0}" dt="2022-10-05T00:29:29.018" v="115" actId="14100"/>
        <pc:sldMkLst>
          <pc:docMk/>
          <pc:sldMk cId="2232228523" sldId="366"/>
        </pc:sldMkLst>
        <pc:spChg chg="mod">
          <ac:chgData name="Lisa Hertzberg" userId="RjnDqvpoDH0p1pbLd3nGb0gnpzaaNVU8c+5Uzw08xVE=" providerId="None" clId="Web-{2C2A2924-7CE1-4AF1-A716-8BA70B459BB0}" dt="2022-10-05T00:29:29.018" v="115" actId="14100"/>
          <ac:spMkLst>
            <pc:docMk/>
            <pc:sldMk cId="2232228523" sldId="366"/>
            <ac:spMk id="11" creationId="{CC567591-25D5-D748-9B8C-25DB8D8CECEE}"/>
          </ac:spMkLst>
        </pc:spChg>
      </pc:sldChg>
      <pc:sldChg chg="modSp del">
        <pc:chgData name="Lisa Hertzberg" userId="RjnDqvpoDH0p1pbLd3nGb0gnpzaaNVU8c+5Uzw08xVE=" providerId="None" clId="Web-{2C2A2924-7CE1-4AF1-A716-8BA70B459BB0}" dt="2022-10-05T00:24:09.992" v="78"/>
        <pc:sldMkLst>
          <pc:docMk/>
          <pc:sldMk cId="3743917004" sldId="367"/>
        </pc:sldMkLst>
        <pc:spChg chg="mod">
          <ac:chgData name="Lisa Hertzberg" userId="RjnDqvpoDH0p1pbLd3nGb0gnpzaaNVU8c+5Uzw08xVE=" providerId="None" clId="Web-{2C2A2924-7CE1-4AF1-A716-8BA70B459BB0}" dt="2022-10-05T00:23:51.522" v="74" actId="20577"/>
          <ac:spMkLst>
            <pc:docMk/>
            <pc:sldMk cId="3743917004" sldId="367"/>
            <ac:spMk id="11" creationId="{CC567591-25D5-D748-9B8C-25DB8D8CECEE}"/>
          </ac:spMkLst>
        </pc:spChg>
      </pc:sldChg>
      <pc:sldChg chg="add del ord replId">
        <pc:chgData name="Lisa Hertzberg" userId="RjnDqvpoDH0p1pbLd3nGb0gnpzaaNVU8c+5Uzw08xVE=" providerId="None" clId="Web-{2C2A2924-7CE1-4AF1-A716-8BA70B459BB0}" dt="2022-10-05T00:23:18.131" v="69"/>
        <pc:sldMkLst>
          <pc:docMk/>
          <pc:sldMk cId="3140305031" sldId="368"/>
        </pc:sldMkLst>
      </pc:sldChg>
      <pc:sldChg chg="delSp modSp add replId">
        <pc:chgData name="Lisa Hertzberg" userId="RjnDqvpoDH0p1pbLd3nGb0gnpzaaNVU8c+5Uzw08xVE=" providerId="None" clId="Web-{2C2A2924-7CE1-4AF1-A716-8BA70B459BB0}" dt="2022-10-05T00:22:39.052" v="65" actId="20577"/>
        <pc:sldMkLst>
          <pc:docMk/>
          <pc:sldMk cId="4030343392" sldId="369"/>
        </pc:sldMkLst>
        <pc:spChg chg="mod">
          <ac:chgData name="Lisa Hertzberg" userId="RjnDqvpoDH0p1pbLd3nGb0gnpzaaNVU8c+5Uzw08xVE=" providerId="None" clId="Web-{2C2A2924-7CE1-4AF1-A716-8BA70B459BB0}" dt="2022-10-05T00:22:02.457" v="61" actId="20577"/>
          <ac:spMkLst>
            <pc:docMk/>
            <pc:sldMk cId="4030343392" sldId="369"/>
            <ac:spMk id="2" creationId="{4370FC06-395C-1F45-A1A6-10EBB62B034C}"/>
          </ac:spMkLst>
        </pc:spChg>
        <pc:spChg chg="mod">
          <ac:chgData name="Lisa Hertzberg" userId="RjnDqvpoDH0p1pbLd3nGb0gnpzaaNVU8c+5Uzw08xVE=" providerId="None" clId="Web-{2C2A2924-7CE1-4AF1-A716-8BA70B459BB0}" dt="2022-10-05T00:22:39.052" v="65" actId="20577"/>
          <ac:spMkLst>
            <pc:docMk/>
            <pc:sldMk cId="4030343392" sldId="369"/>
            <ac:spMk id="11" creationId="{CC567591-25D5-D748-9B8C-25DB8D8CECEE}"/>
          </ac:spMkLst>
        </pc:spChg>
        <pc:spChg chg="del mod">
          <ac:chgData name="Lisa Hertzberg" userId="RjnDqvpoDH0p1pbLd3nGb0gnpzaaNVU8c+5Uzw08xVE=" providerId="None" clId="Web-{2C2A2924-7CE1-4AF1-A716-8BA70B459BB0}" dt="2022-10-05T00:21:56.426" v="54"/>
          <ac:spMkLst>
            <pc:docMk/>
            <pc:sldMk cId="4030343392" sldId="369"/>
            <ac:spMk id="12" creationId="{3B25DEFC-E9A3-0B48-A436-149DBF81DDBB}"/>
          </ac:spMkLst>
        </pc:spChg>
      </pc:sldChg>
      <pc:sldChg chg="modSp add ord replId">
        <pc:chgData name="Lisa Hertzberg" userId="RjnDqvpoDH0p1pbLd3nGb0gnpzaaNVU8c+5Uzw08xVE=" providerId="None" clId="Web-{2C2A2924-7CE1-4AF1-A716-8BA70B459BB0}" dt="2022-10-05T00:25:25.994" v="86" actId="20577"/>
        <pc:sldMkLst>
          <pc:docMk/>
          <pc:sldMk cId="3940671417" sldId="370"/>
        </pc:sldMkLst>
        <pc:spChg chg="mod">
          <ac:chgData name="Lisa Hertzberg" userId="RjnDqvpoDH0p1pbLd3nGb0gnpzaaNVU8c+5Uzw08xVE=" providerId="None" clId="Web-{2C2A2924-7CE1-4AF1-A716-8BA70B459BB0}" dt="2022-10-05T00:23:40.632" v="73" actId="20577"/>
          <ac:spMkLst>
            <pc:docMk/>
            <pc:sldMk cId="3940671417" sldId="370"/>
            <ac:spMk id="2" creationId="{4370FC06-395C-1F45-A1A6-10EBB62B034C}"/>
          </ac:spMkLst>
        </pc:spChg>
        <pc:spChg chg="mod">
          <ac:chgData name="Lisa Hertzberg" userId="RjnDqvpoDH0p1pbLd3nGb0gnpzaaNVU8c+5Uzw08xVE=" providerId="None" clId="Web-{2C2A2924-7CE1-4AF1-A716-8BA70B459BB0}" dt="2022-10-05T00:25:25.994" v="86" actId="20577"/>
          <ac:spMkLst>
            <pc:docMk/>
            <pc:sldMk cId="3940671417" sldId="370"/>
            <ac:spMk id="11" creationId="{CC567591-25D5-D748-9B8C-25DB8D8CECEE}"/>
          </ac:spMkLst>
        </pc:spChg>
      </pc:sldChg>
      <pc:sldChg chg="add ord replId">
        <pc:chgData name="Lisa Hertzberg" userId="RjnDqvpoDH0p1pbLd3nGb0gnpzaaNVU8c+5Uzw08xVE=" providerId="None" clId="Web-{2C2A2924-7CE1-4AF1-A716-8BA70B459BB0}" dt="2022-10-05T00:25:00.274" v="85"/>
        <pc:sldMkLst>
          <pc:docMk/>
          <pc:sldMk cId="3700559816" sldId="371"/>
        </pc:sldMkLst>
      </pc:sldChg>
    </pc:docChg>
  </pc:docChgLst>
</pc:chgInfo>
</file>

<file path=ppt/comments/modernComment_140_2348CE06.xml><?xml version="1.0" encoding="utf-8"?>
<p188:cmLst xmlns:a="http://schemas.openxmlformats.org/drawingml/2006/main" xmlns:r="http://schemas.openxmlformats.org/officeDocument/2006/relationships" xmlns:p188="http://schemas.microsoft.com/office/powerpoint/2018/8/main">
  <p188:cm id="{0AA88E3E-B861-4A56-B3A0-5F1858EFA227}" authorId="{117EA094-0E58-AC4C-E6AC-22B05F557DF0}" created="2022-09-05T22:35:25.594">
    <ac:deMkLst xmlns:ac="http://schemas.microsoft.com/office/drawing/2013/main/command">
      <pc:docMk xmlns:pc="http://schemas.microsoft.com/office/powerpoint/2013/main/command"/>
      <pc:sldMk xmlns:pc="http://schemas.microsoft.com/office/powerpoint/2013/main/command" cId="591973894" sldId="320"/>
      <ac:spMk id="6" creationId="{A3EDED73-58DD-3042-80FA-DEB3A4D2EF98}"/>
    </ac:deMkLst>
    <p188:txBody>
      <a:bodyPr/>
      <a:lstStyle/>
      <a:p>
        <a:r>
          <a:rPr lang="en-US"/>
          <a:t>Change order on the factors list because I added machines next because machine type informs detergent type,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BB1C-D0C2-4BBB-9969-6695270E2E47}"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1CF48-8F8C-4C4A-8B4E-8A334615E3C9}" type="slidenum">
              <a:rPr lang="en-US" smtClean="0"/>
              <a:t>‹#›</a:t>
            </a:fld>
            <a:endParaRPr lang="en-US" dirty="0"/>
          </a:p>
        </p:txBody>
      </p:sp>
    </p:spTree>
    <p:extLst>
      <p:ext uri="{BB962C8B-B14F-4D97-AF65-F5344CB8AC3E}">
        <p14:creationId xmlns:p14="http://schemas.microsoft.com/office/powerpoint/2010/main" val="274976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1</a:t>
            </a:fld>
            <a:endParaRPr lang="en-US" dirty="0"/>
          </a:p>
        </p:txBody>
      </p:sp>
    </p:spTree>
    <p:extLst>
      <p:ext uri="{BB962C8B-B14F-4D97-AF65-F5344CB8AC3E}">
        <p14:creationId xmlns:p14="http://schemas.microsoft.com/office/powerpoint/2010/main" val="4591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reasons there are so many products to choose from.</a:t>
            </a:r>
          </a:p>
        </p:txBody>
      </p:sp>
      <p:sp>
        <p:nvSpPr>
          <p:cNvPr id="4" name="Slide Number Placeholder 3"/>
          <p:cNvSpPr>
            <a:spLocks noGrp="1"/>
          </p:cNvSpPr>
          <p:nvPr>
            <p:ph type="sldNum" sz="quarter" idx="5"/>
          </p:nvPr>
        </p:nvSpPr>
        <p:spPr/>
        <p:txBody>
          <a:bodyPr/>
          <a:lstStyle/>
          <a:p>
            <a:fld id="{217F1DD5-E67C-DA4F-89A9-EFB84F428BC1}" type="slidenum">
              <a:rPr lang="en-US" smtClean="0"/>
              <a:t>10</a:t>
            </a:fld>
            <a:endParaRPr lang="en-US" dirty="0"/>
          </a:p>
        </p:txBody>
      </p:sp>
    </p:spTree>
    <p:extLst>
      <p:ext uri="{BB962C8B-B14F-4D97-AF65-F5344CB8AC3E}">
        <p14:creationId xmlns:p14="http://schemas.microsoft.com/office/powerpoint/2010/main" val="172028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laundry industry has changed dramatically over the past two decades and is now a science-based multi-billion-dollar industry.</a:t>
            </a:r>
          </a:p>
        </p:txBody>
      </p:sp>
      <p:sp>
        <p:nvSpPr>
          <p:cNvPr id="4" name="Slide Number Placeholder 3"/>
          <p:cNvSpPr>
            <a:spLocks noGrp="1"/>
          </p:cNvSpPr>
          <p:nvPr>
            <p:ph type="sldNum" sz="quarter" idx="5"/>
          </p:nvPr>
        </p:nvSpPr>
        <p:spPr/>
        <p:txBody>
          <a:bodyPr/>
          <a:lstStyle/>
          <a:p>
            <a:fld id="{217F1DD5-E67C-DA4F-89A9-EFB84F428BC1}" type="slidenum">
              <a:rPr lang="en-US" smtClean="0"/>
              <a:t>11</a:t>
            </a:fld>
            <a:endParaRPr lang="en-US" dirty="0"/>
          </a:p>
        </p:txBody>
      </p:sp>
    </p:spTree>
    <p:extLst>
      <p:ext uri="{BB962C8B-B14F-4D97-AF65-F5344CB8AC3E}">
        <p14:creationId xmlns:p14="http://schemas.microsoft.com/office/powerpoint/2010/main" val="129057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consumers also keep the environment in mind when buying laundry products.</a:t>
            </a:r>
          </a:p>
        </p:txBody>
      </p:sp>
      <p:sp>
        <p:nvSpPr>
          <p:cNvPr id="4" name="Slide Number Placeholder 3"/>
          <p:cNvSpPr>
            <a:spLocks noGrp="1"/>
          </p:cNvSpPr>
          <p:nvPr>
            <p:ph type="sldNum" sz="quarter" idx="5"/>
          </p:nvPr>
        </p:nvSpPr>
        <p:spPr/>
        <p:txBody>
          <a:bodyPr/>
          <a:lstStyle/>
          <a:p>
            <a:fld id="{217F1DD5-E67C-DA4F-89A9-EFB84F428BC1}" type="slidenum">
              <a:rPr lang="en-US" smtClean="0"/>
              <a:t>12</a:t>
            </a:fld>
            <a:endParaRPr lang="en-US" dirty="0"/>
          </a:p>
        </p:txBody>
      </p:sp>
    </p:spTree>
    <p:extLst>
      <p:ext uri="{BB962C8B-B14F-4D97-AF65-F5344CB8AC3E}">
        <p14:creationId xmlns:p14="http://schemas.microsoft.com/office/powerpoint/2010/main" val="217225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love to exercise, consider the odor control detergents, while if you love vintage clothes, you might need a detergent for delicates.</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13</a:t>
            </a:fld>
            <a:endParaRPr lang="en-US" dirty="0"/>
          </a:p>
        </p:txBody>
      </p:sp>
    </p:spTree>
    <p:extLst>
      <p:ext uri="{BB962C8B-B14F-4D97-AF65-F5344CB8AC3E}">
        <p14:creationId xmlns:p14="http://schemas.microsoft.com/office/powerpoint/2010/main" val="329108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each individual load and dispense detergent accordingly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2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t>
            </a:r>
            <a:r>
              <a:rPr lang="en-US" dirty="0" smtClean="0"/>
              <a:t>packet </a:t>
            </a:r>
            <a:r>
              <a:rPr lang="en-US" dirty="0"/>
              <a:t>cleans a medium load, while two are generally need for large loads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02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is not better and most consumers use too much laundry detergent. </a:t>
            </a:r>
          </a:p>
          <a:p>
            <a:r>
              <a:rPr lang="en-US" dirty="0"/>
              <a:t>Note the number of loads listed on the laundry detergent the container. While that number is approximate, it is based on measuring with the dosing cup.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1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visit: https://www.washingtonpost.com/brand-studio/tide/the-science-of-laundry/</a:t>
            </a:r>
          </a:p>
        </p:txBody>
      </p:sp>
      <p:sp>
        <p:nvSpPr>
          <p:cNvPr id="4" name="Slide Number Placeholder 3"/>
          <p:cNvSpPr>
            <a:spLocks noGrp="1"/>
          </p:cNvSpPr>
          <p:nvPr>
            <p:ph type="sldNum" sz="quarter" idx="5"/>
          </p:nvPr>
        </p:nvSpPr>
        <p:spPr/>
        <p:txBody>
          <a:bodyPr/>
          <a:lstStyle/>
          <a:p>
            <a:fld id="{217F1DD5-E67C-DA4F-89A9-EFB84F428BC1}" type="slidenum">
              <a:rPr lang="en-US" smtClean="0"/>
              <a:t>17</a:t>
            </a:fld>
            <a:endParaRPr lang="en-US" dirty="0"/>
          </a:p>
        </p:txBody>
      </p:sp>
    </p:spTree>
    <p:extLst>
      <p:ext uri="{BB962C8B-B14F-4D97-AF65-F5344CB8AC3E}">
        <p14:creationId xmlns:p14="http://schemas.microsoft.com/office/powerpoint/2010/main" val="1712508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18</a:t>
            </a:fld>
            <a:endParaRPr lang="en-US" dirty="0"/>
          </a:p>
        </p:txBody>
      </p:sp>
    </p:spTree>
    <p:extLst>
      <p:ext uri="{BB962C8B-B14F-4D97-AF65-F5344CB8AC3E}">
        <p14:creationId xmlns:p14="http://schemas.microsoft.com/office/powerpoint/2010/main" val="1439846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19</a:t>
            </a:fld>
            <a:endParaRPr lang="en-US" dirty="0"/>
          </a:p>
        </p:txBody>
      </p:sp>
    </p:spTree>
    <p:extLst>
      <p:ext uri="{BB962C8B-B14F-4D97-AF65-F5344CB8AC3E}">
        <p14:creationId xmlns:p14="http://schemas.microsoft.com/office/powerpoint/2010/main" val="126614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program of the National Consumers League, the goal of LifeSmarts is to create financially literate youth who are empowered consumers, workers, and citizens.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a:t>
            </a:fld>
            <a:endParaRPr lang="en-US" dirty="0"/>
          </a:p>
        </p:txBody>
      </p:sp>
    </p:spTree>
    <p:extLst>
      <p:ext uri="{BB962C8B-B14F-4D97-AF65-F5344CB8AC3E}">
        <p14:creationId xmlns:p14="http://schemas.microsoft.com/office/powerpoint/2010/main" val="7429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20</a:t>
            </a:fld>
            <a:endParaRPr lang="en-US" dirty="0"/>
          </a:p>
        </p:txBody>
      </p:sp>
    </p:spTree>
    <p:extLst>
      <p:ext uri="{BB962C8B-B14F-4D97-AF65-F5344CB8AC3E}">
        <p14:creationId xmlns:p14="http://schemas.microsoft.com/office/powerpoint/2010/main" val="358905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used courtesy of Tide.</a:t>
            </a:r>
          </a:p>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21</a:t>
            </a:fld>
            <a:endParaRPr lang="en-US" dirty="0"/>
          </a:p>
        </p:txBody>
      </p:sp>
    </p:spTree>
    <p:extLst>
      <p:ext uri="{BB962C8B-B14F-4D97-AF65-F5344CB8AC3E}">
        <p14:creationId xmlns:p14="http://schemas.microsoft.com/office/powerpoint/2010/main" val="582863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what type of washer you are using is basic to the detergent purchased and used. Too much or too little detergent both create laundry issues.</a:t>
            </a:r>
          </a:p>
        </p:txBody>
      </p:sp>
      <p:sp>
        <p:nvSpPr>
          <p:cNvPr id="4" name="Slide Number Placeholder 3"/>
          <p:cNvSpPr>
            <a:spLocks noGrp="1"/>
          </p:cNvSpPr>
          <p:nvPr>
            <p:ph type="sldNum" sz="quarter" idx="5"/>
          </p:nvPr>
        </p:nvSpPr>
        <p:spPr/>
        <p:txBody>
          <a:bodyPr/>
          <a:lstStyle/>
          <a:p>
            <a:fld id="{217F1DD5-E67C-DA4F-89A9-EFB84F428BC1}" type="slidenum">
              <a:rPr lang="en-US" smtClean="0"/>
              <a:t>22</a:t>
            </a:fld>
            <a:endParaRPr lang="en-US" dirty="0"/>
          </a:p>
        </p:txBody>
      </p:sp>
    </p:spTree>
    <p:extLst>
      <p:ext uri="{BB962C8B-B14F-4D97-AF65-F5344CB8AC3E}">
        <p14:creationId xmlns:p14="http://schemas.microsoft.com/office/powerpoint/2010/main" val="620987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23</a:t>
            </a:fld>
            <a:endParaRPr lang="en-US" dirty="0"/>
          </a:p>
        </p:txBody>
      </p:sp>
    </p:spTree>
    <p:extLst>
      <p:ext uri="{BB962C8B-B14F-4D97-AF65-F5344CB8AC3E}">
        <p14:creationId xmlns:p14="http://schemas.microsoft.com/office/powerpoint/2010/main" val="122504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24</a:t>
            </a:fld>
            <a:endParaRPr lang="en-US" dirty="0"/>
          </a:p>
        </p:txBody>
      </p:sp>
    </p:spTree>
    <p:extLst>
      <p:ext uri="{BB962C8B-B14F-4D97-AF65-F5344CB8AC3E}">
        <p14:creationId xmlns:p14="http://schemas.microsoft.com/office/powerpoint/2010/main" val="275470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25</a:t>
            </a:fld>
            <a:endParaRPr lang="en-US" dirty="0"/>
          </a:p>
        </p:txBody>
      </p:sp>
    </p:spTree>
    <p:extLst>
      <p:ext uri="{BB962C8B-B14F-4D97-AF65-F5344CB8AC3E}">
        <p14:creationId xmlns:p14="http://schemas.microsoft.com/office/powerpoint/2010/main" val="234679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67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583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Graphic</a:t>
            </a:r>
            <a:r>
              <a:rPr lang="en-US" baseline="0" dirty="0" smtClean="0">
                <a:solidFill>
                  <a:srgbClr val="FF0000"/>
                </a:solidFill>
              </a:rPr>
              <a:t> used courtesy of ACI (American Cleaning Institute)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F11CF48-8F8C-4C4A-8B4E-8A334615E3C9}" type="slidenum">
              <a:rPr lang="en-US" smtClean="0"/>
              <a:t>28</a:t>
            </a:fld>
            <a:endParaRPr lang="en-US" dirty="0"/>
          </a:p>
        </p:txBody>
      </p:sp>
    </p:spTree>
    <p:extLst>
      <p:ext uri="{BB962C8B-B14F-4D97-AF65-F5344CB8AC3E}">
        <p14:creationId xmlns:p14="http://schemas.microsoft.com/office/powerpoint/2010/main" val="1346376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F1DD5-E67C-DA4F-89A9-EFB84F428BC1}" type="slidenum">
              <a:rPr lang="en-US" smtClean="0"/>
              <a:t>29</a:t>
            </a:fld>
            <a:endParaRPr lang="en-US" dirty="0"/>
          </a:p>
        </p:txBody>
      </p:sp>
    </p:spTree>
    <p:extLst>
      <p:ext uri="{BB962C8B-B14F-4D97-AF65-F5344CB8AC3E}">
        <p14:creationId xmlns:p14="http://schemas.microsoft.com/office/powerpoint/2010/main" val="5031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a:t>
            </a:fld>
            <a:endParaRPr lang="en-US" dirty="0"/>
          </a:p>
        </p:txBody>
      </p:sp>
    </p:spTree>
    <p:extLst>
      <p:ext uri="{BB962C8B-B14F-4D97-AF65-F5344CB8AC3E}">
        <p14:creationId xmlns:p14="http://schemas.microsoft.com/office/powerpoint/2010/main" val="281545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According to the EPA, the main source of textiles in municipal solid waste (MSW) is discarded clothing.</a:t>
            </a:r>
          </a:p>
          <a:p>
            <a:r>
              <a:rPr lang="en-US" dirty="0"/>
              <a:t>Care labeling helps consumers consider the care method required when selecting clothing and textiles. This can reduce loss and complaints from inappropriate cleaning methods.</a:t>
            </a:r>
          </a:p>
        </p:txBody>
      </p:sp>
      <p:sp>
        <p:nvSpPr>
          <p:cNvPr id="4" name="Slide Number Placeholder 3"/>
          <p:cNvSpPr>
            <a:spLocks noGrp="1"/>
          </p:cNvSpPr>
          <p:nvPr>
            <p:ph type="sldNum" sz="quarter" idx="5"/>
          </p:nvPr>
        </p:nvSpPr>
        <p:spPr/>
        <p:txBody>
          <a:bodyPr/>
          <a:lstStyle/>
          <a:p>
            <a:fld id="{217F1DD5-E67C-DA4F-89A9-EFB84F428BC1}" type="slidenum">
              <a:rPr lang="en-US" smtClean="0"/>
              <a:t>30</a:t>
            </a:fld>
            <a:endParaRPr lang="en-US" dirty="0"/>
          </a:p>
        </p:txBody>
      </p:sp>
    </p:spTree>
    <p:extLst>
      <p:ext uri="{BB962C8B-B14F-4D97-AF65-F5344CB8AC3E}">
        <p14:creationId xmlns:p14="http://schemas.microsoft.com/office/powerpoint/2010/main" val="2592893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 S. requires manufacturers</a:t>
            </a:r>
            <a:r>
              <a:rPr lang="en-US" baseline="0" dirty="0"/>
              <a:t> and importers to provide a </a:t>
            </a:r>
            <a:r>
              <a:rPr lang="en-US" dirty="0"/>
              <a:t>permanent care label on apparel that provides care instructions and warnings for any care that may have a harmful effect.</a:t>
            </a:r>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31</a:t>
            </a:fld>
            <a:endParaRPr lang="en-US" dirty="0"/>
          </a:p>
        </p:txBody>
      </p:sp>
    </p:spTree>
    <p:extLst>
      <p:ext uri="{BB962C8B-B14F-4D97-AF65-F5344CB8AC3E}">
        <p14:creationId xmlns:p14="http://schemas.microsoft.com/office/powerpoint/2010/main" val="655542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Manufacturers and importers may use words in English, ASTM care symbols, or both. Some instructions, may be reported as a symbol and reported in words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Graphic</a:t>
            </a:r>
            <a:r>
              <a:rPr lang="en-US" baseline="0" dirty="0" smtClean="0">
                <a:solidFill>
                  <a:srgbClr val="FF0000"/>
                </a:solidFill>
              </a:rPr>
              <a:t> used courtesy of ACI (American Cleaning Institute) – the full image is on the next slide.</a:t>
            </a:r>
            <a:endParaRPr lang="en-US"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32</a:t>
            </a:fld>
            <a:endParaRPr lang="en-US" dirty="0"/>
          </a:p>
        </p:txBody>
      </p:sp>
    </p:spTree>
    <p:extLst>
      <p:ext uri="{BB962C8B-B14F-4D97-AF65-F5344CB8AC3E}">
        <p14:creationId xmlns:p14="http://schemas.microsoft.com/office/powerpoint/2010/main" val="1514297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Graphic</a:t>
            </a:r>
            <a:r>
              <a:rPr lang="en-US" baseline="0" dirty="0" smtClean="0">
                <a:solidFill>
                  <a:srgbClr val="FF0000"/>
                </a:solidFill>
              </a:rPr>
              <a:t> used courtesy of ACI (American Cleaning Institute)</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33</a:t>
            </a:fld>
            <a:endParaRPr lang="en-US" dirty="0"/>
          </a:p>
        </p:txBody>
      </p:sp>
    </p:spTree>
    <p:extLst>
      <p:ext uri="{BB962C8B-B14F-4D97-AF65-F5344CB8AC3E}">
        <p14:creationId xmlns:p14="http://schemas.microsoft.com/office/powerpoint/2010/main" val="1064756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labeling is based on five basic operations: washing, bleaching, drying, ironing and dry cleaning.</a:t>
            </a:r>
          </a:p>
          <a:p>
            <a:r>
              <a:rPr lang="en-US" dirty="0"/>
              <a:t>The order of the symbols on a garment care label follow the order of consumer care: washing, bleaching, drying, ironing, and dry cleaning.</a:t>
            </a:r>
          </a:p>
          <a:p>
            <a:endParaRPr lang="en-US" dirty="0"/>
          </a:p>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34</a:t>
            </a:fld>
            <a:endParaRPr lang="en-US" dirty="0"/>
          </a:p>
        </p:txBody>
      </p:sp>
    </p:spTree>
    <p:extLst>
      <p:ext uri="{BB962C8B-B14F-4D97-AF65-F5344CB8AC3E}">
        <p14:creationId xmlns:p14="http://schemas.microsoft.com/office/powerpoint/2010/main" val="1731118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Graphic</a:t>
            </a:r>
            <a:r>
              <a:rPr lang="en-US" baseline="0" dirty="0" smtClean="0">
                <a:solidFill>
                  <a:srgbClr val="FF0000"/>
                </a:solidFill>
              </a:rPr>
              <a:t> used courtesy of ACI (American Cleaning Institute)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F11CF48-8F8C-4C4A-8B4E-8A334615E3C9}" type="slidenum">
              <a:rPr lang="en-US" smtClean="0"/>
              <a:t>35</a:t>
            </a:fld>
            <a:endParaRPr lang="en-US" dirty="0"/>
          </a:p>
        </p:txBody>
      </p:sp>
    </p:spTree>
    <p:extLst>
      <p:ext uri="{BB962C8B-B14F-4D97-AF65-F5344CB8AC3E}">
        <p14:creationId xmlns:p14="http://schemas.microsoft.com/office/powerpoint/2010/main" val="4220821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 pictographs are easy to understand and use.</a:t>
            </a:r>
          </a:p>
          <a:p>
            <a:r>
              <a:rPr lang="en-US" dirty="0"/>
              <a:t>You can observe that they include codes, as well as the symbols.</a:t>
            </a:r>
          </a:p>
          <a:p>
            <a:r>
              <a:rPr lang="en-US" dirty="0" smtClean="0"/>
              <a:t>Graphic used courtesy of Tide</a:t>
            </a:r>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36</a:t>
            </a:fld>
            <a:endParaRPr lang="en-US" dirty="0"/>
          </a:p>
        </p:txBody>
      </p:sp>
    </p:spTree>
    <p:extLst>
      <p:ext uri="{BB962C8B-B14F-4D97-AF65-F5344CB8AC3E}">
        <p14:creationId xmlns:p14="http://schemas.microsoft.com/office/powerpoint/2010/main" val="1019140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Drying requires care on some garments. Dry flat and hang to dry symbols indicate do not put in the dryer.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Graphic used courtesy of Tide</a:t>
            </a:r>
          </a:p>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37</a:t>
            </a:fld>
            <a:endParaRPr lang="en-US" dirty="0"/>
          </a:p>
        </p:txBody>
      </p:sp>
    </p:spTree>
    <p:extLst>
      <p:ext uri="{BB962C8B-B14F-4D97-AF65-F5344CB8AC3E}">
        <p14:creationId xmlns:p14="http://schemas.microsoft.com/office/powerpoint/2010/main" val="116781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when using bleach, to read the directions for amount, and when and how to add to the wash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Graphic used courtesy of Tide</a:t>
            </a:r>
          </a:p>
          <a:p>
            <a:endParaRPr lang="en-US" dirty="0"/>
          </a:p>
          <a:p>
            <a:r>
              <a:rPr lang="en-US" dirty="0"/>
              <a:t>You might think iron, who irons? But some specialty fabrics, uniforms and cottons can occasionally need a touch-up.</a:t>
            </a:r>
          </a:p>
          <a:p>
            <a:endParaRPr lang="en-US" dirty="0"/>
          </a:p>
          <a:p>
            <a:r>
              <a:rPr lang="en-US" dirty="0"/>
              <a:t>Some</a:t>
            </a:r>
            <a:r>
              <a:rPr lang="en-US" baseline="0" dirty="0"/>
              <a:t> garments call for dry cleaning, which will be indicated on the label.</a:t>
            </a:r>
            <a:endParaRPr lang="en-US" dirty="0"/>
          </a:p>
          <a:p>
            <a:endParaRPr lang="en-US" dirty="0"/>
          </a:p>
        </p:txBody>
      </p:sp>
      <p:sp>
        <p:nvSpPr>
          <p:cNvPr id="4" name="Slide Number Placeholder 3"/>
          <p:cNvSpPr>
            <a:spLocks noGrp="1"/>
          </p:cNvSpPr>
          <p:nvPr>
            <p:ph type="sldNum" sz="quarter" idx="10"/>
          </p:nvPr>
        </p:nvSpPr>
        <p:spPr/>
        <p:txBody>
          <a:bodyPr/>
          <a:lstStyle/>
          <a:p>
            <a:fld id="{FF11CF48-8F8C-4C4A-8B4E-8A334615E3C9}" type="slidenum">
              <a:rPr lang="en-US" smtClean="0"/>
              <a:t>38</a:t>
            </a:fld>
            <a:endParaRPr lang="en-US" dirty="0"/>
          </a:p>
        </p:txBody>
      </p:sp>
    </p:spTree>
    <p:extLst>
      <p:ext uri="{BB962C8B-B14F-4D97-AF65-F5344CB8AC3E}">
        <p14:creationId xmlns:p14="http://schemas.microsoft.com/office/powerpoint/2010/main" val="3833081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almost everyone ruins a garment doing laundry. This</a:t>
            </a:r>
            <a:r>
              <a:rPr lang="en-US" baseline="0" dirty="0"/>
              <a:t> m</a:t>
            </a:r>
            <a:r>
              <a:rPr lang="en-US" dirty="0"/>
              <a:t>ost often happens because they did not read the label or made the assumption the label would state the “don’ts.”</a:t>
            </a:r>
          </a:p>
        </p:txBody>
      </p:sp>
      <p:sp>
        <p:nvSpPr>
          <p:cNvPr id="4" name="Slide Number Placeholder 3"/>
          <p:cNvSpPr>
            <a:spLocks noGrp="1"/>
          </p:cNvSpPr>
          <p:nvPr>
            <p:ph type="sldNum" sz="quarter" idx="5"/>
          </p:nvPr>
        </p:nvSpPr>
        <p:spPr/>
        <p:txBody>
          <a:bodyPr/>
          <a:lstStyle/>
          <a:p>
            <a:fld id="{217F1DD5-E67C-DA4F-89A9-EFB84F428BC1}" type="slidenum">
              <a:rPr lang="en-US" smtClean="0"/>
              <a:t>39</a:t>
            </a:fld>
            <a:endParaRPr lang="en-US" dirty="0"/>
          </a:p>
        </p:txBody>
      </p:sp>
    </p:spTree>
    <p:extLst>
      <p:ext uri="{BB962C8B-B14F-4D97-AF65-F5344CB8AC3E}">
        <p14:creationId xmlns:p14="http://schemas.microsoft.com/office/powerpoint/2010/main" val="330860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In 1959 Dr. Herbert Sinner, a German chemical engineer illustrated the cleaning process as a circle with four sectors representing chemicals, mechanical action, temperature and time. Sinner's Circle is still used when describing cleaning processes and how varying the size of some sectors will affect the other sectors.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For example, a power washer uses mechanical energy as the predominant factor, while soaking a greasy BBQ grill in vinegar uses time and chemistry primarily.  All four factors are considered when developing cleaning chemicals and washing machines.</a:t>
            </a:r>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a:t>
            </a:fld>
            <a:endParaRPr lang="en-US" dirty="0"/>
          </a:p>
        </p:txBody>
      </p:sp>
    </p:spTree>
    <p:extLst>
      <p:ext uri="{BB962C8B-B14F-4D97-AF65-F5344CB8AC3E}">
        <p14:creationId xmlns:p14="http://schemas.microsoft.com/office/powerpoint/2010/main" val="2466669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40</a:t>
            </a:fld>
            <a:endParaRPr lang="en-US" dirty="0"/>
          </a:p>
        </p:txBody>
      </p:sp>
    </p:spTree>
    <p:extLst>
      <p:ext uri="{BB962C8B-B14F-4D97-AF65-F5344CB8AC3E}">
        <p14:creationId xmlns:p14="http://schemas.microsoft.com/office/powerpoint/2010/main" val="643356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LifeSmarts is</a:t>
            </a:r>
            <a:r>
              <a:rPr lang="en-US" baseline="0" dirty="0"/>
              <a:t> a comprehensive consumer education program that is free to middle school and high school students and educators. The main goal of the program is to create consumer savvy young people who will be better equipped for adult life in today’s complex, global marketplace. </a:t>
            </a:r>
          </a:p>
          <a:p>
            <a:endParaRPr lang="en-US" baseline="0" dirty="0"/>
          </a:p>
          <a:p>
            <a:r>
              <a:rPr lang="en-US" baseline="0" dirty="0"/>
              <a:t>LifeSmarts focuses on:</a:t>
            </a:r>
          </a:p>
          <a:p>
            <a:pPr marL="628650" lvl="1" indent="-171450">
              <a:buFont typeface="Arial" panose="020B0604020202020204" pitchFamily="34" charset="0"/>
              <a:buChar char="•"/>
            </a:pPr>
            <a:r>
              <a:rPr lang="en-US" baseline="0" dirty="0"/>
              <a:t>Personal Finance</a:t>
            </a:r>
          </a:p>
          <a:p>
            <a:pPr marL="628650" lvl="1" indent="-171450">
              <a:buFont typeface="Arial" panose="020B0604020202020204" pitchFamily="34" charset="0"/>
              <a:buChar char="•"/>
            </a:pPr>
            <a:r>
              <a:rPr lang="en-US" baseline="0" dirty="0"/>
              <a:t>Consumer Rights &amp; Responsibilities</a:t>
            </a:r>
          </a:p>
          <a:p>
            <a:pPr marL="628650" lvl="1" indent="-171450">
              <a:buFont typeface="Arial" panose="020B0604020202020204" pitchFamily="34" charset="0"/>
              <a:buChar char="•"/>
            </a:pPr>
            <a:r>
              <a:rPr lang="en-US" baseline="0" dirty="0"/>
              <a:t>Health &amp; Safety</a:t>
            </a:r>
          </a:p>
          <a:p>
            <a:pPr marL="628650" lvl="1" indent="-171450">
              <a:buFont typeface="Arial" panose="020B0604020202020204" pitchFamily="34" charset="0"/>
              <a:buChar char="•"/>
            </a:pPr>
            <a:r>
              <a:rPr lang="en-US" baseline="0" dirty="0"/>
              <a:t>Technology &amp; Workforce Preparation</a:t>
            </a:r>
          </a:p>
          <a:p>
            <a:pPr marL="628650" lvl="1" indent="-171450">
              <a:buFont typeface="Arial" panose="020B0604020202020204" pitchFamily="34" charset="0"/>
              <a:buChar char="•"/>
            </a:pPr>
            <a:r>
              <a:rPr lang="en-US" baseline="0" dirty="0"/>
              <a:t>The Environment</a:t>
            </a:r>
          </a:p>
        </p:txBody>
      </p:sp>
      <p:sp>
        <p:nvSpPr>
          <p:cNvPr id="4" name="Slide Number Placeholder 3"/>
          <p:cNvSpPr>
            <a:spLocks noGrp="1"/>
          </p:cNvSpPr>
          <p:nvPr>
            <p:ph type="sldNum" sz="quarter" idx="5"/>
          </p:nvPr>
        </p:nvSpPr>
        <p:spPr/>
        <p:txBody>
          <a:bodyPr/>
          <a:lstStyle/>
          <a:p>
            <a:fld id="{217F1DD5-E67C-DA4F-89A9-EFB84F428BC1}" type="slidenum">
              <a:rPr lang="en-US" smtClean="0"/>
              <a:t>41</a:t>
            </a:fld>
            <a:endParaRPr lang="en-US" dirty="0"/>
          </a:p>
        </p:txBody>
      </p:sp>
    </p:spTree>
    <p:extLst>
      <p:ext uri="{BB962C8B-B14F-4D97-AF65-F5344CB8AC3E}">
        <p14:creationId xmlns:p14="http://schemas.microsoft.com/office/powerpoint/2010/main" val="1977486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1DD5-E67C-DA4F-89A9-EFB84F428BC1}" type="slidenum">
              <a:rPr lang="en-US" smtClean="0"/>
              <a:t>42</a:t>
            </a:fld>
            <a:endParaRPr lang="en-US" dirty="0"/>
          </a:p>
        </p:txBody>
      </p:sp>
    </p:spTree>
    <p:extLst>
      <p:ext uri="{BB962C8B-B14F-4D97-AF65-F5344CB8AC3E}">
        <p14:creationId xmlns:p14="http://schemas.microsoft.com/office/powerpoint/2010/main" val="364752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9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 washer needs a HE detergent because they are formulated to be low-sudsing. </a:t>
            </a:r>
          </a:p>
          <a:p>
            <a:r>
              <a:rPr lang="en-US" dirty="0"/>
              <a:t>Since HE washers use significantly less water, HE detergents are designed to be rinsed out with less water.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33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3392"/>
                </a:solidFill>
                <a:effectLst/>
                <a:latin typeface="Gotham"/>
              </a:rPr>
              <a:t>For top load washers, fill your washer with your laundry and turn the machine on and add detergent once the machine has filled with water.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62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1DD5-E67C-DA4F-89A9-EFB84F428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27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Detergents are a combination of chemicals that can perform a variety of functions. However, choosing the right one can be tricky.</a:t>
            </a:r>
          </a:p>
        </p:txBody>
      </p:sp>
      <p:sp>
        <p:nvSpPr>
          <p:cNvPr id="4" name="Slide Number Placeholder 3"/>
          <p:cNvSpPr>
            <a:spLocks noGrp="1"/>
          </p:cNvSpPr>
          <p:nvPr>
            <p:ph type="sldNum" sz="quarter" idx="5"/>
          </p:nvPr>
        </p:nvSpPr>
        <p:spPr/>
        <p:txBody>
          <a:bodyPr/>
          <a:lstStyle/>
          <a:p>
            <a:fld id="{217F1DD5-E67C-DA4F-89A9-EFB84F428BC1}" type="slidenum">
              <a:rPr lang="en-US" smtClean="0"/>
              <a:t>9</a:t>
            </a:fld>
            <a:endParaRPr lang="en-US" dirty="0"/>
          </a:p>
        </p:txBody>
      </p:sp>
    </p:spTree>
    <p:extLst>
      <p:ext uri="{BB962C8B-B14F-4D97-AF65-F5344CB8AC3E}">
        <p14:creationId xmlns:p14="http://schemas.microsoft.com/office/powerpoint/2010/main" val="1054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720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35488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0791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2990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8765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523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02289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60241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12673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24145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550A7B-5979-42A5-924A-A89FAB592FA7}"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99BCD6-5932-44AA-8846-A0F824F5A6DD}" type="slidenum">
              <a:rPr lang="en-US" smtClean="0"/>
              <a:t>‹#›</a:t>
            </a:fld>
            <a:endParaRPr lang="en-US" dirty="0"/>
          </a:p>
        </p:txBody>
      </p:sp>
    </p:spTree>
    <p:extLst>
      <p:ext uri="{BB962C8B-B14F-4D97-AF65-F5344CB8AC3E}">
        <p14:creationId xmlns:p14="http://schemas.microsoft.com/office/powerpoint/2010/main" val="54933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0A7B-5979-42A5-924A-A89FAB592FA7}" type="datetimeFigureOut">
              <a:rPr lang="en-US" smtClean="0"/>
              <a:t>11/9/2022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BCD6-5932-44AA-8846-A0F824F5A6DD}" type="slidenum">
              <a:rPr lang="en-US" smtClean="0"/>
              <a:t>‹#›</a:t>
            </a:fld>
            <a:endParaRPr lang="en-US" dirty="0"/>
          </a:p>
        </p:txBody>
      </p:sp>
    </p:spTree>
    <p:extLst>
      <p:ext uri="{BB962C8B-B14F-4D97-AF65-F5344CB8AC3E}">
        <p14:creationId xmlns:p14="http://schemas.microsoft.com/office/powerpoint/2010/main" val="311724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18/10/relationships/comments" Target="../comments/modernComment_140_2348CE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Gill Sans MT" panose="020B0502020104020203" pitchFamily="34" charset="0"/>
              </a:rPr>
              <a:t>Laundry 101</a:t>
            </a:r>
          </a:p>
        </p:txBody>
      </p:sp>
      <p:sp>
        <p:nvSpPr>
          <p:cNvPr id="3" name="TextBox 2">
            <a:extLst>
              <a:ext uri="{FF2B5EF4-FFF2-40B4-BE49-F238E27FC236}">
                <a16:creationId xmlns:a16="http://schemas.microsoft.com/office/drawing/2014/main" id="{E2F40B8C-52CC-4F45-9610-9CAAAEA34E46}"/>
              </a:ext>
            </a:extLst>
          </p:cNvPr>
          <p:cNvSpPr txBox="1"/>
          <p:nvPr/>
        </p:nvSpPr>
        <p:spPr>
          <a:xfrm>
            <a:off x="2205692" y="4827795"/>
            <a:ext cx="7780615" cy="1261884"/>
          </a:xfrm>
          <a:prstGeom prst="rect">
            <a:avLst/>
          </a:prstGeom>
          <a:noFill/>
        </p:spPr>
        <p:txBody>
          <a:bodyPr wrap="square" rtlCol="0">
            <a:spAutoFit/>
          </a:bodyPr>
          <a:lstStyle/>
          <a:p>
            <a:pPr algn="ctr"/>
            <a:r>
              <a:rPr lang="en-US" sz="2800" dirty="0">
                <a:solidFill>
                  <a:schemeClr val="bg1"/>
                </a:solidFill>
                <a:latin typeface="Gill Sans MT" panose="020B0502020104020203" pitchFamily="34" charset="0"/>
              </a:rPr>
              <a:t>What do You Know about Laundry and Care Labels?</a:t>
            </a:r>
          </a:p>
          <a:p>
            <a:pPr algn="ctr"/>
            <a:endParaRPr lang="en-US" sz="2800" i="1" dirty="0">
              <a:solidFill>
                <a:schemeClr val="bg1"/>
              </a:solidFill>
              <a:latin typeface="Gill Sans MT" panose="020B0502020104020203" pitchFamily="34" charset="0"/>
            </a:endParaRPr>
          </a:p>
          <a:p>
            <a:pPr algn="ctr"/>
            <a:r>
              <a:rPr lang="en-US" sz="2000" i="1" dirty="0">
                <a:solidFill>
                  <a:schemeClr val="bg1"/>
                </a:solidFill>
                <a:latin typeface="Gill Sans MT" panose="020B0502020104020203" pitchFamily="34" charset="0"/>
              </a:rPr>
              <a:t>Presented by LifeSmarts, consumer education for teens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258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Scientifically Formulated</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Scientifically formulated to accomplish a variety of tasks, detergents:</a:t>
            </a:r>
          </a:p>
          <a:p>
            <a:pPr lvl="1"/>
            <a:r>
              <a:rPr lang="en-US" dirty="0"/>
              <a:t>Control odor </a:t>
            </a:r>
          </a:p>
          <a:p>
            <a:pPr lvl="1"/>
            <a:r>
              <a:rPr lang="en-US" dirty="0"/>
              <a:t>Treat spots and stains</a:t>
            </a:r>
          </a:p>
          <a:p>
            <a:pPr lvl="1"/>
            <a:r>
              <a:rPr lang="en-US" dirty="0"/>
              <a:t>Safeguard sensitive skin</a:t>
            </a:r>
          </a:p>
          <a:p>
            <a:pPr lvl="1"/>
            <a:r>
              <a:rPr lang="en-US" dirty="0"/>
              <a:t>Protect delicate fabrics</a:t>
            </a:r>
          </a:p>
          <a:p>
            <a:pPr lvl="1"/>
            <a:r>
              <a:rPr lang="en-US" dirty="0"/>
              <a:t>Whiten laundry or brighten colors</a:t>
            </a:r>
          </a:p>
        </p:txBody>
      </p:sp>
    </p:spTree>
    <p:extLst>
      <p:ext uri="{BB962C8B-B14F-4D97-AF65-F5344CB8AC3E}">
        <p14:creationId xmlns:p14="http://schemas.microsoft.com/office/powerpoint/2010/main" val="4032255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Different Forms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laundry aisle at the grocery store stocks detergents that do all  these things and most come in the following forms:</a:t>
            </a:r>
          </a:p>
          <a:p>
            <a:pPr lvl="1"/>
            <a:r>
              <a:rPr lang="en-US" dirty="0"/>
              <a:t>Powder</a:t>
            </a:r>
          </a:p>
          <a:p>
            <a:pPr lvl="1"/>
            <a:r>
              <a:rPr lang="en-US" dirty="0"/>
              <a:t>Liquid</a:t>
            </a:r>
          </a:p>
          <a:p>
            <a:pPr lvl="1"/>
            <a:r>
              <a:rPr lang="en-US" dirty="0"/>
              <a:t>Packets</a:t>
            </a:r>
            <a:endParaRPr lang="en-US" dirty="0">
              <a:cs typeface="Calibri"/>
            </a:endParaRPr>
          </a:p>
          <a:p>
            <a:pPr lvl="1"/>
            <a:r>
              <a:rPr lang="en-US" dirty="0"/>
              <a:t>Sheets</a:t>
            </a:r>
          </a:p>
        </p:txBody>
      </p:sp>
    </p:spTree>
    <p:extLst>
      <p:ext uri="{BB962C8B-B14F-4D97-AF65-F5344CB8AC3E}">
        <p14:creationId xmlns:p14="http://schemas.microsoft.com/office/powerpoint/2010/main" val="782622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Advantages of Each Type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6600"/>
                </a:solidFill>
              </a:rPr>
              <a:t>Powders</a:t>
            </a:r>
            <a:r>
              <a:rPr lang="en-US" dirty="0"/>
              <a:t> – tough on heavy soil and come in eco-friendly cardboard packaging</a:t>
            </a:r>
            <a:endParaRPr lang="en-US" dirty="0">
              <a:solidFill>
                <a:srgbClr val="FF6600"/>
              </a:solidFill>
            </a:endParaRPr>
          </a:p>
          <a:p>
            <a:pPr marL="0" indent="0">
              <a:buNone/>
            </a:pPr>
            <a:r>
              <a:rPr lang="en-US" dirty="0">
                <a:solidFill>
                  <a:srgbClr val="FF6600"/>
                </a:solidFill>
              </a:rPr>
              <a:t>Liquids</a:t>
            </a:r>
            <a:r>
              <a:rPr lang="en-US" dirty="0"/>
              <a:t> – good for grease and oil as the liquid penetrates the fibers easily; can also be used to pretreat stains</a:t>
            </a:r>
            <a:endParaRPr lang="en-US" dirty="0">
              <a:solidFill>
                <a:srgbClr val="FF6600"/>
              </a:solidFill>
            </a:endParaRPr>
          </a:p>
          <a:p>
            <a:pPr marL="0" indent="0">
              <a:buNone/>
            </a:pPr>
            <a:r>
              <a:rPr lang="en-US" dirty="0">
                <a:solidFill>
                  <a:srgbClr val="FF6600"/>
                </a:solidFill>
              </a:rPr>
              <a:t>Packets</a:t>
            </a:r>
            <a:r>
              <a:rPr lang="en-US" dirty="0"/>
              <a:t> – convenient, pre-measured so cannot be overused</a:t>
            </a:r>
            <a:endParaRPr lang="en-US" dirty="0">
              <a:solidFill>
                <a:srgbClr val="FF6600"/>
              </a:solidFill>
            </a:endParaRPr>
          </a:p>
          <a:p>
            <a:pPr marL="0" indent="0">
              <a:buNone/>
            </a:pPr>
            <a:r>
              <a:rPr lang="en-US" dirty="0">
                <a:solidFill>
                  <a:srgbClr val="FF6600"/>
                </a:solidFill>
              </a:rPr>
              <a:t>Sheets</a:t>
            </a:r>
            <a:r>
              <a:rPr lang="en-US" dirty="0"/>
              <a:t> – eco-friendly, cannot overuse, and space saving</a:t>
            </a:r>
            <a:endParaRPr lang="en-US" dirty="0">
              <a:solidFill>
                <a:srgbClr val="FF6600"/>
              </a:solidFill>
            </a:endParaRPr>
          </a:p>
        </p:txBody>
      </p:sp>
    </p:spTree>
    <p:extLst>
      <p:ext uri="{BB962C8B-B14F-4D97-AF65-F5344CB8AC3E}">
        <p14:creationId xmlns:p14="http://schemas.microsoft.com/office/powerpoint/2010/main" val="3640345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Choices, Choices, Choices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don’t need all  types of laundry products, but think about what is most important to you</a:t>
            </a:r>
          </a:p>
          <a:p>
            <a:r>
              <a:rPr lang="en-US" dirty="0"/>
              <a:t>Consider detergent form, function, cost, convenience, and eco-friendly options</a:t>
            </a:r>
          </a:p>
          <a:p>
            <a:r>
              <a:rPr lang="en-US" dirty="0"/>
              <a:t>Buy what you need</a:t>
            </a:r>
          </a:p>
        </p:txBody>
      </p:sp>
    </p:spTree>
    <p:extLst>
      <p:ext uri="{BB962C8B-B14F-4D97-AF65-F5344CB8AC3E}">
        <p14:creationId xmlns:p14="http://schemas.microsoft.com/office/powerpoint/2010/main" val="335695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a:rPr>
              <a:t>How Much Detergent</a:t>
            </a:r>
            <a:br>
              <a:rPr lang="en-US" sz="7000" b="1" dirty="0">
                <a:solidFill>
                  <a:schemeClr val="bg1"/>
                </a:solidFill>
                <a:latin typeface="Gill Sans MT"/>
              </a:rPr>
            </a:br>
            <a:r>
              <a:rPr lang="en-US" sz="7000" b="1" dirty="0">
                <a:solidFill>
                  <a:schemeClr val="bg1"/>
                </a:solidFill>
                <a:latin typeface="Gill Sans MT"/>
              </a:rPr>
              <a:t>to Use?</a:t>
            </a:r>
            <a:endParaRPr lang="en-US" sz="7000"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amount of detergent depends on several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factors: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US" b="0" i="0" u="none" strike="noStrike" kern="1200" cap="none" spc="0" normalizeH="0" baseline="0" noProof="0" dirty="0" smtClean="0">
                <a:ln>
                  <a:noFill/>
                </a:ln>
                <a:effectLst/>
                <a:uLnTx/>
                <a:uFillTx/>
                <a:latin typeface="Calibri" panose="020F0502020204030204"/>
                <a:ea typeface="+mn-ea"/>
                <a:cs typeface="+mn-cs"/>
              </a:rPr>
              <a:t>HE </a:t>
            </a:r>
            <a:r>
              <a:rPr kumimoji="0" lang="en-US" b="0" i="0" u="none" strike="noStrike" kern="1200" cap="none" spc="0" normalizeH="0" baseline="0" noProof="0" dirty="0">
                <a:ln>
                  <a:noFill/>
                </a:ln>
                <a:effectLst/>
                <a:uLnTx/>
                <a:uFillTx/>
                <a:latin typeface="Calibri" panose="020F0502020204030204"/>
                <a:ea typeface="+mn-ea"/>
                <a:cs typeface="+mn-cs"/>
              </a:rPr>
              <a:t>or traditional washer</a:t>
            </a:r>
            <a:endParaRPr lang="en-US" b="0" i="0" u="none" strike="noStrike" kern="1200" cap="none" spc="0" normalizeH="0" baseline="0" noProof="0" dirty="0">
              <a:ln>
                <a:noFill/>
              </a:ln>
              <a:effectLst/>
              <a:uLnTx/>
              <a:uFillTx/>
              <a:latin typeface="Calibri" panose="020F0502020204030204"/>
              <a:cs typeface="Calibri" panose="020F0502020204030204"/>
            </a:endParaRPr>
          </a:p>
          <a:p>
            <a:pPr lvl="1">
              <a:defRPr/>
            </a:pPr>
            <a:r>
              <a:rPr lang="en-US" dirty="0">
                <a:latin typeface="Calibri" panose="020F0502020204030204"/>
              </a:rPr>
              <a:t> </a:t>
            </a:r>
            <a:r>
              <a:rPr lang="en-US" dirty="0" smtClean="0">
                <a:latin typeface="Calibri" panose="020F0502020204030204"/>
              </a:rPr>
              <a:t>Soil </a:t>
            </a:r>
            <a:r>
              <a:rPr lang="en-US" dirty="0">
                <a:latin typeface="Calibri" panose="020F0502020204030204"/>
              </a:rPr>
              <a:t>level of clothing</a:t>
            </a:r>
            <a:endParaRPr lang="en-US" dirty="0">
              <a:latin typeface="Calibri" panose="020F0502020204030204"/>
              <a:cs typeface="Calibri" panose="020F0502020204030204"/>
            </a:endParaRPr>
          </a:p>
          <a:p>
            <a:pPr lvl="1">
              <a:defRPr/>
            </a:pPr>
            <a:r>
              <a:rPr lang="en-US" dirty="0">
                <a:latin typeface="Calibri" panose="020F0502020204030204"/>
              </a:rPr>
              <a:t> </a:t>
            </a:r>
            <a:r>
              <a:rPr kumimoji="0" lang="en-US" b="0" i="0" u="none" strike="noStrike" kern="1200" cap="none" spc="0" normalizeH="0" baseline="0" noProof="0" dirty="0" smtClean="0">
                <a:ln>
                  <a:noFill/>
                </a:ln>
                <a:effectLst/>
                <a:uLnTx/>
                <a:uFillTx/>
                <a:latin typeface="Calibri" panose="020F0502020204030204"/>
                <a:ea typeface="+mn-ea"/>
                <a:cs typeface="+mn-cs"/>
              </a:rPr>
              <a:t>Size </a:t>
            </a:r>
            <a:r>
              <a:rPr kumimoji="0" lang="en-US" b="0" i="0" u="none" strike="noStrike" kern="1200" cap="none" spc="0" normalizeH="0" baseline="0" noProof="0" dirty="0">
                <a:ln>
                  <a:noFill/>
                </a:ln>
                <a:effectLst/>
                <a:uLnTx/>
                <a:uFillTx/>
                <a:latin typeface="Calibri" panose="020F0502020204030204"/>
                <a:ea typeface="+mn-ea"/>
                <a:cs typeface="+mn-cs"/>
              </a:rPr>
              <a:t>of the load</a:t>
            </a:r>
            <a:endParaRPr lang="en-US" b="0" i="0" u="none" strike="noStrike" kern="1200" cap="none" spc="0" normalizeH="0" baseline="0" noProof="0" dirty="0">
              <a:ln>
                <a:noFill/>
              </a:ln>
              <a:effectLst/>
              <a:uLnTx/>
              <a:uFillTx/>
              <a:latin typeface="Calibri" panose="020F0502020204030204"/>
              <a:cs typeface="Calibri" panose="020F0502020204030204"/>
            </a:endParaRPr>
          </a:p>
          <a:p>
            <a:pPr lvl="1">
              <a:defRPr/>
            </a:pPr>
            <a:r>
              <a:rPr lang="en-US" dirty="0">
                <a:latin typeface="Calibri" panose="020F0502020204030204"/>
              </a:rPr>
              <a:t> </a:t>
            </a:r>
            <a:r>
              <a:rPr lang="en-US" dirty="0" smtClean="0">
                <a:latin typeface="Calibri" panose="020F0502020204030204"/>
              </a:rPr>
              <a:t>Water </a:t>
            </a:r>
            <a:r>
              <a:rPr lang="en-US" dirty="0">
                <a:latin typeface="Calibri" panose="020F0502020204030204"/>
              </a:rPr>
              <a:t>hardness</a:t>
            </a:r>
            <a:endParaRPr lang="en-US" dirty="0">
              <a:latin typeface="Calibri" panose="020F0502020204030204"/>
              <a:cs typeface="Calibri" panose="020F0502020204030204"/>
            </a:endParaRPr>
          </a:p>
          <a:p>
            <a:pPr lvl="1">
              <a:defRPr/>
            </a:pPr>
            <a:r>
              <a:rPr lang="en-US" dirty="0">
                <a:latin typeface="Calibri" panose="020F0502020204030204"/>
              </a:rPr>
              <a:t> </a:t>
            </a:r>
            <a:r>
              <a:rPr lang="en-US" dirty="0" smtClean="0">
                <a:latin typeface="Calibri" panose="020F0502020204030204"/>
              </a:rPr>
              <a:t>Type </a:t>
            </a:r>
            <a:r>
              <a:rPr lang="en-US" dirty="0">
                <a:latin typeface="Calibri" panose="020F0502020204030204"/>
              </a:rPr>
              <a:t>of detergent being used</a:t>
            </a:r>
            <a:endParaRPr lang="en-US" dirty="0">
              <a:latin typeface="Calibri" panose="020F0502020204030204"/>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r>
              <a:rPr lang="en-US" b="0" i="0" dirty="0">
                <a:effectLst/>
                <a:latin typeface="Calibri" panose="020F0502020204030204"/>
                <a:cs typeface="Calibri" panose="020F0502020204030204"/>
              </a:rPr>
              <a:t>It is important to dose correctly, since under- or </a:t>
            </a:r>
            <a:r>
              <a:rPr lang="en-US" dirty="0">
                <a:latin typeface="Calibri" panose="020F0502020204030204"/>
                <a:cs typeface="Calibri" panose="020F0502020204030204"/>
              </a:rPr>
              <a:t>over-dosing</a:t>
            </a:r>
            <a:r>
              <a:rPr lang="en-US" b="0" i="0" dirty="0">
                <a:effectLst/>
                <a:latin typeface="Calibri" panose="020F0502020204030204"/>
                <a:cs typeface="Calibri" panose="020F0502020204030204"/>
              </a:rPr>
              <a:t> can result in poor cleaning and stain </a:t>
            </a:r>
            <a:r>
              <a:rPr lang="en-US" b="0" i="0" dirty="0" smtClean="0">
                <a:effectLst/>
                <a:latin typeface="Calibri" panose="020F0502020204030204"/>
                <a:cs typeface="Calibri" panose="020F0502020204030204"/>
              </a:rPr>
              <a:t>removal.</a:t>
            </a:r>
            <a:endParaRPr lang="en-US" dirty="0">
              <a:latin typeface="Calibri" panose="020F0502020204030204"/>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551147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2A3430-1927-00B5-7E96-60C1C85F6DB6}"/>
              </a:ext>
            </a:extLst>
          </p:cNvPr>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 name="Rectangle 3"/>
          <p:cNvSpPr/>
          <p:nvPr/>
        </p:nvSpPr>
        <p:spPr>
          <a:xfrm>
            <a:off x="624499" y="1074553"/>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General Rules</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5A6A4EB1-6C6E-4C13-F355-3FA35FF0A4DE}"/>
              </a:ext>
            </a:extLst>
          </p:cNvPr>
          <p:cNvSpPr>
            <a:spLocks noGrp="1"/>
          </p:cNvSpPr>
          <p:nvPr>
            <p:ph sz="half" idx="2"/>
          </p:nvPr>
        </p:nvSpPr>
        <p:spPr>
          <a:xfrm>
            <a:off x="6285504" y="1090428"/>
            <a:ext cx="5181600" cy="4351338"/>
          </a:xfrm>
        </p:spPr>
        <p:txBody>
          <a:bodyPr/>
          <a:lstStyle/>
          <a:p>
            <a:r>
              <a:rPr lang="en-US" dirty="0"/>
              <a:t>HE machines use less water, so require less detergent</a:t>
            </a:r>
          </a:p>
          <a:p>
            <a:r>
              <a:rPr lang="en-US" dirty="0"/>
              <a:t>The more soil = more detergent </a:t>
            </a:r>
          </a:p>
          <a:p>
            <a:r>
              <a:rPr lang="en-US" dirty="0"/>
              <a:t>More detergent doesn’t necessarily mean cleaner clothes</a:t>
            </a:r>
          </a:p>
          <a:p>
            <a:endParaRPr lang="en-US" dirty="0"/>
          </a:p>
          <a:p>
            <a:endParaRPr lang="en-US" dirty="0"/>
          </a:p>
        </p:txBody>
      </p:sp>
    </p:spTree>
    <p:extLst>
      <p:ext uri="{BB962C8B-B14F-4D97-AF65-F5344CB8AC3E}">
        <p14:creationId xmlns:p14="http://schemas.microsoft.com/office/powerpoint/2010/main" val="424356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white"/>
                </a:solidFill>
                <a:latin typeface="Gill Sans MT" panose="020B0502020104020203" pitchFamily="34" charset="0"/>
              </a:rPr>
              <a:t>Read and Follow Directions </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Read the label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Follow instructions for dosing on powdered and liquid detergents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Use the dosing cup provided with for powdered and liquid detergents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43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Detergent Chemistry</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Where does the stain go? How does detergent work? </a:t>
            </a:r>
          </a:p>
          <a:p>
            <a:pPr marL="0" indent="0">
              <a:buNone/>
            </a:pPr>
            <a:r>
              <a:rPr lang="en-US" dirty="0"/>
              <a:t>Doing laundry is a scientific process. </a:t>
            </a:r>
          </a:p>
          <a:p>
            <a:pPr marL="0" indent="0">
              <a:buNone/>
            </a:pPr>
            <a:endParaRPr lang="en-US" dirty="0">
              <a:solidFill>
                <a:srgbClr val="FF6600"/>
              </a:solidFill>
            </a:endParaRPr>
          </a:p>
          <a:p>
            <a:pPr lvl="1"/>
            <a:endParaRPr lang="en-US" dirty="0">
              <a:solidFill>
                <a:srgbClr val="FF6600"/>
              </a:solidFill>
            </a:endParaRPr>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05022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Scientific Processes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makes detergent work?</a:t>
            </a:r>
          </a:p>
          <a:p>
            <a:pPr lvl="1"/>
            <a:r>
              <a:rPr lang="en-US" dirty="0">
                <a:solidFill>
                  <a:srgbClr val="FF6600"/>
                </a:solidFill>
              </a:rPr>
              <a:t>Surfactants</a:t>
            </a:r>
            <a:r>
              <a:rPr lang="en-US" dirty="0"/>
              <a:t> – cleaning agents that loosen soil and keep them suspended in wash water</a:t>
            </a:r>
          </a:p>
          <a:p>
            <a:pPr lvl="1"/>
            <a:r>
              <a:rPr lang="en-US" dirty="0">
                <a:solidFill>
                  <a:srgbClr val="FF6600"/>
                </a:solidFill>
              </a:rPr>
              <a:t>Enzymes</a:t>
            </a:r>
            <a:r>
              <a:rPr lang="en-US" dirty="0"/>
              <a:t> – break down stains and protect colors</a:t>
            </a:r>
            <a:endParaRPr lang="en-US" dirty="0">
              <a:cs typeface="Calibri"/>
            </a:endParaRPr>
          </a:p>
          <a:p>
            <a:pPr lvl="1"/>
            <a:r>
              <a:rPr lang="en-US" dirty="0">
                <a:solidFill>
                  <a:srgbClr val="FF6600"/>
                </a:solidFill>
              </a:rPr>
              <a:t>Anti-redeposition agents</a:t>
            </a:r>
            <a:r>
              <a:rPr lang="en-US" dirty="0"/>
              <a:t> – prevent soil from being reattached to  textiles as they are washing</a:t>
            </a:r>
            <a:endParaRPr lang="en-US" dirty="0">
              <a:solidFill>
                <a:srgbClr val="FF6600"/>
              </a:solidFill>
            </a:endParaRPr>
          </a:p>
        </p:txBody>
      </p:sp>
    </p:spTree>
    <p:extLst>
      <p:ext uri="{BB962C8B-B14F-4D97-AF65-F5344CB8AC3E}">
        <p14:creationId xmlns:p14="http://schemas.microsoft.com/office/powerpoint/2010/main" val="2502965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Scientific Processes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else makes detergent work?</a:t>
            </a:r>
          </a:p>
          <a:p>
            <a:pPr lvl="1"/>
            <a:r>
              <a:rPr lang="en-US" dirty="0">
                <a:solidFill>
                  <a:srgbClr val="FF6600"/>
                </a:solidFill>
              </a:rPr>
              <a:t>Foam regulators</a:t>
            </a:r>
            <a:r>
              <a:rPr lang="en-US" dirty="0"/>
              <a:t> – inhibit suds, especially important in front load washers</a:t>
            </a:r>
          </a:p>
          <a:p>
            <a:pPr lvl="1"/>
            <a:r>
              <a:rPr lang="en-US" dirty="0">
                <a:solidFill>
                  <a:srgbClr val="FF6600"/>
                </a:solidFill>
              </a:rPr>
              <a:t>Disinfectants</a:t>
            </a:r>
            <a:r>
              <a:rPr lang="en-US" dirty="0"/>
              <a:t> – germicide that destroys bacteria and other germs, like viruses</a:t>
            </a:r>
            <a:endParaRPr lang="en-US" dirty="0">
              <a:solidFill>
                <a:srgbClr val="FF6600"/>
              </a:solidFill>
            </a:endParaRPr>
          </a:p>
          <a:p>
            <a:pPr lvl="1"/>
            <a:r>
              <a:rPr lang="en-US" dirty="0">
                <a:solidFill>
                  <a:srgbClr val="FF6600"/>
                </a:solidFill>
              </a:rPr>
              <a:t>AOB</a:t>
            </a:r>
            <a:r>
              <a:rPr lang="en-US" dirty="0"/>
              <a:t> – activated-oxygen bleach, a bleach that is suitable for whites and colorfast textiles</a:t>
            </a:r>
            <a:endParaRPr lang="en-US" dirty="0">
              <a:solidFill>
                <a:srgbClr val="FF6600"/>
              </a:solidFill>
            </a:endParaRPr>
          </a:p>
        </p:txBody>
      </p:sp>
    </p:spTree>
    <p:extLst>
      <p:ext uri="{BB962C8B-B14F-4D97-AF65-F5344CB8AC3E}">
        <p14:creationId xmlns:p14="http://schemas.microsoft.com/office/powerpoint/2010/main" val="3255357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BBF22C-425B-F049-8490-282FD32C6E27}"/>
              </a:ext>
            </a:extLst>
          </p:cNvPr>
          <p:cNvPicPr>
            <a:picLocks noChangeAspect="1"/>
          </p:cNvPicPr>
          <p:nvPr/>
        </p:nvPicPr>
        <p:blipFill>
          <a:blip r:embed="rId3"/>
          <a:stretch>
            <a:fillRect/>
          </a:stretch>
        </p:blipFill>
        <p:spPr>
          <a:xfrm>
            <a:off x="3822660" y="4269406"/>
            <a:ext cx="4546679" cy="787371"/>
          </a:xfrm>
          <a:prstGeom prst="rect">
            <a:avLst/>
          </a:prstGeom>
        </p:spPr>
      </p:pic>
      <p:pic>
        <p:nvPicPr>
          <p:cNvPr id="7" name="Picture 6">
            <a:extLst>
              <a:ext uri="{FF2B5EF4-FFF2-40B4-BE49-F238E27FC236}">
                <a16:creationId xmlns:a16="http://schemas.microsoft.com/office/drawing/2014/main" id="{AF66EAC3-D284-DA46-886C-BBB0E909D637}"/>
              </a:ext>
            </a:extLst>
          </p:cNvPr>
          <p:cNvPicPr>
            <a:picLocks noChangeAspect="1"/>
          </p:cNvPicPr>
          <p:nvPr/>
        </p:nvPicPr>
        <p:blipFill>
          <a:blip r:embed="rId4"/>
          <a:stretch>
            <a:fillRect/>
          </a:stretch>
        </p:blipFill>
        <p:spPr>
          <a:xfrm>
            <a:off x="2239434" y="1638159"/>
            <a:ext cx="7713132" cy="2179313"/>
          </a:xfrm>
          <a:prstGeom prst="rect">
            <a:avLst/>
          </a:prstGeom>
        </p:spPr>
      </p:pic>
      <p:sp>
        <p:nvSpPr>
          <p:cNvPr id="5" name="Rectangle 4">
            <a:extLst>
              <a:ext uri="{FF2B5EF4-FFF2-40B4-BE49-F238E27FC236}">
                <a16:creationId xmlns:a16="http://schemas.microsoft.com/office/drawing/2014/main" id="{1C2D5EDB-7AAC-284C-BFE9-82EAEF74913D}"/>
              </a:ext>
            </a:extLst>
          </p:cNvPr>
          <p:cNvSpPr/>
          <p:nvPr/>
        </p:nvSpPr>
        <p:spPr>
          <a:xfrm>
            <a:off x="2239433" y="6177553"/>
            <a:ext cx="7713133" cy="68044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BED501-B8A5-7F47-B279-2D4EA0275F10}"/>
              </a:ext>
            </a:extLst>
          </p:cNvPr>
          <p:cNvSpPr/>
          <p:nvPr/>
        </p:nvSpPr>
        <p:spPr>
          <a:xfrm>
            <a:off x="2239434" y="6317721"/>
            <a:ext cx="7713131" cy="400110"/>
          </a:xfrm>
          <a:prstGeom prst="rect">
            <a:avLst/>
          </a:prstGeom>
        </p:spPr>
        <p:txBody>
          <a:bodyPr wrap="square">
            <a:spAutoFit/>
          </a:bodyPr>
          <a:lstStyle/>
          <a:p>
            <a:pPr algn="ctr"/>
            <a:r>
              <a:rPr lang="en-US" altLang="en-US" sz="2000" b="1" dirty="0">
                <a:solidFill>
                  <a:schemeClr val="bg1"/>
                </a:solidFill>
                <a:latin typeface="Myriad Pro" panose="020B0503030403020204" pitchFamily="34" charset="0"/>
              </a:rPr>
              <a:t>LifeSmarts is a program of the National Consumers League</a:t>
            </a:r>
          </a:p>
        </p:txBody>
      </p:sp>
    </p:spTree>
    <p:extLst>
      <p:ext uri="{BB962C8B-B14F-4D97-AF65-F5344CB8AC3E}">
        <p14:creationId xmlns:p14="http://schemas.microsoft.com/office/powerpoint/2010/main" val="120995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a:rPr>
              <a:t>Laundry </a:t>
            </a:r>
            <a:br>
              <a:rPr lang="en-US" sz="7000" b="1" dirty="0">
                <a:solidFill>
                  <a:schemeClr val="bg1"/>
                </a:solidFill>
                <a:latin typeface="Gill Sans MT"/>
              </a:rPr>
            </a:br>
            <a:r>
              <a:rPr lang="en-US" sz="7000" b="1" dirty="0">
                <a:solidFill>
                  <a:schemeClr val="bg1"/>
                </a:solidFill>
                <a:latin typeface="Gill Sans MT"/>
              </a:rPr>
              <a:t>Steps</a:t>
            </a:r>
            <a:endParaRPr lang="en-US" sz="7000" b="1" dirty="0">
              <a:solidFill>
                <a:schemeClr val="bg1"/>
              </a:solidFill>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408938"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Check care labels for </a:t>
            </a:r>
            <a:r>
              <a:rPr lang="en-US" dirty="0" smtClean="0">
                <a:ea typeface="+mn-lt"/>
                <a:cs typeface="+mn-lt"/>
              </a:rPr>
              <a:t>any garments</a:t>
            </a:r>
            <a:r>
              <a:rPr lang="en-US" dirty="0">
                <a:ea typeface="+mn-lt"/>
                <a:cs typeface="+mn-lt"/>
              </a:rPr>
              <a:t> in question</a:t>
            </a:r>
          </a:p>
          <a:p>
            <a:pPr marL="0" indent="0">
              <a:buNone/>
            </a:pPr>
            <a:r>
              <a:rPr lang="en-US" dirty="0">
                <a:ea typeface="+mn-lt"/>
                <a:cs typeface="+mn-lt"/>
              </a:rPr>
              <a:t>Prep </a:t>
            </a:r>
            <a:r>
              <a:rPr lang="en-US" dirty="0" smtClean="0">
                <a:ea typeface="+mn-lt"/>
                <a:cs typeface="+mn-lt"/>
              </a:rPr>
              <a:t>garments:</a:t>
            </a:r>
            <a:endParaRPr lang="en-US" dirty="0">
              <a:ea typeface="+mn-lt"/>
              <a:cs typeface="+mn-lt"/>
            </a:endParaRPr>
          </a:p>
          <a:p>
            <a:pPr marL="744538" lvl="1" indent="-285750">
              <a:buFont typeface="Arial"/>
              <a:buChar char="•"/>
            </a:pPr>
            <a:r>
              <a:rPr lang="en-US" dirty="0">
                <a:ea typeface="+mn-lt"/>
                <a:cs typeface="+mn-lt"/>
              </a:rPr>
              <a:t>close zippers</a:t>
            </a:r>
          </a:p>
          <a:p>
            <a:pPr marL="744538" lvl="1" indent="-285750">
              <a:buFont typeface="Arial"/>
              <a:buChar char="•"/>
            </a:pPr>
            <a:r>
              <a:rPr lang="en-US" dirty="0">
                <a:ea typeface="+mn-lt"/>
                <a:cs typeface="+mn-lt"/>
              </a:rPr>
              <a:t>check pockets</a:t>
            </a:r>
          </a:p>
          <a:p>
            <a:pPr marL="744538" lvl="1" indent="-285750">
              <a:buFont typeface="Arial"/>
              <a:buChar char="•"/>
            </a:pPr>
            <a:r>
              <a:rPr lang="en-US" dirty="0">
                <a:ea typeface="+mn-lt"/>
                <a:cs typeface="+mn-lt"/>
              </a:rPr>
              <a:t>pretreat stains</a:t>
            </a:r>
          </a:p>
          <a:p>
            <a:pPr marL="0" indent="0">
              <a:lnSpc>
                <a:spcPct val="100000"/>
              </a:lnSpc>
              <a:spcBef>
                <a:spcPts val="0"/>
              </a:spcBef>
              <a:buNone/>
            </a:pPr>
            <a:r>
              <a:rPr lang="en-US" dirty="0">
                <a:ea typeface="+mn-lt"/>
                <a:cs typeface="+mn-lt"/>
              </a:rPr>
              <a:t>Sort</a:t>
            </a:r>
          </a:p>
          <a:p>
            <a:pPr marL="0" indent="0">
              <a:lnSpc>
                <a:spcPct val="100000"/>
              </a:lnSpc>
              <a:spcBef>
                <a:spcPts val="0"/>
              </a:spcBef>
              <a:buNone/>
            </a:pPr>
            <a:r>
              <a:rPr lang="en-US" dirty="0">
                <a:ea typeface="+mn-lt"/>
                <a:cs typeface="+mn-lt"/>
              </a:rPr>
              <a:t>Add detergent and load machine</a:t>
            </a:r>
          </a:p>
          <a:p>
            <a:pPr marL="0" indent="0">
              <a:lnSpc>
                <a:spcPct val="100000"/>
              </a:lnSpc>
              <a:spcBef>
                <a:spcPts val="0"/>
              </a:spcBef>
              <a:buNone/>
            </a:pPr>
            <a:r>
              <a:rPr lang="en-US" dirty="0">
                <a:ea typeface="+mn-lt"/>
                <a:cs typeface="+mn-lt"/>
              </a:rPr>
              <a:t>Unload and dry</a:t>
            </a:r>
          </a:p>
          <a:p>
            <a:pPr marL="0" indent="0">
              <a:lnSpc>
                <a:spcPct val="100000"/>
              </a:lnSpc>
              <a:spcBef>
                <a:spcPts val="0"/>
              </a:spcBef>
              <a:buNone/>
            </a:pPr>
            <a:endParaRPr lang="en-US" dirty="0">
              <a:cs typeface="Calibri"/>
            </a:endParaRPr>
          </a:p>
        </p:txBody>
      </p:sp>
    </p:spTree>
    <p:extLst>
      <p:ext uri="{BB962C8B-B14F-4D97-AF65-F5344CB8AC3E}">
        <p14:creationId xmlns:p14="http://schemas.microsoft.com/office/powerpoint/2010/main" val="4030343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B50F60-ED48-BA40-B063-3F21265F86F1}"/>
              </a:ext>
            </a:extLst>
          </p:cNvPr>
          <p:cNvSpPr/>
          <p:nvPr/>
        </p:nvSpPr>
        <p:spPr>
          <a:xfrm>
            <a:off x="0" y="0"/>
            <a:ext cx="12185374" cy="1600200"/>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5400" b="1" dirty="0">
                <a:solidFill>
                  <a:schemeClr val="bg1"/>
                </a:solidFill>
                <a:latin typeface="Gill Sans MT" panose="020B0502020104020203" pitchFamily="34" charset="0"/>
              </a:rPr>
              <a:t>	Steps in Laundering</a:t>
            </a:r>
            <a:endParaRPr lang="en-US" sz="5400" dirty="0"/>
          </a:p>
        </p:txBody>
      </p:sp>
      <p:pic>
        <p:nvPicPr>
          <p:cNvPr id="5" name="Picture 4">
            <a:extLst>
              <a:ext uri="{FF2B5EF4-FFF2-40B4-BE49-F238E27FC236}">
                <a16:creationId xmlns:a16="http://schemas.microsoft.com/office/drawing/2014/main" id="{B1C5292C-1B11-6AED-5001-BBBB31EAE097}"/>
              </a:ext>
            </a:extLst>
          </p:cNvPr>
          <p:cNvPicPr>
            <a:picLocks noChangeAspect="1"/>
          </p:cNvPicPr>
          <p:nvPr/>
        </p:nvPicPr>
        <p:blipFill rotWithShape="1">
          <a:blip r:embed="rId3"/>
          <a:srcRect t="4385"/>
          <a:stretch/>
        </p:blipFill>
        <p:spPr>
          <a:xfrm>
            <a:off x="445723" y="1773936"/>
            <a:ext cx="11293927" cy="4779264"/>
          </a:xfrm>
          <a:prstGeom prst="rect">
            <a:avLst/>
          </a:prstGeom>
        </p:spPr>
      </p:pic>
    </p:spTree>
    <p:extLst>
      <p:ext uri="{BB962C8B-B14F-4D97-AF65-F5344CB8AC3E}">
        <p14:creationId xmlns:p14="http://schemas.microsoft.com/office/powerpoint/2010/main" val="605723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sz="5400" b="1" dirty="0">
                <a:solidFill>
                  <a:schemeClr val="bg1"/>
                </a:solidFill>
                <a:latin typeface="Gill Sans MT" panose="020B0502020104020203" pitchFamily="34" charset="0"/>
              </a:rPr>
              <a:t>High Efficiency, HE</a:t>
            </a: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Washers designed to use less water and less energy than the traditional washer; abbreviated ‘HE’</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232911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CB8226-9F42-244D-87A4-27CFEDEDA3E4}"/>
              </a:ext>
            </a:extLst>
          </p:cNvPr>
          <p:cNvPicPr>
            <a:picLocks noChangeAspect="1"/>
          </p:cNvPicPr>
          <p:nvPr/>
        </p:nvPicPr>
        <p:blipFill rotWithShape="1">
          <a:blip r:embed="rId3">
            <a:alphaModFix amt="62000"/>
          </a:blip>
          <a:srcRect l="4531" t="26551" r="52" b="28841"/>
          <a:stretch/>
        </p:blipFill>
        <p:spPr>
          <a:xfrm>
            <a:off x="0" y="-186267"/>
            <a:ext cx="12202306" cy="3628519"/>
          </a:xfrm>
          <a:prstGeom prst="rect">
            <a:avLst/>
          </a:prstGeom>
          <a:ln w="127000">
            <a:solidFill>
              <a:srgbClr val="4D6BAA"/>
            </a:solidFill>
          </a:ln>
        </p:spPr>
      </p:pic>
      <p:sp>
        <p:nvSpPr>
          <p:cNvPr id="5" name="Rectangle 4">
            <a:extLst>
              <a:ext uri="{FF2B5EF4-FFF2-40B4-BE49-F238E27FC236}">
                <a16:creationId xmlns:a16="http://schemas.microsoft.com/office/drawing/2014/main" id="{04B50F60-ED48-BA40-B063-3F21265F86F1}"/>
              </a:ext>
            </a:extLst>
          </p:cNvPr>
          <p:cNvSpPr/>
          <p:nvPr/>
        </p:nvSpPr>
        <p:spPr>
          <a:xfrm>
            <a:off x="6626" y="0"/>
            <a:ext cx="12178748" cy="3442252"/>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103CE-C0D9-1549-B0F2-FD1A26DEC3A4}"/>
              </a:ext>
            </a:extLst>
          </p:cNvPr>
          <p:cNvSpPr>
            <a:spLocks noGrp="1"/>
          </p:cNvSpPr>
          <p:nvPr>
            <p:ph type="title"/>
          </p:nvPr>
        </p:nvSpPr>
        <p:spPr>
          <a:xfrm>
            <a:off x="838200" y="1773936"/>
            <a:ext cx="10515600" cy="1647187"/>
          </a:xfrm>
        </p:spPr>
        <p:txBody>
          <a:bodyPr>
            <a:noAutofit/>
          </a:bodyPr>
          <a:lstStyle/>
          <a:p>
            <a:pPr algn="ctr"/>
            <a:r>
              <a:rPr lang="en-US" altLang="en-US" sz="5400" b="1" dirty="0">
                <a:solidFill>
                  <a:schemeClr val="bg1"/>
                </a:solidFill>
                <a:latin typeface="Gill Sans MT" panose="020B0502020104020203" pitchFamily="34" charset="0"/>
              </a:rPr>
              <a:t>Energy Star</a:t>
            </a:r>
            <a:endParaRPr lang="en-US" sz="5400" b="1" dirty="0">
              <a:solidFill>
                <a:schemeClr val="bg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A3EDED73-58DD-3042-80FA-DEB3A4D2EF98}"/>
              </a:ext>
            </a:extLst>
          </p:cNvPr>
          <p:cNvSpPr>
            <a:spLocks noGrp="1"/>
          </p:cNvSpPr>
          <p:nvPr>
            <p:ph idx="1"/>
          </p:nvPr>
        </p:nvSpPr>
        <p:spPr>
          <a:xfrm>
            <a:off x="838200" y="3834766"/>
            <a:ext cx="10515600" cy="2471254"/>
          </a:xfrm>
        </p:spPr>
        <p:txBody>
          <a:bodyPr>
            <a:normAutofit/>
          </a:bodyPr>
          <a:lstStyle/>
          <a:p>
            <a:pPr marL="0" indent="0">
              <a:buNone/>
            </a:pPr>
            <a:r>
              <a:rPr lang="en-US" dirty="0"/>
              <a:t>The U.S. Environmental Protection Agency certification that a product has met high levels of energy efficiency </a:t>
            </a:r>
          </a:p>
        </p:txBody>
      </p:sp>
      <p:sp>
        <p:nvSpPr>
          <p:cNvPr id="6" name="TextBox 5"/>
          <p:cNvSpPr txBox="1"/>
          <p:nvPr/>
        </p:nvSpPr>
        <p:spPr>
          <a:xfrm>
            <a:off x="955178" y="164068"/>
            <a:ext cx="3891141" cy="461665"/>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Vocabulary</a:t>
            </a:r>
          </a:p>
        </p:txBody>
      </p:sp>
    </p:spTree>
    <p:extLst>
      <p:ext uri="{BB962C8B-B14F-4D97-AF65-F5344CB8AC3E}">
        <p14:creationId xmlns:p14="http://schemas.microsoft.com/office/powerpoint/2010/main" val="609109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a:rPr>
              <a:t>For Our</a:t>
            </a:r>
            <a:br>
              <a:rPr lang="en-US" sz="7000" b="1" dirty="0">
                <a:solidFill>
                  <a:schemeClr val="bg1"/>
                </a:solidFill>
                <a:latin typeface="Gill Sans MT"/>
              </a:rPr>
            </a:br>
            <a:r>
              <a:rPr lang="en-US" sz="7000" b="1" dirty="0">
                <a:solidFill>
                  <a:schemeClr val="bg1"/>
                </a:solidFill>
                <a:latin typeface="Gill Sans MT"/>
              </a:rPr>
              <a:t>Environment</a:t>
            </a:r>
            <a:endParaRPr lang="en-US" sz="7000" dirty="0">
              <a:ea typeface="+mj-lt"/>
              <a:cs typeface="+mj-lt"/>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5913017" y="699574"/>
            <a:ext cx="5828409"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Aft>
                <a:spcPts val="500"/>
              </a:spcAft>
              <a:buNone/>
            </a:pPr>
            <a:r>
              <a:rPr lang="en-US" sz="2800" dirty="0">
                <a:ea typeface="+mn-lt"/>
                <a:cs typeface="+mn-lt"/>
              </a:rPr>
              <a:t>Turn to COLD.</a:t>
            </a:r>
            <a:endParaRPr lang="en-US" dirty="0"/>
          </a:p>
          <a:p>
            <a:pPr marL="457200" lvl="1" indent="0">
              <a:spcAft>
                <a:spcPts val="500"/>
              </a:spcAft>
              <a:buNone/>
            </a:pPr>
            <a:r>
              <a:rPr lang="en-US" sz="2800" dirty="0">
                <a:ea typeface="+mn-lt"/>
                <a:cs typeface="+mn-lt"/>
              </a:rPr>
              <a:t>Using cold water is better for the environment, still cleans your clothes and will save a bit of money.</a:t>
            </a:r>
          </a:p>
          <a:p>
            <a:pPr marL="457200" lvl="1" indent="0">
              <a:spcAft>
                <a:spcPts val="500"/>
              </a:spcAft>
              <a:buNone/>
            </a:pPr>
            <a:r>
              <a:rPr lang="en-US" sz="2800" dirty="0">
                <a:ea typeface="+mn-lt"/>
                <a:cs typeface="+mn-lt"/>
              </a:rPr>
              <a:t>What’s not to like?</a:t>
            </a:r>
          </a:p>
          <a:p>
            <a:pPr marL="0" indent="0">
              <a:buNone/>
            </a:pPr>
            <a:endParaRPr lang="en-US" dirty="0">
              <a:cs typeface="Calibri"/>
            </a:endParaRPr>
          </a:p>
        </p:txBody>
      </p:sp>
    </p:spTree>
    <p:extLst>
      <p:ext uri="{BB962C8B-B14F-4D97-AF65-F5344CB8AC3E}">
        <p14:creationId xmlns:p14="http://schemas.microsoft.com/office/powerpoint/2010/main" val="3940671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For</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Safety’s</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Sake #1</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5903247" y="445574"/>
            <a:ext cx="5838179" cy="4816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FF6600"/>
              </a:buClr>
              <a:buNone/>
            </a:pPr>
            <a:endParaRPr lang="en-US" dirty="0"/>
          </a:p>
          <a:p>
            <a:pPr marL="457200" lvl="1" indent="0">
              <a:spcBef>
                <a:spcPts val="0"/>
              </a:spcBef>
              <a:spcAft>
                <a:spcPts val="1000"/>
              </a:spcAft>
              <a:buClr>
                <a:srgbClr val="FF6600"/>
              </a:buClr>
              <a:buNone/>
            </a:pPr>
            <a:r>
              <a:rPr lang="en-US" sz="2800" dirty="0"/>
              <a:t>Laundry detergents should </a:t>
            </a:r>
            <a:r>
              <a:rPr lang="en-US" sz="2800" dirty="0">
                <a:solidFill>
                  <a:srgbClr val="FF6600"/>
                </a:solidFill>
              </a:rPr>
              <a:t>NOT</a:t>
            </a:r>
            <a:r>
              <a:rPr lang="en-US" sz="2800" dirty="0"/>
              <a:t> be stored in decorative containers.</a:t>
            </a:r>
            <a:endParaRPr lang="en-US" sz="2800" dirty="0">
              <a:cs typeface="Calibri"/>
            </a:endParaRPr>
          </a:p>
          <a:p>
            <a:pPr marL="457200" lvl="1" indent="0">
              <a:buClr>
                <a:srgbClr val="FF6600"/>
              </a:buClr>
              <a:buNone/>
            </a:pPr>
            <a:r>
              <a:rPr lang="en-US" sz="2800" dirty="0"/>
              <a:t>Laundry detergents are chemicals and need to be stored in the original packaging.</a:t>
            </a:r>
            <a:endParaRPr lang="en-US" sz="2800" dirty="0">
              <a:cs typeface="Calibri"/>
            </a:endParaRPr>
          </a:p>
          <a:p>
            <a:pPr marL="457200" lvl="1" indent="0">
              <a:buClr>
                <a:srgbClr val="FF6600"/>
              </a:buClr>
              <a:buNone/>
            </a:pPr>
            <a:endParaRPr lang="en-US" sz="2800" dirty="0">
              <a:cs typeface="Calibri"/>
            </a:endParaRPr>
          </a:p>
          <a:p>
            <a:pPr marL="457200" lvl="1" indent="0">
              <a:buNone/>
            </a:pPr>
            <a:endParaRPr lang="en-US" sz="2800" dirty="0">
              <a:cs typeface="Calibri"/>
            </a:endParaRPr>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223819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For</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Safety’s</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Sake #2</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5952095" y="215998"/>
            <a:ext cx="5789332" cy="48553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spcBef>
                <a:spcPts val="1000"/>
              </a:spcBef>
              <a:buClr>
                <a:srgbClr val="FF6600"/>
              </a:buClr>
              <a:buNone/>
            </a:pPr>
            <a:r>
              <a:rPr lang="en-US" sz="2800" dirty="0"/>
              <a:t>Poison center contact information and first aid steps are outlined on detergent packaging.</a:t>
            </a:r>
            <a:endParaRPr lang="en-US" sz="2800" dirty="0">
              <a:cs typeface="Calibri" panose="020F0502020204030204"/>
            </a:endParaRPr>
          </a:p>
          <a:p>
            <a:pPr marL="457200" lvl="1" indent="0">
              <a:spcBef>
                <a:spcPts val="1000"/>
              </a:spcBef>
              <a:buClr>
                <a:srgbClr val="FF6600"/>
              </a:buClr>
              <a:buNone/>
            </a:pPr>
            <a:r>
              <a:rPr kumimoji="0" lang="en-US" sz="2800" b="0" i="0" u="none" strike="noStrike" kern="1200" cap="none" spc="0" normalizeH="0" baseline="0" noProof="0" dirty="0">
                <a:ln>
                  <a:noFill/>
                </a:ln>
                <a:effectLst/>
                <a:uLnTx/>
                <a:uFillTx/>
                <a:latin typeface="Calibri" panose="020F0502020204030204"/>
                <a:ea typeface="+mn-ea"/>
                <a:cs typeface="+mn-cs"/>
              </a:rPr>
              <a:t>Keep child resistant laundry detergent packaging closed and out of the reach of children</a:t>
            </a:r>
            <a:r>
              <a:rPr lang="en-US" sz="2800" dirty="0">
                <a:latin typeface="Calibri" panose="020F0502020204030204"/>
              </a:rPr>
              <a:t>.</a:t>
            </a:r>
            <a:endParaRPr lang="en-US" sz="2800" b="0" i="0" u="none" strike="noStrike" kern="1200" cap="none" spc="0" normalizeH="0" baseline="0" noProof="0" dirty="0">
              <a:ln>
                <a:noFill/>
              </a:ln>
              <a:effectLst/>
              <a:uLnTx/>
              <a:uFillTx/>
              <a:latin typeface="Calibri" panose="020F0502020204030204"/>
              <a:cs typeface="Calibri"/>
            </a:endParaRPr>
          </a:p>
          <a:p>
            <a:pPr marL="457200" lvl="1" indent="0">
              <a:spcBef>
                <a:spcPts val="1000"/>
              </a:spcBef>
              <a:buClr>
                <a:srgbClr val="FF6600"/>
              </a:buClr>
              <a:buNone/>
            </a:pPr>
            <a:r>
              <a:rPr lang="en-US" sz="2800" dirty="0">
                <a:latin typeface="Calibri" panose="020F0502020204030204"/>
              </a:rPr>
              <a:t>Detergent can also be harmful to pets.</a:t>
            </a:r>
            <a:endParaRPr lang="en-US" sz="2800" b="0" i="0" u="none" strike="noStrike" kern="1200" cap="none" spc="0" normalizeH="0" baseline="0" noProof="0" dirty="0">
              <a:ln>
                <a:noFill/>
              </a:ln>
              <a:effectLst/>
              <a:uLnTx/>
              <a:uFillTx/>
              <a:latin typeface="Calibri" panose="020F0502020204030204"/>
              <a:cs typeface="Calibri"/>
            </a:endParaRPr>
          </a:p>
          <a:p>
            <a:pPr marL="457200" lvl="1" indent="0">
              <a:spcBef>
                <a:spcPts val="1000"/>
              </a:spcBef>
              <a:buClr>
                <a:srgbClr val="FF6600"/>
              </a:buClr>
              <a:buNone/>
            </a:pPr>
            <a:endParaRPr lang="en-US" sz="2800" dirty="0">
              <a:cs typeface="Calibri"/>
            </a:endParaRPr>
          </a:p>
          <a:p>
            <a:pPr marL="457200" marR="0" lvl="1" indent="0" algn="l" defTabSz="914400" rtl="0" eaLnBrk="1" fontAlgn="auto" latinLnBrk="0" hangingPunct="1">
              <a:lnSpc>
                <a:spcPct val="90000"/>
              </a:lnSpc>
              <a:spcBef>
                <a:spcPts val="1000"/>
              </a:spcBef>
              <a:spcAft>
                <a:spcPts val="0"/>
              </a:spcAft>
              <a:buClr>
                <a:srgbClr val="FF6600"/>
              </a:buClr>
              <a:buSzTx/>
              <a:buNone/>
              <a:tabLst/>
              <a:defRPr/>
            </a:pPr>
            <a:endParaRPr lang="en-US" sz="2800" b="0" i="0" u="none" strike="noStrike" kern="1200" cap="none" spc="0" normalizeH="0" baseline="0" noProof="0" dirty="0">
              <a:ln>
                <a:noFill/>
              </a:ln>
              <a:effectLst/>
              <a:uLnTx/>
              <a:uFillTx/>
              <a:latin typeface="Calibri" panose="020F0502020204030204"/>
              <a:cs typeface="Calibri"/>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58133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For</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Safety’s</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Sake #3</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5913017" y="426036"/>
            <a:ext cx="5828409" cy="48357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
                <a:srgbClr val="FF6600"/>
              </a:buClr>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
                <a:srgbClr val="FF6600"/>
              </a:buClr>
              <a:buSz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As for the Pod Challenge that became famous on social media… What about dangerous and stupid do you not understand?</a:t>
            </a:r>
            <a:endParaRPr lang="en-US" sz="2800" b="0" i="0" u="none" strike="noStrike" kern="1200" cap="none" spc="0" normalizeH="0" baseline="0" noProof="0" dirty="0">
              <a:ln>
                <a:noFill/>
              </a:ln>
              <a:effectLst/>
              <a:uLnTx/>
              <a:uFillTx/>
              <a:latin typeface="Calibri" panose="020F0502020204030204"/>
              <a:cs typeface="Calibri"/>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defRPr/>
            </a:pPr>
            <a:endParaRPr lang="en-US" sz="28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232228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ckets U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197" y="691582"/>
            <a:ext cx="5745606" cy="57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1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DB4C0B-FEAF-A649-AF48-E1287B327F96}"/>
              </a:ext>
            </a:extLst>
          </p:cNvPr>
          <p:cNvSpPr/>
          <p:nvPr/>
        </p:nvSpPr>
        <p:spPr>
          <a:xfrm>
            <a:off x="-13577" y="0"/>
            <a:ext cx="12223391" cy="6884504"/>
          </a:xfrm>
          <a:prstGeom prst="rect">
            <a:avLst/>
          </a:prstGeom>
          <a:solidFill>
            <a:srgbClr val="0092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58930-1822-9141-A0BF-CF07D8ED7036}"/>
              </a:ext>
            </a:extLst>
          </p:cNvPr>
          <p:cNvSpPr>
            <a:spLocks noGrp="1"/>
          </p:cNvSpPr>
          <p:nvPr>
            <p:ph type="ctrTitle"/>
          </p:nvPr>
        </p:nvSpPr>
        <p:spPr>
          <a:xfrm>
            <a:off x="2205692" y="1625600"/>
            <a:ext cx="7780615" cy="2859314"/>
          </a:xfrm>
          <a:ln w="101600">
            <a:solidFill>
              <a:schemeClr val="bg1"/>
            </a:solidFill>
            <a:miter lim="800000"/>
          </a:ln>
        </p:spPr>
        <p:txBody>
          <a:bodyPr anchor="ctr">
            <a:normAutofit/>
          </a:bodyPr>
          <a:lstStyle/>
          <a:p>
            <a:pPr>
              <a:lnSpc>
                <a:spcPct val="100000"/>
              </a:lnSpc>
              <a:spcAft>
                <a:spcPts val="600"/>
              </a:spcAft>
            </a:pPr>
            <a:r>
              <a:rPr lang="en-US" sz="7200" b="1" dirty="0">
                <a:solidFill>
                  <a:schemeClr val="bg1"/>
                </a:solidFill>
                <a:latin typeface="Gill Sans MT" panose="020B0502020104020203" pitchFamily="34" charset="0"/>
              </a:rPr>
              <a:t>Care Labels</a:t>
            </a:r>
          </a:p>
        </p:txBody>
      </p:sp>
      <p:sp>
        <p:nvSpPr>
          <p:cNvPr id="5" name="Rectangle 4">
            <a:extLst>
              <a:ext uri="{FF2B5EF4-FFF2-40B4-BE49-F238E27FC236}">
                <a16:creationId xmlns:a16="http://schemas.microsoft.com/office/drawing/2014/main" id="{703703BD-349A-044C-BBB2-80F3727BD2A3}"/>
              </a:ext>
            </a:extLst>
          </p:cNvPr>
          <p:cNvSpPr/>
          <p:nvPr/>
        </p:nvSpPr>
        <p:spPr>
          <a:xfrm>
            <a:off x="0" y="-997526"/>
            <a:ext cx="2476361" cy="671578"/>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3D09CE0-95C2-E040-9533-C0AF7F77EEF4}"/>
              </a:ext>
            </a:extLst>
          </p:cNvPr>
          <p:cNvSpPr/>
          <p:nvPr/>
        </p:nvSpPr>
        <p:spPr>
          <a:xfrm>
            <a:off x="2466217" y="-997527"/>
            <a:ext cx="2432304" cy="671578"/>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0809F3D9-94CD-7B46-BC95-4BDA1E9BF28C}"/>
              </a:ext>
            </a:extLst>
          </p:cNvPr>
          <p:cNvSpPr/>
          <p:nvPr/>
        </p:nvSpPr>
        <p:spPr>
          <a:xfrm>
            <a:off x="4896153" y="-997527"/>
            <a:ext cx="2432304" cy="671578"/>
          </a:xfrm>
          <a:prstGeom prst="rect">
            <a:avLst/>
          </a:prstGeom>
          <a:solidFill>
            <a:srgbClr val="4D6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FC6681-BA5B-E94A-83F7-57F7C83CB79C}"/>
              </a:ext>
            </a:extLst>
          </p:cNvPr>
          <p:cNvSpPr/>
          <p:nvPr/>
        </p:nvSpPr>
        <p:spPr>
          <a:xfrm>
            <a:off x="7319615" y="-997526"/>
            <a:ext cx="2432304" cy="671578"/>
          </a:xfrm>
          <a:prstGeom prst="rect">
            <a:avLst/>
          </a:prstGeom>
          <a:solidFill>
            <a:srgbClr val="3F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B9969FE-67A6-2449-A632-5ABD7D171219}"/>
              </a:ext>
            </a:extLst>
          </p:cNvPr>
          <p:cNvSpPr/>
          <p:nvPr/>
        </p:nvSpPr>
        <p:spPr>
          <a:xfrm>
            <a:off x="9751919" y="-997527"/>
            <a:ext cx="2432304" cy="671578"/>
          </a:xfrm>
          <a:prstGeom prst="rect">
            <a:avLst/>
          </a:prstGeom>
          <a:solidFill>
            <a:srgbClr val="5F5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4914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Products and Processes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Cleaning clothes isn’t just about stuffing them in the washing machine and walking away.</a:t>
            </a:r>
          </a:p>
          <a:p>
            <a:pPr marL="0" indent="0">
              <a:buNone/>
            </a:pPr>
            <a:r>
              <a:rPr lang="en-US" dirty="0"/>
              <a:t>Understanding laundry products and the laundry process can help  in choosing the right cleaning products </a:t>
            </a:r>
            <a:r>
              <a:rPr lang="en-US" i="1" dirty="0"/>
              <a:t>and</a:t>
            </a:r>
            <a:r>
              <a:rPr lang="en-US" dirty="0"/>
              <a:t> keep clothes looking their best longer.</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386510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Caring for your Clothes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Some clothing purchases are an investment, such as specialty sports wear, a winter coat or a wool sweater.</a:t>
            </a:r>
          </a:p>
          <a:p>
            <a:pPr marL="0" indent="0">
              <a:buNone/>
            </a:pPr>
            <a:r>
              <a:rPr lang="en-US" dirty="0"/>
              <a:t>Proper care protects the garment and the investment, making sure the garment looks good and wears well for multiple years.</a:t>
            </a:r>
            <a:endParaRPr lang="en-US" alt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88412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907093" cy="1973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What is a Care Label</a:t>
            </a: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c</a:t>
            </a:r>
            <a:r>
              <a:rPr lang="en-US" dirty="0">
                <a:solidFill>
                  <a:srgbClr val="1B1B1B"/>
                </a:solidFill>
              </a:rPr>
              <a:t>are label is a permanent label or tag, containing regular care information and instructions, that is attached in a way that it will not become separated from the product and will remain legible during the useful life of the product</a:t>
            </a:r>
          </a:p>
          <a:p>
            <a:r>
              <a:rPr lang="en-US" dirty="0"/>
              <a:t>Established by the Care Labeling Rule</a:t>
            </a:r>
          </a:p>
          <a:p>
            <a:r>
              <a:rPr lang="en-US" dirty="0"/>
              <a:t>Enforced by the Federal Trade Commission (FTC)</a:t>
            </a:r>
          </a:p>
          <a:p>
            <a:pPr marL="0" indent="0">
              <a:buNone/>
            </a:pPr>
            <a:endParaRPr lang="en-US" dirty="0"/>
          </a:p>
        </p:txBody>
      </p:sp>
    </p:spTree>
    <p:extLst>
      <p:ext uri="{BB962C8B-B14F-4D97-AF65-F5344CB8AC3E}">
        <p14:creationId xmlns:p14="http://schemas.microsoft.com/office/powerpoint/2010/main" val="3683323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Care Symbol Pictograms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American Care Labeling Symbols system provided by ASTM International</a:t>
            </a:r>
          </a:p>
          <a:p>
            <a:r>
              <a:rPr lang="en-US" dirty="0"/>
              <a:t>These pictograms are often found on care labels</a:t>
            </a:r>
          </a:p>
        </p:txBody>
      </p:sp>
      <p:pic>
        <p:nvPicPr>
          <p:cNvPr id="2" name="Picture 1"/>
          <p:cNvPicPr>
            <a:picLocks noChangeAspect="1"/>
          </p:cNvPicPr>
          <p:nvPr/>
        </p:nvPicPr>
        <p:blipFill>
          <a:blip r:embed="rId3"/>
          <a:stretch>
            <a:fillRect/>
          </a:stretch>
        </p:blipFill>
        <p:spPr>
          <a:xfrm>
            <a:off x="6373728" y="3229475"/>
            <a:ext cx="4929700" cy="2814249"/>
          </a:xfrm>
          <a:prstGeom prst="rect">
            <a:avLst/>
          </a:prstGeom>
        </p:spPr>
      </p:pic>
    </p:spTree>
    <p:extLst>
      <p:ext uri="{BB962C8B-B14F-4D97-AF65-F5344CB8AC3E}">
        <p14:creationId xmlns:p14="http://schemas.microsoft.com/office/powerpoint/2010/main" val="993740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64549" y="201801"/>
            <a:ext cx="4862902" cy="6454397"/>
          </a:xfrm>
          <a:prstGeom prst="rect">
            <a:avLst/>
          </a:prstGeom>
        </p:spPr>
      </p:pic>
    </p:spTree>
    <p:extLst>
      <p:ext uri="{BB962C8B-B14F-4D97-AF65-F5344CB8AC3E}">
        <p14:creationId xmlns:p14="http://schemas.microsoft.com/office/powerpoint/2010/main" val="338045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Care Symbols Decoded</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Look for the basic five symbols, and dots, bars and x’s</a:t>
            </a:r>
          </a:p>
          <a:p>
            <a:r>
              <a:rPr lang="en-US" dirty="0"/>
              <a:t>Apply the simple rules:</a:t>
            </a:r>
          </a:p>
          <a:p>
            <a:pPr lvl="1"/>
            <a:r>
              <a:rPr lang="en-US" dirty="0"/>
              <a:t>	more dots = more heat</a:t>
            </a:r>
          </a:p>
          <a:p>
            <a:pPr lvl="1"/>
            <a:r>
              <a:rPr lang="en-US" dirty="0"/>
              <a:t>	more bars = more gentle</a:t>
            </a:r>
          </a:p>
          <a:p>
            <a:pPr lvl="1"/>
            <a:r>
              <a:rPr lang="en-US" dirty="0"/>
              <a:t>	an X = do not</a:t>
            </a:r>
          </a:p>
        </p:txBody>
      </p:sp>
    </p:spTree>
    <p:extLst>
      <p:ext uri="{BB962C8B-B14F-4D97-AF65-F5344CB8AC3E}">
        <p14:creationId xmlns:p14="http://schemas.microsoft.com/office/powerpoint/2010/main" val="287006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72653959-6729-571D-4AB9-500B25BD4B56}"/>
              </a:ext>
            </a:extLst>
          </p:cNvPr>
          <p:cNvPicPr>
            <a:picLocks noChangeAspect="1"/>
          </p:cNvPicPr>
          <p:nvPr/>
        </p:nvPicPr>
        <p:blipFill>
          <a:blip r:embed="rId3"/>
          <a:stretch>
            <a:fillRect/>
          </a:stretch>
        </p:blipFill>
        <p:spPr>
          <a:xfrm>
            <a:off x="3872211" y="337933"/>
            <a:ext cx="4447577" cy="6182134"/>
          </a:xfrm>
          <a:prstGeom prst="rect">
            <a:avLst/>
          </a:prstGeom>
        </p:spPr>
      </p:pic>
    </p:spTree>
    <p:extLst>
      <p:ext uri="{BB962C8B-B14F-4D97-AF65-F5344CB8AC3E}">
        <p14:creationId xmlns:p14="http://schemas.microsoft.com/office/powerpoint/2010/main" val="2375351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3FD846B-ECA2-F2DC-434F-D32D21BE86DC}"/>
              </a:ext>
            </a:extLst>
          </p:cNvPr>
          <p:cNvPicPr>
            <a:picLocks noChangeAspect="1"/>
          </p:cNvPicPr>
          <p:nvPr/>
        </p:nvPicPr>
        <p:blipFill>
          <a:blip r:embed="rId3"/>
          <a:stretch>
            <a:fillRect/>
          </a:stretch>
        </p:blipFill>
        <p:spPr>
          <a:xfrm>
            <a:off x="1159499" y="1919288"/>
            <a:ext cx="9873001" cy="4173644"/>
          </a:xfrm>
          <a:prstGeom prst="rect">
            <a:avLst/>
          </a:prstGeom>
        </p:spPr>
      </p:pic>
      <p:sp>
        <p:nvSpPr>
          <p:cNvPr id="3" name="Rectangle 2">
            <a:extLst>
              <a:ext uri="{FF2B5EF4-FFF2-40B4-BE49-F238E27FC236}">
                <a16:creationId xmlns:a16="http://schemas.microsoft.com/office/drawing/2014/main" id="{04B50F60-ED48-BA40-B063-3F21265F86F1}"/>
              </a:ext>
            </a:extLst>
          </p:cNvPr>
          <p:cNvSpPr/>
          <p:nvPr/>
        </p:nvSpPr>
        <p:spPr>
          <a:xfrm>
            <a:off x="0" y="0"/>
            <a:ext cx="12185374" cy="1600200"/>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5400" b="1" dirty="0">
                <a:solidFill>
                  <a:schemeClr val="bg1"/>
                </a:solidFill>
                <a:latin typeface="Gill Sans MT" panose="020B0502020104020203" pitchFamily="34" charset="0"/>
              </a:rPr>
              <a:t>	Washing Symbols</a:t>
            </a:r>
            <a:endParaRPr lang="en-US" sz="5400" dirty="0"/>
          </a:p>
        </p:txBody>
      </p:sp>
    </p:spTree>
    <p:extLst>
      <p:ext uri="{BB962C8B-B14F-4D97-AF65-F5344CB8AC3E}">
        <p14:creationId xmlns:p14="http://schemas.microsoft.com/office/powerpoint/2010/main" val="2034031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B50F60-ED48-BA40-B063-3F21265F86F1}"/>
              </a:ext>
            </a:extLst>
          </p:cNvPr>
          <p:cNvSpPr/>
          <p:nvPr/>
        </p:nvSpPr>
        <p:spPr>
          <a:xfrm>
            <a:off x="0" y="0"/>
            <a:ext cx="12185374" cy="1600200"/>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5400" b="1" dirty="0">
                <a:solidFill>
                  <a:schemeClr val="bg1"/>
                </a:solidFill>
                <a:latin typeface="Gill Sans MT" panose="020B0502020104020203" pitchFamily="34" charset="0"/>
              </a:rPr>
              <a:t>	Drying Symbols</a:t>
            </a:r>
            <a:endParaRPr lang="en-US" sz="5400" dirty="0"/>
          </a:p>
        </p:txBody>
      </p:sp>
      <p:pic>
        <p:nvPicPr>
          <p:cNvPr id="4" name="Content Placeholder 4">
            <a:extLst>
              <a:ext uri="{FF2B5EF4-FFF2-40B4-BE49-F238E27FC236}">
                <a16:creationId xmlns:a16="http://schemas.microsoft.com/office/drawing/2014/main" id="{A010BBAA-FC7E-0AC2-1EF1-DDB11199E5B5}"/>
              </a:ext>
            </a:extLst>
          </p:cNvPr>
          <p:cNvPicPr>
            <a:picLocks noChangeAspect="1"/>
          </p:cNvPicPr>
          <p:nvPr/>
        </p:nvPicPr>
        <p:blipFill rotWithShape="1">
          <a:blip r:embed="rId3"/>
          <a:srcRect l="1248"/>
          <a:stretch/>
        </p:blipFill>
        <p:spPr>
          <a:xfrm>
            <a:off x="1357401" y="2118379"/>
            <a:ext cx="9470571" cy="4035468"/>
          </a:xfrm>
          <a:prstGeom prst="rect">
            <a:avLst/>
          </a:prstGeom>
        </p:spPr>
      </p:pic>
    </p:spTree>
    <p:extLst>
      <p:ext uri="{BB962C8B-B14F-4D97-AF65-F5344CB8AC3E}">
        <p14:creationId xmlns:p14="http://schemas.microsoft.com/office/powerpoint/2010/main" val="321554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B50F60-ED48-BA40-B063-3F21265F86F1}"/>
              </a:ext>
            </a:extLst>
          </p:cNvPr>
          <p:cNvSpPr/>
          <p:nvPr/>
        </p:nvSpPr>
        <p:spPr>
          <a:xfrm>
            <a:off x="0" y="0"/>
            <a:ext cx="12185374" cy="1600200"/>
          </a:xfrm>
          <a:prstGeom prst="rect">
            <a:avLst/>
          </a:prstGeom>
          <a:solidFill>
            <a:srgbClr val="4D6B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5400" b="1" dirty="0">
                <a:solidFill>
                  <a:schemeClr val="bg1"/>
                </a:solidFill>
                <a:latin typeface="Gill Sans MT" panose="020B0502020104020203" pitchFamily="34" charset="0"/>
              </a:rPr>
              <a:t>	Bleaching and Ironing Symbols</a:t>
            </a:r>
            <a:endParaRPr lang="en-US" sz="5400" dirty="0"/>
          </a:p>
        </p:txBody>
      </p:sp>
      <p:pic>
        <p:nvPicPr>
          <p:cNvPr id="5" name="Content Placeholder 7">
            <a:extLst>
              <a:ext uri="{FF2B5EF4-FFF2-40B4-BE49-F238E27FC236}">
                <a16:creationId xmlns:a16="http://schemas.microsoft.com/office/drawing/2014/main" id="{4E612E4A-4148-B24B-BD74-4E2A22AFA1B2}"/>
              </a:ext>
            </a:extLst>
          </p:cNvPr>
          <p:cNvPicPr>
            <a:picLocks noChangeAspect="1"/>
          </p:cNvPicPr>
          <p:nvPr/>
        </p:nvPicPr>
        <p:blipFill rotWithShape="1">
          <a:blip r:embed="rId3"/>
          <a:srcRect l="5286"/>
          <a:stretch/>
        </p:blipFill>
        <p:spPr>
          <a:xfrm>
            <a:off x="2275550" y="1845430"/>
            <a:ext cx="3635828" cy="4353347"/>
          </a:xfrm>
          <a:prstGeom prst="rect">
            <a:avLst/>
          </a:prstGeom>
        </p:spPr>
      </p:pic>
      <p:pic>
        <p:nvPicPr>
          <p:cNvPr id="6" name="Content Placeholder 9" descr="Diagram&#10;&#10;Description automatically generated with medium confidence">
            <a:extLst>
              <a:ext uri="{FF2B5EF4-FFF2-40B4-BE49-F238E27FC236}">
                <a16:creationId xmlns:a16="http://schemas.microsoft.com/office/drawing/2014/main" id="{70B25E49-92A4-FF74-B13A-C99AC604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965" y="1975961"/>
            <a:ext cx="3804715" cy="4222816"/>
          </a:xfrm>
          <a:prstGeom prst="rect">
            <a:avLst/>
          </a:prstGeom>
        </p:spPr>
      </p:pic>
    </p:spTree>
    <p:extLst>
      <p:ext uri="{BB962C8B-B14F-4D97-AF65-F5344CB8AC3E}">
        <p14:creationId xmlns:p14="http://schemas.microsoft.com/office/powerpoint/2010/main" val="3562949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Final Word about Care Labels</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Read Care Labels for “Dos” NOT “Don’ts”</a:t>
            </a:r>
          </a:p>
          <a:p>
            <a:r>
              <a:rPr lang="en-US" dirty="0"/>
              <a:t>As you come to understand the care symbols and codes you may recognize that care labels tell you what to DO when caring for a garment</a:t>
            </a:r>
          </a:p>
          <a:p>
            <a:r>
              <a:rPr lang="en-US" dirty="0"/>
              <a:t>They do not always include what NOT to do</a:t>
            </a:r>
          </a:p>
        </p:txBody>
      </p:sp>
    </p:spTree>
    <p:extLst>
      <p:ext uri="{BB962C8B-B14F-4D97-AF65-F5344CB8AC3E}">
        <p14:creationId xmlns:p14="http://schemas.microsoft.com/office/powerpoint/2010/main" val="128179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endParaRPr lang="en-US" sz="6000" b="1" dirty="0">
              <a:solidFill>
                <a:schemeClr val="bg1"/>
              </a:solidFill>
              <a:latin typeface="Myriad Pro" pitchFamily="34" charset="0"/>
            </a:endParaRPr>
          </a:p>
          <a:p>
            <a:r>
              <a:rPr lang="en-US" sz="6000" b="1" dirty="0">
                <a:solidFill>
                  <a:schemeClr val="bg1"/>
                </a:solidFill>
                <a:latin typeface="Gill Sans MT" panose="020B0502020104020203" pitchFamily="34" charset="0"/>
              </a:rPr>
              <a:t>Sinner’s Circle</a:t>
            </a:r>
            <a:endParaRPr lang="en-US" sz="6000" b="1" u="sng" dirty="0">
              <a:solidFill>
                <a:schemeClr val="bg1"/>
              </a:solidFill>
              <a:latin typeface="Gill Sans MT" panose="020B0502020104020203"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Cleaning anything revolves around four factors:</a:t>
            </a:r>
          </a:p>
          <a:p>
            <a:pPr marL="914400" lvl="1" indent="-457200">
              <a:buFont typeface="+mj-lt"/>
              <a:buAutoNum type="arabicPeriod"/>
            </a:pPr>
            <a:r>
              <a:rPr lang="en-US" dirty="0"/>
              <a:t>Mechanical energy</a:t>
            </a:r>
          </a:p>
          <a:p>
            <a:pPr marL="914400" lvl="1" indent="-457200">
              <a:buFont typeface="+mj-lt"/>
              <a:buAutoNum type="arabicPeriod"/>
            </a:pPr>
            <a:r>
              <a:rPr lang="en-US" dirty="0"/>
              <a:t>Chemistry</a:t>
            </a:r>
          </a:p>
          <a:p>
            <a:pPr marL="914400" lvl="1" indent="-457200">
              <a:buFont typeface="+mj-lt"/>
              <a:buAutoNum type="arabicPeriod"/>
            </a:pPr>
            <a:r>
              <a:rPr lang="en-US" dirty="0"/>
              <a:t>Temperature</a:t>
            </a:r>
          </a:p>
          <a:p>
            <a:pPr marL="914400" lvl="1" indent="-457200">
              <a:buFont typeface="+mj-lt"/>
              <a:buAutoNum type="arabicPeriod"/>
            </a:pPr>
            <a:r>
              <a:rPr lang="en-US" dirty="0"/>
              <a:t>Time</a:t>
            </a:r>
          </a:p>
        </p:txBody>
      </p:sp>
      <p:pic>
        <p:nvPicPr>
          <p:cNvPr id="8" name="Content Placeholder 7">
            <a:extLst>
              <a:ext uri="{FF2B5EF4-FFF2-40B4-BE49-F238E27FC236}">
                <a16:creationId xmlns:a16="http://schemas.microsoft.com/office/drawing/2014/main" id="{D7411456-7040-DFF9-8B50-245B2F088EBE}"/>
              </a:ext>
            </a:extLst>
          </p:cNvPr>
          <p:cNvPicPr>
            <a:picLocks noGrp="1" noChangeAspect="1"/>
          </p:cNvPicPr>
          <p:nvPr>
            <p:ph sz="half" idx="1"/>
          </p:nvPr>
        </p:nvPicPr>
        <p:blipFill>
          <a:blip r:embed="rId3"/>
          <a:stretch>
            <a:fillRect/>
          </a:stretch>
        </p:blipFill>
        <p:spPr>
          <a:xfrm>
            <a:off x="7620233" y="3594651"/>
            <a:ext cx="2672964" cy="2672964"/>
          </a:xfrm>
          <a:prstGeom prst="rect">
            <a:avLst/>
          </a:prstGeom>
        </p:spPr>
      </p:pic>
    </p:spTree>
    <p:extLst>
      <p:ext uri="{BB962C8B-B14F-4D97-AF65-F5344CB8AC3E}">
        <p14:creationId xmlns:p14="http://schemas.microsoft.com/office/powerpoint/2010/main" val="591973894"/>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4"/>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Now</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You</a:t>
            </a:r>
            <a:br>
              <a:rPr lang="en-US" sz="7000" b="1" dirty="0">
                <a:solidFill>
                  <a:schemeClr val="bg1"/>
                </a:solidFill>
                <a:latin typeface="Gill Sans MT" panose="020B0502020104020203" pitchFamily="34" charset="0"/>
              </a:rPr>
            </a:br>
            <a:r>
              <a:rPr lang="en-US" sz="7000" b="1" dirty="0">
                <a:solidFill>
                  <a:schemeClr val="bg1"/>
                </a:solidFill>
                <a:latin typeface="Gill Sans MT" panose="020B0502020104020203" pitchFamily="34" charset="0"/>
              </a:rPr>
              <a:t>Know</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Taking the responsibility to care for the clothes you own is a good investment in the items you purchase and </a:t>
            </a:r>
            <a:r>
              <a:rPr lang="en-US" dirty="0" smtClean="0"/>
              <a:t>enjoy.</a:t>
            </a:r>
            <a:endParaRPr lang="en-US" dirty="0"/>
          </a:p>
          <a:p>
            <a:pPr marL="0" indent="0">
              <a:buNone/>
            </a:pPr>
            <a:r>
              <a:rPr lang="en-US" dirty="0"/>
              <a:t>Caring for textiles means understanding care labels, laundry symbols and </a:t>
            </a:r>
            <a:r>
              <a:rPr lang="en-US" dirty="0" smtClean="0"/>
              <a:t>codes.</a:t>
            </a:r>
            <a:endParaRPr lang="en-US" dirty="0"/>
          </a:p>
          <a:p>
            <a:pPr marL="0" indent="0">
              <a:buNone/>
            </a:pPr>
            <a:r>
              <a:rPr lang="en-US" dirty="0"/>
              <a:t>Doing laundry is easy if you know a few facts and the steps in the </a:t>
            </a:r>
            <a:r>
              <a:rPr lang="en-US" dirty="0" smtClean="0"/>
              <a:t>process.</a:t>
            </a: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2790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075"/>
            <a:endParaRPr lang="en-US" sz="4400" dirty="0">
              <a:solidFill>
                <a:schemeClr val="bg1"/>
              </a:solidFill>
              <a:latin typeface="Gill Sans MT" panose="020B0502020104020203" pitchFamily="34" charset="0"/>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683100"/>
          </a:xfrm>
        </p:spPr>
        <p:txBody>
          <a:bodyPr anchor="b">
            <a:noAutofit/>
          </a:bodyPr>
          <a:lstStyle/>
          <a:p>
            <a:r>
              <a:rPr lang="en-US" sz="7000" b="1" dirty="0">
                <a:solidFill>
                  <a:schemeClr val="bg1"/>
                </a:solidFill>
                <a:latin typeface="Gill Sans MT" panose="020B0502020104020203" pitchFamily="34" charset="0"/>
              </a:rPr>
              <a:t>About LifeSmarts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0" y="4312055"/>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1026160"/>
            <a:ext cx="5400925" cy="423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LifeSmarts is the nation’s premier consumer education program teaching teens and tweens important real-life information. </a:t>
            </a:r>
          </a:p>
          <a:p>
            <a:pPr marL="0" indent="0">
              <a:buNone/>
            </a:pPr>
            <a:r>
              <a:rPr lang="en-US" dirty="0"/>
              <a:t>LifeSmarts:</a:t>
            </a:r>
          </a:p>
          <a:p>
            <a:pPr marL="457200" lvl="1"/>
            <a:r>
              <a:rPr lang="en-US" sz="2800" dirty="0"/>
              <a:t>Hosts online and live competitions</a:t>
            </a:r>
          </a:p>
          <a:p>
            <a:pPr marL="457200" lvl="1"/>
            <a:r>
              <a:rPr lang="en-US" sz="2800" dirty="0"/>
              <a:t>Provides free teaching resources</a:t>
            </a:r>
          </a:p>
          <a:p>
            <a:pPr marL="457200" lvl="1"/>
            <a:r>
              <a:rPr lang="en-US" sz="2800" dirty="0"/>
              <a:t>Offers opportunities for students including teamwork, leadership, and community service</a:t>
            </a:r>
          </a:p>
          <a:p>
            <a:pPr marL="457200" lvl="1"/>
            <a:r>
              <a:rPr lang="en-US" sz="2800" dirty="0"/>
              <a:t>Is a scholarship program </a:t>
            </a: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solidFill>
                <a:schemeClr val="bg1"/>
              </a:solidFill>
              <a:latin typeface="Myriad Pro" panose="020B0503030403020204"/>
            </a:endParaRPr>
          </a:p>
        </p:txBody>
      </p:sp>
      <p:sp>
        <p:nvSpPr>
          <p:cNvPr id="3" name="TextBox 2"/>
          <p:cNvSpPr txBox="1"/>
          <p:nvPr/>
        </p:nvSpPr>
        <p:spPr>
          <a:xfrm>
            <a:off x="357808" y="4312056"/>
            <a:ext cx="5257800" cy="769441"/>
          </a:xfrm>
          <a:prstGeom prst="rect">
            <a:avLst/>
          </a:prstGeom>
          <a:noFill/>
        </p:spPr>
        <p:txBody>
          <a:bodyPr wrap="square" rtlCol="0">
            <a:spAutoFit/>
          </a:bodyPr>
          <a:lstStyle/>
          <a:p>
            <a:r>
              <a:rPr lang="en-US" sz="4400" dirty="0">
                <a:solidFill>
                  <a:schemeClr val="bg1"/>
                </a:solidFill>
                <a:latin typeface="Gill Sans MT" panose="020B0502020104020203" pitchFamily="34" charset="0"/>
              </a:rPr>
              <a:t>www.LifeSmarts.org</a:t>
            </a:r>
            <a:endParaRPr lang="en-US" sz="4400" dirty="0"/>
          </a:p>
        </p:txBody>
      </p:sp>
    </p:spTree>
    <p:extLst>
      <p:ext uri="{BB962C8B-B14F-4D97-AF65-F5344CB8AC3E}">
        <p14:creationId xmlns:p14="http://schemas.microsoft.com/office/powerpoint/2010/main" val="1364468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6"/>
            <a:ext cx="4900997" cy="3397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latin typeface="Myriad Pro" pitchFamily="34" charset="0"/>
              </a:rPr>
              <a:t>Thank you</a:t>
            </a:r>
            <a:endParaRPr lang="en-US" sz="6000" b="1" u="sng" dirty="0">
              <a:solidFill>
                <a:schemeClr val="bg1"/>
              </a:solidFill>
              <a:latin typeface="Myriad Pro" pitchFamily="34" charset="0"/>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245375"/>
            <a:ext cx="5373289" cy="4592047"/>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latin typeface="Myriad Pro" panose="020B0503030403020204" pitchFamily="34" charset="0"/>
              </a:rPr>
              <a:t>LifeSmarts thanks </a:t>
            </a:r>
            <a:r>
              <a:rPr lang="en-US" altLang="en-US" dirty="0">
                <a:solidFill>
                  <a:prstClr val="black"/>
                </a:solidFill>
                <a:latin typeface="Myriad Pro" panose="020B0503030403020204" pitchFamily="34" charset="0"/>
              </a:rPr>
              <a:t>TIDE </a:t>
            </a:r>
            <a:r>
              <a:rPr lang="en-US" dirty="0">
                <a:latin typeface="Myriad Pro" panose="020B0503030403020204" pitchFamily="34" charset="0"/>
              </a:rPr>
              <a:t>for the financial support to develop this </a:t>
            </a:r>
            <a:r>
              <a:rPr lang="en-US" dirty="0" smtClean="0">
                <a:latin typeface="Myriad Pro" panose="020B0503030403020204" pitchFamily="34" charset="0"/>
              </a:rPr>
              <a:t>lesson.</a:t>
            </a:r>
            <a:endParaRPr lang="en-US" dirty="0">
              <a:latin typeface="Myriad Pro" panose="020B0503030403020204" pitchFamily="34" charset="0"/>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altLang="en-US" sz="1000" dirty="0">
              <a:latin typeface="Myriad Pro" panose="020B0503030403020204"/>
            </a:endParaRPr>
          </a:p>
          <a:p>
            <a:pPr marL="0" indent="0">
              <a:buNone/>
            </a:pPr>
            <a:endParaRPr lang="en-US" altLang="en-US" sz="2400" dirty="0">
              <a:latin typeface="Myriad Pro" panose="020B0503030403020204"/>
            </a:endParaRPr>
          </a:p>
          <a:p>
            <a:pPr marL="0" indent="0">
              <a:buNone/>
            </a:pPr>
            <a:endParaRPr lang="en-US" sz="2400" dirty="0">
              <a:latin typeface="Myriad Pro" panose="020B0503030403020204"/>
            </a:endParaRPr>
          </a:p>
          <a:p>
            <a:pPr marL="0" indent="0">
              <a:buNone/>
            </a:pPr>
            <a:endParaRPr lang="en-US" dirty="0">
              <a:latin typeface="Myriad Pro" panose="020B0503030403020204"/>
            </a:endParaRPr>
          </a:p>
        </p:txBody>
      </p:sp>
    </p:spTree>
    <p:extLst>
      <p:ext uri="{BB962C8B-B14F-4D97-AF65-F5344CB8AC3E}">
        <p14:creationId xmlns:p14="http://schemas.microsoft.com/office/powerpoint/2010/main" val="179965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Washing Machines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are many kinds of washing machines</a:t>
            </a:r>
            <a:r>
              <a:rPr lang="en-US" dirty="0">
                <a:solidFill>
                  <a:prstClr val="black"/>
                </a:solidFill>
                <a:latin typeface="Calibri" panose="020F0502020204030204"/>
              </a:rPr>
              <a:t>, but they fall into three basic categories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437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Frontload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white"/>
                </a:solidFill>
                <a:latin typeface="Gill Sans MT" panose="020B0502020104020203" pitchFamily="34" charset="0"/>
              </a:rPr>
              <a:t>Washer</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73728" y="1020578"/>
            <a:ext cx="5591577"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latin typeface="Calibri" panose="020F0502020204030204"/>
              </a:rPr>
              <a:t>A frontload machine lifts items up as the drum rotates and drops them into the water.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a:rPr>
              <a:t>For all types of washers labeled high efficiency (HE) it is important to use HE detergent.</a:t>
            </a:r>
            <a:endParaRPr lang="en-US" dirty="0">
              <a:latin typeface="Calibri" panose="020F0502020204030204"/>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0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rPr>
              <a:t>Top Load Washer-Agitator</a:t>
            </a: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Considered the “standard” washer, top load washers have a spindle (agitator) in the center of the drum to move clothing and water.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19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2475" y="1020578"/>
            <a:ext cx="5483525" cy="4816844"/>
          </a:xfrm>
          <a:prstGeom prst="rect">
            <a:avLst/>
          </a:prstGeom>
          <a:solidFill>
            <a:srgbClr val="E2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9C103CE-C0D9-1549-B0F2-FD1A26DEC3A4}"/>
              </a:ext>
            </a:extLst>
          </p:cNvPr>
          <p:cNvSpPr txBox="1">
            <a:spLocks/>
          </p:cNvSpPr>
          <p:nvPr/>
        </p:nvSpPr>
        <p:spPr>
          <a:xfrm>
            <a:off x="890203" y="1245377"/>
            <a:ext cx="4770407" cy="19840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yriad Pro"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mj-cs"/>
              </a:rPr>
              <a:t>Top Load Washer-Impeller</a:t>
            </a:r>
            <a:endParaRPr kumimoji="0" lang="en-US" sz="6000" b="1" i="0" u="sng" strike="noStrike" kern="1200" cap="none" spc="0" normalizeH="0" baseline="0" noProof="0" dirty="0">
              <a:ln>
                <a:noFill/>
              </a:ln>
              <a:solidFill>
                <a:prstClr val="white"/>
              </a:solidFill>
              <a:effectLst/>
              <a:uLnTx/>
              <a:uFillTx/>
              <a:latin typeface="Gill Sans MT" panose="020B0502020104020203" pitchFamily="34" charset="0"/>
              <a:ea typeface="+mj-ea"/>
              <a:cs typeface="+mj-cs"/>
            </a:endParaRPr>
          </a:p>
        </p:txBody>
      </p:sp>
      <p:sp>
        <p:nvSpPr>
          <p:cNvPr id="6" name="Content Placeholder 2">
            <a:extLst>
              <a:ext uri="{FF2B5EF4-FFF2-40B4-BE49-F238E27FC236}">
                <a16:creationId xmlns:a16="http://schemas.microsoft.com/office/drawing/2014/main" id="{A3EDED73-58DD-3042-80FA-DEB3A4D2EF98}"/>
              </a:ext>
            </a:extLst>
          </p:cNvPr>
          <p:cNvSpPr txBox="1">
            <a:spLocks/>
          </p:cNvSpPr>
          <p:nvPr/>
        </p:nvSpPr>
        <p:spPr>
          <a:xfrm>
            <a:off x="6300551" y="1020578"/>
            <a:ext cx="5312329" cy="48168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This HE washing machine uses low profile discs or cones to help the textiles rub against one another in the drum.</a:t>
            </a:r>
          </a:p>
        </p:txBody>
      </p:sp>
    </p:spTree>
    <p:extLst>
      <p:ext uri="{BB962C8B-B14F-4D97-AF65-F5344CB8AC3E}">
        <p14:creationId xmlns:p14="http://schemas.microsoft.com/office/powerpoint/2010/main" val="242975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EF5F5-6E5D-C14E-BFD6-66EB18CB777F}"/>
              </a:ext>
            </a:extLst>
          </p:cNvPr>
          <p:cNvSpPr/>
          <p:nvPr/>
        </p:nvSpPr>
        <p:spPr>
          <a:xfrm>
            <a:off x="0" y="0"/>
            <a:ext cx="6096000" cy="6884504"/>
          </a:xfrm>
          <a:prstGeom prst="rect">
            <a:avLst/>
          </a:prstGeom>
          <a:solidFill>
            <a:srgbClr val="A4B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0FC06-395C-1F45-A1A6-10EBB62B034C}"/>
              </a:ext>
            </a:extLst>
          </p:cNvPr>
          <p:cNvSpPr>
            <a:spLocks noGrp="1"/>
          </p:cNvSpPr>
          <p:nvPr>
            <p:ph type="title"/>
          </p:nvPr>
        </p:nvSpPr>
        <p:spPr>
          <a:xfrm>
            <a:off x="357809" y="628955"/>
            <a:ext cx="5738190" cy="3710532"/>
          </a:xfrm>
        </p:spPr>
        <p:txBody>
          <a:bodyPr anchor="b">
            <a:noAutofit/>
          </a:bodyPr>
          <a:lstStyle/>
          <a:p>
            <a:r>
              <a:rPr lang="en-US" sz="7000" b="1" dirty="0">
                <a:solidFill>
                  <a:schemeClr val="bg1"/>
                </a:solidFill>
                <a:latin typeface="Gill Sans MT" panose="020B0502020104020203" pitchFamily="34" charset="0"/>
              </a:rPr>
              <a:t>Detergents</a:t>
            </a:r>
            <a:endParaRPr lang="en-US" sz="7000" dirty="0">
              <a:latin typeface="Gill Sans MT" panose="020B0502020104020203" pitchFamily="34" charset="0"/>
            </a:endParaRPr>
          </a:p>
        </p:txBody>
      </p:sp>
      <p:cxnSp>
        <p:nvCxnSpPr>
          <p:cNvPr id="8" name="Straight Connector 7">
            <a:extLst>
              <a:ext uri="{FF2B5EF4-FFF2-40B4-BE49-F238E27FC236}">
                <a16:creationId xmlns:a16="http://schemas.microsoft.com/office/drawing/2014/main" id="{D7E2437A-70CA-444E-9E32-11A8D41B51F3}"/>
              </a:ext>
            </a:extLst>
          </p:cNvPr>
          <p:cNvCxnSpPr>
            <a:cxnSpLocks/>
          </p:cNvCxnSpPr>
          <p:nvPr/>
        </p:nvCxnSpPr>
        <p:spPr>
          <a:xfrm>
            <a:off x="13252" y="4339487"/>
            <a:ext cx="6082748" cy="0"/>
          </a:xfrm>
          <a:prstGeom prst="line">
            <a:avLst/>
          </a:prstGeom>
          <a:ln w="63500">
            <a:solidFill>
              <a:srgbClr val="00929A"/>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C567591-25D5-D748-9B8C-25DB8D8CECEE}"/>
              </a:ext>
            </a:extLst>
          </p:cNvPr>
          <p:cNvSpPr txBox="1">
            <a:spLocks/>
          </p:cNvSpPr>
          <p:nvPr/>
        </p:nvSpPr>
        <p:spPr>
          <a:xfrm>
            <a:off x="6440555" y="699574"/>
            <a:ext cx="5300871" cy="4562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Made from specially formulated surfactants and other chemicals, detergents are designed to clean efficiently, but  ALSO to solve laundry problems.</a:t>
            </a:r>
          </a:p>
          <a:p>
            <a:pPr marL="0" indent="0">
              <a:buNone/>
            </a:pPr>
            <a:endParaRPr lang="en-US" dirty="0"/>
          </a:p>
        </p:txBody>
      </p:sp>
      <p:sp>
        <p:nvSpPr>
          <p:cNvPr id="12" name="Content Placeholder 2">
            <a:extLst>
              <a:ext uri="{FF2B5EF4-FFF2-40B4-BE49-F238E27FC236}">
                <a16:creationId xmlns:a16="http://schemas.microsoft.com/office/drawing/2014/main" id="{3B25DEFC-E9A3-0B48-A436-149DBF81DDBB}"/>
              </a:ext>
            </a:extLst>
          </p:cNvPr>
          <p:cNvSpPr txBox="1">
            <a:spLocks/>
          </p:cNvSpPr>
          <p:nvPr/>
        </p:nvSpPr>
        <p:spPr>
          <a:xfrm>
            <a:off x="357809" y="2889366"/>
            <a:ext cx="5257800" cy="3720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960173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7041</TotalTime>
  <Words>2030</Words>
  <Application>Microsoft Office PowerPoint</Application>
  <PresentationFormat>Widescreen</PresentationFormat>
  <Paragraphs>299</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Gill Sans MT</vt:lpstr>
      <vt:lpstr>Gotham</vt:lpstr>
      <vt:lpstr>Myriad Pro</vt:lpstr>
      <vt:lpstr>Source Sans Pro Web</vt:lpstr>
      <vt:lpstr>Office Theme</vt:lpstr>
      <vt:lpstr>Laundry 101</vt:lpstr>
      <vt:lpstr>PowerPoint Presentation</vt:lpstr>
      <vt:lpstr>Products and Processes</vt:lpstr>
      <vt:lpstr>PowerPoint Presentation</vt:lpstr>
      <vt:lpstr>Washing Machines</vt:lpstr>
      <vt:lpstr>PowerPoint Presentation</vt:lpstr>
      <vt:lpstr>PowerPoint Presentation</vt:lpstr>
      <vt:lpstr>PowerPoint Presentation</vt:lpstr>
      <vt:lpstr>Detergents</vt:lpstr>
      <vt:lpstr>PowerPoint Presentation</vt:lpstr>
      <vt:lpstr>PowerPoint Presentation</vt:lpstr>
      <vt:lpstr>PowerPoint Presentation</vt:lpstr>
      <vt:lpstr>PowerPoint Presentation</vt:lpstr>
      <vt:lpstr>How Much Detergent to Use?</vt:lpstr>
      <vt:lpstr>PowerPoint Presentation</vt:lpstr>
      <vt:lpstr>PowerPoint Presentation</vt:lpstr>
      <vt:lpstr>Detergent Chemistry</vt:lpstr>
      <vt:lpstr>PowerPoint Presentation</vt:lpstr>
      <vt:lpstr>PowerPoint Presentation</vt:lpstr>
      <vt:lpstr>Laundry  Steps</vt:lpstr>
      <vt:lpstr>PowerPoint Presentation</vt:lpstr>
      <vt:lpstr>High Efficiency, HE</vt:lpstr>
      <vt:lpstr>Energy Star</vt:lpstr>
      <vt:lpstr>For Our Environment</vt:lpstr>
      <vt:lpstr>For Safety’s Sake #1</vt:lpstr>
      <vt:lpstr>For Safety’s Sake #2</vt:lpstr>
      <vt:lpstr>For Safety’s Sake #3</vt:lpstr>
      <vt:lpstr>PowerPoint Presentation</vt:lpstr>
      <vt:lpstr>Care Labels</vt:lpstr>
      <vt:lpstr>Caring for your Clothes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You Know</vt:lpstr>
      <vt:lpstr>About LifeSmarts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Hertzberg</dc:creator>
  <cp:lastModifiedBy>Lisa Hertzberg</cp:lastModifiedBy>
  <cp:revision>186</cp:revision>
  <dcterms:created xsi:type="dcterms:W3CDTF">2021-10-12T21:07:08Z</dcterms:created>
  <dcterms:modified xsi:type="dcterms:W3CDTF">2022-11-09T22:46:09Z</dcterms:modified>
</cp:coreProperties>
</file>