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40_2348CE06.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8B_3117A8BD.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78_6ED68F03.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89_BA97C254.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319" r:id="rId4"/>
    <p:sldId id="372" r:id="rId5"/>
    <p:sldId id="371" r:id="rId6"/>
    <p:sldId id="360" r:id="rId7"/>
    <p:sldId id="320" r:id="rId8"/>
    <p:sldId id="386" r:id="rId9"/>
    <p:sldId id="373" r:id="rId10"/>
    <p:sldId id="374" r:id="rId11"/>
    <p:sldId id="375" r:id="rId12"/>
    <p:sldId id="395" r:id="rId13"/>
    <p:sldId id="396" r:id="rId14"/>
    <p:sldId id="379" r:id="rId15"/>
    <p:sldId id="380" r:id="rId16"/>
    <p:sldId id="376" r:id="rId17"/>
    <p:sldId id="377" r:id="rId18"/>
    <p:sldId id="381" r:id="rId19"/>
    <p:sldId id="382" r:id="rId20"/>
    <p:sldId id="393" r:id="rId21"/>
    <p:sldId id="394" r:id="rId22"/>
    <p:sldId id="389" r:id="rId23"/>
    <p:sldId id="390" r:id="rId24"/>
    <p:sldId id="391" r:id="rId25"/>
    <p:sldId id="392" r:id="rId26"/>
    <p:sldId id="286" r:id="rId27"/>
    <p:sldId id="30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7EA094-0E58-AC4C-E6AC-22B05F557DF0}" name="Emily Stevenson" initials="ES" userId="42862ab032aafbf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A2924-7CE1-4AF1-A716-8BA70B459BB0}" v="128" dt="2022-10-05T00:30:04.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3" autoAdjust="0"/>
  </p:normalViewPr>
  <p:slideViewPr>
    <p:cSldViewPr snapToGrid="0" showGuides="1">
      <p:cViewPr varScale="1">
        <p:scale>
          <a:sx n="60" d="100"/>
          <a:sy n="60" d="100"/>
        </p:scale>
        <p:origin x="566" y="58"/>
      </p:cViewPr>
      <p:guideLst>
        <p:guide orient="horz" pos="2160"/>
        <p:guide pos="3840"/>
      </p:guideLst>
    </p:cSldViewPr>
  </p:slideViewPr>
  <p:notesTextViewPr>
    <p:cViewPr>
      <p:scale>
        <a:sx n="1" d="1"/>
        <a:sy n="1" d="1"/>
      </p:scale>
      <p:origin x="0" y="0"/>
    </p:cViewPr>
  </p:notesTextViewPr>
  <p:sorterViewPr>
    <p:cViewPr>
      <p:scale>
        <a:sx n="70" d="100"/>
        <a:sy n="70" d="100"/>
      </p:scale>
      <p:origin x="0" y="-27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comments/modernComment_140_2348CE06.xml><?xml version="1.0" encoding="utf-8"?>
<p188:cmLst xmlns:a="http://schemas.openxmlformats.org/drawingml/2006/main" xmlns:r="http://schemas.openxmlformats.org/officeDocument/2006/relationships" xmlns:p188="http://schemas.microsoft.com/office/powerpoint/2018/8/main">
  <p188:cm id="{0AA88E3E-B861-4A56-B3A0-5F1858EFA227}" authorId="{117EA094-0E58-AC4C-E6AC-22B05F557DF0}" created="2022-09-05T22:35:25.594">
    <ac:deMkLst xmlns:ac="http://schemas.microsoft.com/office/drawing/2013/main/command">
      <pc:docMk xmlns:pc="http://schemas.microsoft.com/office/powerpoint/2013/main/command"/>
      <pc:sldMk xmlns:pc="http://schemas.microsoft.com/office/powerpoint/2013/main/command" cId="591973894" sldId="320"/>
      <ac:spMk id="6" creationId="{A3EDED73-58DD-3042-80FA-DEB3A4D2EF98}"/>
    </ac:deMkLst>
    <p188:txBody>
      <a:bodyPr/>
      <a:lstStyle/>
      <a:p>
        <a:r>
          <a:rPr lang="en-US"/>
          <a:t>Change order on the factors list because I added machines next because machine type informs detergent type, etc.</a:t>
        </a:r>
      </a:p>
    </p188:txBody>
  </p188:cm>
</p188:cmLst>
</file>

<file path=ppt/comments/modernComment_178_6ED68F03.xml><?xml version="1.0" encoding="utf-8"?>
<p188:cmLst xmlns:a="http://schemas.openxmlformats.org/drawingml/2006/main" xmlns:r="http://schemas.openxmlformats.org/officeDocument/2006/relationships" xmlns:p188="http://schemas.microsoft.com/office/powerpoint/2018/8/main">
  <p188:cm id="{0AA88E3E-B861-4A56-B3A0-5F1858EFA227}" authorId="{117EA094-0E58-AC4C-E6AC-22B05F557DF0}" created="2022-09-05T22:35:25.594">
    <ac:deMkLst xmlns:ac="http://schemas.microsoft.com/office/drawing/2013/main/command">
      <pc:docMk xmlns:pc="http://schemas.microsoft.com/office/powerpoint/2013/main/command"/>
      <pc:sldMk xmlns:pc="http://schemas.microsoft.com/office/powerpoint/2013/main/command" cId="591973894" sldId="320"/>
      <ac:spMk id="6" creationId="{A3EDED73-58DD-3042-80FA-DEB3A4D2EF98}"/>
    </ac:deMkLst>
    <p188:txBody>
      <a:bodyPr/>
      <a:lstStyle/>
      <a:p>
        <a:r>
          <a:rPr lang="en-US"/>
          <a:t>Change order on the factors list because I added machines next because machine type informs detergent type, etc.</a:t>
        </a:r>
      </a:p>
    </p188:txBody>
  </p188:cm>
</p188:cmLst>
</file>

<file path=ppt/comments/modernComment_189_BA97C254.xml><?xml version="1.0" encoding="utf-8"?>
<p188:cmLst xmlns:a="http://schemas.openxmlformats.org/drawingml/2006/main" xmlns:r="http://schemas.openxmlformats.org/officeDocument/2006/relationships" xmlns:p188="http://schemas.microsoft.com/office/powerpoint/2018/8/main">
  <p188:cm id="{0AA88E3E-B861-4A56-B3A0-5F1858EFA227}" authorId="{117EA094-0E58-AC4C-E6AC-22B05F557DF0}" created="2022-09-05T22:35:25.594">
    <ac:deMkLst xmlns:ac="http://schemas.microsoft.com/office/drawing/2013/main/command">
      <pc:docMk xmlns:pc="http://schemas.microsoft.com/office/powerpoint/2013/main/command"/>
      <pc:sldMk xmlns:pc="http://schemas.microsoft.com/office/powerpoint/2013/main/command" cId="591973894" sldId="320"/>
      <ac:spMk id="6" creationId="{A3EDED73-58DD-3042-80FA-DEB3A4D2EF98}"/>
    </ac:deMkLst>
    <p188:txBody>
      <a:bodyPr/>
      <a:lstStyle/>
      <a:p>
        <a:r>
          <a:rPr lang="en-US"/>
          <a:t>Change order on the factors list because I added machines next because machine type informs detergent type, etc.</a:t>
        </a:r>
      </a:p>
    </p188:txBody>
  </p188:cm>
</p188:cmLst>
</file>

<file path=ppt/comments/modernComment_18B_3117A8BD.xml><?xml version="1.0" encoding="utf-8"?>
<p188:cmLst xmlns:a="http://schemas.openxmlformats.org/drawingml/2006/main" xmlns:r="http://schemas.openxmlformats.org/officeDocument/2006/relationships" xmlns:p188="http://schemas.microsoft.com/office/powerpoint/2018/8/main">
  <p188:cm id="{0AA88E3E-B861-4A56-B3A0-5F1858EFA227}" authorId="{117EA094-0E58-AC4C-E6AC-22B05F557DF0}" created="2022-09-05T22:35:25.594">
    <ac:deMkLst xmlns:ac="http://schemas.microsoft.com/office/drawing/2013/main/command">
      <pc:docMk xmlns:pc="http://schemas.microsoft.com/office/powerpoint/2013/main/command"/>
      <pc:sldMk xmlns:pc="http://schemas.microsoft.com/office/powerpoint/2013/main/command" cId="591973894" sldId="320"/>
      <ac:spMk id="6" creationId="{A3EDED73-58DD-3042-80FA-DEB3A4D2EF98}"/>
    </ac:deMkLst>
    <p188:txBody>
      <a:bodyPr/>
      <a:lstStyle/>
      <a:p>
        <a:r>
          <a:rPr lang="en-US"/>
          <a:t>Change order on the factors list because I added machines next because machine type informs detergent type, etc.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EBB1C-D0C2-4BBB-9969-6695270E2E47}" type="datetimeFigureOut">
              <a:rPr lang="en-US" smtClean="0"/>
              <a:t>11/4/2022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1CF48-8F8C-4C4A-8B4E-8A334615E3C9}" type="slidenum">
              <a:rPr lang="en-US" smtClean="0"/>
              <a:t>‹#›</a:t>
            </a:fld>
            <a:endParaRPr lang="en-US" dirty="0"/>
          </a:p>
        </p:txBody>
      </p:sp>
    </p:spTree>
    <p:extLst>
      <p:ext uri="{BB962C8B-B14F-4D97-AF65-F5344CB8AC3E}">
        <p14:creationId xmlns:p14="http://schemas.microsoft.com/office/powerpoint/2010/main" val="274976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esafebuyreal.ul.org/sites/default/files/2021-11/BSBR%20Youth%20Day%20Infographic-Final.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esafebuyreal.ul.org/resource/social-media-counterfei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a:t>
            </a:fld>
            <a:endParaRPr lang="en-US" dirty="0"/>
          </a:p>
        </p:txBody>
      </p:sp>
    </p:spTree>
    <p:extLst>
      <p:ext uri="{BB962C8B-B14F-4D97-AF65-F5344CB8AC3E}">
        <p14:creationId xmlns:p14="http://schemas.microsoft.com/office/powerpoint/2010/main" val="45916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10</a:t>
            </a:fld>
            <a:endParaRPr lang="en-US" dirty="0"/>
          </a:p>
        </p:txBody>
      </p:sp>
    </p:spTree>
    <p:extLst>
      <p:ext uri="{BB962C8B-B14F-4D97-AF65-F5344CB8AC3E}">
        <p14:creationId xmlns:p14="http://schemas.microsoft.com/office/powerpoint/2010/main" val="3937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social</a:t>
            </a:r>
            <a:r>
              <a:rPr lang="en-US" baseline="0" dirty="0"/>
              <a:t> media influencer is someone who reviews, promotes, and links to </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11</a:t>
            </a:fld>
            <a:endParaRPr lang="en-US" dirty="0"/>
          </a:p>
        </p:txBody>
      </p:sp>
    </p:spTree>
    <p:extLst>
      <p:ext uri="{BB962C8B-B14F-4D97-AF65-F5344CB8AC3E}">
        <p14:creationId xmlns:p14="http://schemas.microsoft.com/office/powerpoint/2010/main" val="3122035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12</a:t>
            </a:fld>
            <a:endParaRPr lang="en-US" dirty="0"/>
          </a:p>
        </p:txBody>
      </p:sp>
    </p:spTree>
    <p:extLst>
      <p:ext uri="{BB962C8B-B14F-4D97-AF65-F5344CB8AC3E}">
        <p14:creationId xmlns:p14="http://schemas.microsoft.com/office/powerpoint/2010/main" val="3198064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1DD5-E67C-DA4F-89A9-EFB84F428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469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https://besafebuyreal.ul.org/sites/default/files/2020-09/UL_WACW_Infographic_Top10.pdf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1DD5-E67C-DA4F-89A9-EFB84F428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699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1DD5-E67C-DA4F-89A9-EFB84F428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234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https://www.redpoints.com/blog/young-consumers-fake-fashion-online/</a:t>
            </a:r>
          </a:p>
        </p:txBody>
      </p:sp>
      <p:sp>
        <p:nvSpPr>
          <p:cNvPr id="4" name="Slide Number Placeholder 3"/>
          <p:cNvSpPr>
            <a:spLocks noGrp="1"/>
          </p:cNvSpPr>
          <p:nvPr>
            <p:ph type="sldNum" sz="quarter" idx="5"/>
          </p:nvPr>
        </p:nvSpPr>
        <p:spPr/>
        <p:txBody>
          <a:bodyPr/>
          <a:lstStyle/>
          <a:p>
            <a:fld id="{217F1DD5-E67C-DA4F-89A9-EFB84F428BC1}" type="slidenum">
              <a:rPr lang="en-US" smtClean="0"/>
              <a:t>16</a:t>
            </a:fld>
            <a:endParaRPr lang="en-US" dirty="0"/>
          </a:p>
        </p:txBody>
      </p:sp>
    </p:spTree>
    <p:extLst>
      <p:ext uri="{BB962C8B-B14F-4D97-AF65-F5344CB8AC3E}">
        <p14:creationId xmlns:p14="http://schemas.microsoft.com/office/powerpoint/2010/main" val="1842795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kern="1200" dirty="0">
                <a:solidFill>
                  <a:schemeClr val="tx1"/>
                </a:solidFill>
                <a:effectLst/>
                <a:latin typeface="+mn-lt"/>
                <a:ea typeface="+mn-ea"/>
                <a:cs typeface="+mn-cs"/>
                <a:hlinkClick r:id="rId3"/>
              </a:rPr>
              <a:t>https://besafebuyreal.ul.org/sites/default/files/2021-11/BSBR%20Youth%20Day%20Infographic-Final.pdf</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1DD5-E67C-DA4F-89A9-EFB84F428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018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18</a:t>
            </a:fld>
            <a:endParaRPr lang="en-US" dirty="0"/>
          </a:p>
        </p:txBody>
      </p:sp>
    </p:spTree>
    <p:extLst>
      <p:ext uri="{BB962C8B-B14F-4D97-AF65-F5344CB8AC3E}">
        <p14:creationId xmlns:p14="http://schemas.microsoft.com/office/powerpoint/2010/main" val="1403942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19</a:t>
            </a:fld>
            <a:endParaRPr lang="en-US" dirty="0"/>
          </a:p>
        </p:txBody>
      </p:sp>
    </p:spTree>
    <p:extLst>
      <p:ext uri="{BB962C8B-B14F-4D97-AF65-F5344CB8AC3E}">
        <p14:creationId xmlns:p14="http://schemas.microsoft.com/office/powerpoint/2010/main" val="58880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program of the National Consumers League, the goal of LifeSmarts is to create financially literate youth who are empowered consumers, workers, and citizens. Visit LifeSmarts.org</a:t>
            </a:r>
            <a:r>
              <a:rPr lang="en-US" sz="1200" kern="1200" baseline="0" dirty="0">
                <a:solidFill>
                  <a:schemeClr val="tx1"/>
                </a:solidFill>
                <a:effectLst/>
                <a:latin typeface="+mn-lt"/>
                <a:ea typeface="+mn-ea"/>
                <a:cs typeface="+mn-cs"/>
              </a:rPr>
              <a:t> to explore more free resources.</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a:t>
            </a:fld>
            <a:endParaRPr lang="en-US" dirty="0"/>
          </a:p>
        </p:txBody>
      </p:sp>
    </p:spTree>
    <p:extLst>
      <p:ext uri="{BB962C8B-B14F-4D97-AF65-F5344CB8AC3E}">
        <p14:creationId xmlns:p14="http://schemas.microsoft.com/office/powerpoint/2010/main" val="742988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20</a:t>
            </a:fld>
            <a:endParaRPr lang="en-US" dirty="0"/>
          </a:p>
        </p:txBody>
      </p:sp>
    </p:spTree>
    <p:extLst>
      <p:ext uri="{BB962C8B-B14F-4D97-AF65-F5344CB8AC3E}">
        <p14:creationId xmlns:p14="http://schemas.microsoft.com/office/powerpoint/2010/main" val="4046946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https://besafebuyreal.ul.org/sites/default/files/2020-11/7-critical-tips-to-verfity-legitimate-online-shopping-website.pdf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1DD5-E67C-DA4F-89A9-EFB84F428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487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22</a:t>
            </a:fld>
            <a:endParaRPr lang="en-US" dirty="0"/>
          </a:p>
        </p:txBody>
      </p:sp>
    </p:spTree>
    <p:extLst>
      <p:ext uri="{BB962C8B-B14F-4D97-AF65-F5344CB8AC3E}">
        <p14:creationId xmlns:p14="http://schemas.microsoft.com/office/powerpoint/2010/main" val="3814497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https://besafebuyreal.ul.org/sites/default/files/2020-11/How-to-spot-couterfeit-products-online_ICCE_0.pdf</a:t>
            </a:r>
          </a:p>
        </p:txBody>
      </p:sp>
      <p:sp>
        <p:nvSpPr>
          <p:cNvPr id="4" name="Slide Number Placeholder 3"/>
          <p:cNvSpPr>
            <a:spLocks noGrp="1"/>
          </p:cNvSpPr>
          <p:nvPr>
            <p:ph type="sldNum" sz="quarter" idx="5"/>
          </p:nvPr>
        </p:nvSpPr>
        <p:spPr/>
        <p:txBody>
          <a:bodyPr/>
          <a:lstStyle/>
          <a:p>
            <a:fld id="{217F1DD5-E67C-DA4F-89A9-EFB84F428BC1}" type="slidenum">
              <a:rPr lang="en-US" smtClean="0"/>
              <a:t>23</a:t>
            </a:fld>
            <a:endParaRPr lang="en-US" dirty="0"/>
          </a:p>
        </p:txBody>
      </p:sp>
    </p:spTree>
    <p:extLst>
      <p:ext uri="{BB962C8B-B14F-4D97-AF65-F5344CB8AC3E}">
        <p14:creationId xmlns:p14="http://schemas.microsoft.com/office/powerpoint/2010/main" val="4157118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https://lifesmarts.org/lifesmarts-be-safe-buy-real-poster-contest/</a:t>
            </a:r>
          </a:p>
        </p:txBody>
      </p:sp>
      <p:sp>
        <p:nvSpPr>
          <p:cNvPr id="4" name="Slide Number Placeholder 3"/>
          <p:cNvSpPr>
            <a:spLocks noGrp="1"/>
          </p:cNvSpPr>
          <p:nvPr>
            <p:ph type="sldNum" sz="quarter" idx="5"/>
          </p:nvPr>
        </p:nvSpPr>
        <p:spPr/>
        <p:txBody>
          <a:bodyPr/>
          <a:lstStyle/>
          <a:p>
            <a:fld id="{217F1DD5-E67C-DA4F-89A9-EFB84F428BC1}" type="slidenum">
              <a:rPr lang="en-US" smtClean="0"/>
              <a:t>24</a:t>
            </a:fld>
            <a:endParaRPr lang="en-US" dirty="0"/>
          </a:p>
        </p:txBody>
      </p:sp>
    </p:spTree>
    <p:extLst>
      <p:ext uri="{BB962C8B-B14F-4D97-AF65-F5344CB8AC3E}">
        <p14:creationId xmlns:p14="http://schemas.microsoft.com/office/powerpoint/2010/main" val="1171904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https://lifesmarts.org/lifesmarts-be-safe-buy-real-poster-contest/</a:t>
            </a:r>
          </a:p>
        </p:txBody>
      </p:sp>
      <p:sp>
        <p:nvSpPr>
          <p:cNvPr id="4" name="Slide Number Placeholder 3"/>
          <p:cNvSpPr>
            <a:spLocks noGrp="1"/>
          </p:cNvSpPr>
          <p:nvPr>
            <p:ph type="sldNum" sz="quarter" idx="5"/>
          </p:nvPr>
        </p:nvSpPr>
        <p:spPr/>
        <p:txBody>
          <a:bodyPr/>
          <a:lstStyle/>
          <a:p>
            <a:fld id="{217F1DD5-E67C-DA4F-89A9-EFB84F428BC1}" type="slidenum">
              <a:rPr lang="en-US" smtClean="0"/>
              <a:t>25</a:t>
            </a:fld>
            <a:endParaRPr lang="en-US" dirty="0"/>
          </a:p>
        </p:txBody>
      </p:sp>
    </p:spTree>
    <p:extLst>
      <p:ext uri="{BB962C8B-B14F-4D97-AF65-F5344CB8AC3E}">
        <p14:creationId xmlns:p14="http://schemas.microsoft.com/office/powerpoint/2010/main" val="3061550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LifeSmarts is</a:t>
            </a:r>
            <a:r>
              <a:rPr lang="en-US" baseline="0" dirty="0"/>
              <a:t> a comprehensive consumer education program that is free to middle school and high school students and educators. The main goal of the program is to create consumer savvy young people who will be better equipped for adult life in today’s complex, global marketplace. </a:t>
            </a:r>
          </a:p>
          <a:p>
            <a:endParaRPr lang="en-US" baseline="0" dirty="0"/>
          </a:p>
          <a:p>
            <a:r>
              <a:rPr lang="en-US" baseline="0" dirty="0"/>
              <a:t>LifeSmarts focuses on:</a:t>
            </a:r>
          </a:p>
          <a:p>
            <a:pPr marL="628650" lvl="1" indent="-171450">
              <a:buFont typeface="Arial" panose="020B0604020202020204" pitchFamily="34" charset="0"/>
              <a:buChar char="•"/>
            </a:pPr>
            <a:r>
              <a:rPr lang="en-US" baseline="0" dirty="0"/>
              <a:t>Personal Finance</a:t>
            </a:r>
          </a:p>
          <a:p>
            <a:pPr marL="628650" lvl="1" indent="-171450">
              <a:buFont typeface="Arial" panose="020B0604020202020204" pitchFamily="34" charset="0"/>
              <a:buChar char="•"/>
            </a:pPr>
            <a:r>
              <a:rPr lang="en-US" baseline="0" dirty="0"/>
              <a:t>Consumer Rights &amp; Responsibilities</a:t>
            </a:r>
          </a:p>
          <a:p>
            <a:pPr marL="628650" lvl="1" indent="-171450">
              <a:buFont typeface="Arial" panose="020B0604020202020204" pitchFamily="34" charset="0"/>
              <a:buChar char="•"/>
            </a:pPr>
            <a:r>
              <a:rPr lang="en-US" baseline="0" dirty="0"/>
              <a:t>Health &amp; Safety</a:t>
            </a:r>
          </a:p>
          <a:p>
            <a:pPr marL="628650" lvl="1" indent="-171450">
              <a:buFont typeface="Arial" panose="020B0604020202020204" pitchFamily="34" charset="0"/>
              <a:buChar char="•"/>
            </a:pPr>
            <a:r>
              <a:rPr lang="en-US" baseline="0" dirty="0"/>
              <a:t>Technology &amp; Workforce Preparation</a:t>
            </a:r>
          </a:p>
          <a:p>
            <a:pPr marL="628650" lvl="1" indent="-171450">
              <a:buFont typeface="Arial" panose="020B0604020202020204" pitchFamily="34" charset="0"/>
              <a:buChar char="•"/>
            </a:pPr>
            <a:r>
              <a:rPr lang="en-US" baseline="0" dirty="0"/>
              <a:t>The Environment</a:t>
            </a:r>
          </a:p>
        </p:txBody>
      </p:sp>
      <p:sp>
        <p:nvSpPr>
          <p:cNvPr id="4" name="Slide Number Placeholder 3"/>
          <p:cNvSpPr>
            <a:spLocks noGrp="1"/>
          </p:cNvSpPr>
          <p:nvPr>
            <p:ph type="sldNum" sz="quarter" idx="5"/>
          </p:nvPr>
        </p:nvSpPr>
        <p:spPr/>
        <p:txBody>
          <a:bodyPr/>
          <a:lstStyle/>
          <a:p>
            <a:fld id="{217F1DD5-E67C-DA4F-89A9-EFB84F428BC1}" type="slidenum">
              <a:rPr lang="en-US" smtClean="0"/>
              <a:t>26</a:t>
            </a:fld>
            <a:endParaRPr lang="en-US" dirty="0"/>
          </a:p>
        </p:txBody>
      </p:sp>
    </p:spTree>
    <p:extLst>
      <p:ext uri="{BB962C8B-B14F-4D97-AF65-F5344CB8AC3E}">
        <p14:creationId xmlns:p14="http://schemas.microsoft.com/office/powerpoint/2010/main" val="1977486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https://ulse.org/anti-counterfeiting</a:t>
            </a:r>
          </a:p>
        </p:txBody>
      </p:sp>
      <p:sp>
        <p:nvSpPr>
          <p:cNvPr id="4" name="Slide Number Placeholder 3"/>
          <p:cNvSpPr>
            <a:spLocks noGrp="1"/>
          </p:cNvSpPr>
          <p:nvPr>
            <p:ph type="sldNum" sz="quarter" idx="5"/>
          </p:nvPr>
        </p:nvSpPr>
        <p:spPr/>
        <p:txBody>
          <a:bodyPr/>
          <a:lstStyle/>
          <a:p>
            <a:fld id="{217F1DD5-E67C-DA4F-89A9-EFB84F428BC1}" type="slidenum">
              <a:rPr lang="en-US" smtClean="0"/>
              <a:t>27</a:t>
            </a:fld>
            <a:endParaRPr lang="en-US" dirty="0"/>
          </a:p>
        </p:txBody>
      </p:sp>
    </p:spTree>
    <p:extLst>
      <p:ext uri="{BB962C8B-B14F-4D97-AF65-F5344CB8AC3E}">
        <p14:creationId xmlns:p14="http://schemas.microsoft.com/office/powerpoint/2010/main" val="364752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3</a:t>
            </a:fld>
            <a:endParaRPr lang="en-US" dirty="0"/>
          </a:p>
        </p:txBody>
      </p:sp>
    </p:spTree>
    <p:extLst>
      <p:ext uri="{BB962C8B-B14F-4D97-AF65-F5344CB8AC3E}">
        <p14:creationId xmlns:p14="http://schemas.microsoft.com/office/powerpoint/2010/main" val="281545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4</a:t>
            </a:fld>
            <a:endParaRPr lang="en-US" dirty="0"/>
          </a:p>
        </p:txBody>
      </p:sp>
    </p:spTree>
    <p:extLst>
      <p:ext uri="{BB962C8B-B14F-4D97-AF65-F5344CB8AC3E}">
        <p14:creationId xmlns:p14="http://schemas.microsoft.com/office/powerpoint/2010/main" val="1147728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5</a:t>
            </a:fld>
            <a:endParaRPr lang="en-US" dirty="0"/>
          </a:p>
        </p:txBody>
      </p:sp>
    </p:spTree>
    <p:extLst>
      <p:ext uri="{BB962C8B-B14F-4D97-AF65-F5344CB8AC3E}">
        <p14:creationId xmlns:p14="http://schemas.microsoft.com/office/powerpoint/2010/main" val="1527288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1DD5-E67C-DA4F-89A9-EFB84F428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89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“As we were studying the effects of the internet and the growth of e-commerce and social commerce, some of my students suggested that we needed to look into so-called “dupes” (duplicates) and “reps” (replicas) on social media. They were being used in a way that made them sound more acceptable and less criminal than a counterfeit.” -- Jay Kennedy, Michigan State University </a:t>
            </a:r>
          </a:p>
          <a:p>
            <a:pPr rtl="0" fontAlgn="base"/>
            <a:r>
              <a:rPr lang="en-US" sz="1200" b="0" i="0" u="sng" strike="noStrike" kern="1200" dirty="0">
                <a:solidFill>
                  <a:schemeClr val="tx1"/>
                </a:solidFill>
                <a:effectLst/>
                <a:latin typeface="+mn-lt"/>
                <a:ea typeface="+mn-ea"/>
                <a:cs typeface="+mn-cs"/>
                <a:hlinkClick r:id="rId3"/>
              </a:rPr>
              <a:t>https://besafebuyreal.ul.org/resource/social-media-counterfeits</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7</a:t>
            </a:fld>
            <a:endParaRPr lang="en-US" dirty="0"/>
          </a:p>
        </p:txBody>
      </p:sp>
    </p:spTree>
    <p:extLst>
      <p:ext uri="{BB962C8B-B14F-4D97-AF65-F5344CB8AC3E}">
        <p14:creationId xmlns:p14="http://schemas.microsoft.com/office/powerpoint/2010/main" val="2466669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1DD5-E67C-DA4F-89A9-EFB84F428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09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9</a:t>
            </a:fld>
            <a:endParaRPr lang="en-US" dirty="0"/>
          </a:p>
        </p:txBody>
      </p:sp>
    </p:spTree>
    <p:extLst>
      <p:ext uri="{BB962C8B-B14F-4D97-AF65-F5344CB8AC3E}">
        <p14:creationId xmlns:p14="http://schemas.microsoft.com/office/powerpoint/2010/main" val="609233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550A7B-5979-42A5-924A-A89FAB592FA7}"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247203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50A7B-5979-42A5-924A-A89FAB592FA7}"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35488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50A7B-5979-42A5-924A-A89FAB592FA7}"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10791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50A7B-5979-42A5-924A-A89FAB592FA7}"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62990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550A7B-5979-42A5-924A-A89FAB592FA7}"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287657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550A7B-5979-42A5-924A-A89FAB592FA7}" type="datetimeFigureOut">
              <a:rPr lang="en-US" smtClean="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126523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550A7B-5979-42A5-924A-A89FAB592FA7}" type="datetimeFigureOut">
              <a:rPr lang="en-US" smtClean="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202289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550A7B-5979-42A5-924A-A89FAB592FA7}" type="datetimeFigureOut">
              <a:rPr lang="en-US" smtClean="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60241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50A7B-5979-42A5-924A-A89FAB592FA7}" type="datetimeFigureOut">
              <a:rPr lang="en-US" smtClean="0"/>
              <a:t>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126735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550A7B-5979-42A5-924A-A89FAB592FA7}" type="datetimeFigureOut">
              <a:rPr lang="en-US" smtClean="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241451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550A7B-5979-42A5-924A-A89FAB592FA7}" type="datetimeFigureOut">
              <a:rPr lang="en-US" smtClean="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54933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50A7B-5979-42A5-924A-A89FAB592FA7}" type="datetimeFigureOut">
              <a:rPr lang="en-US" smtClean="0"/>
              <a:t>11/4/2022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9BCD6-5932-44AA-8846-A0F824F5A6DD}" type="slidenum">
              <a:rPr lang="en-US" smtClean="0"/>
              <a:t>‹#›</a:t>
            </a:fld>
            <a:endParaRPr lang="en-US" dirty="0"/>
          </a:p>
        </p:txBody>
      </p:sp>
    </p:spTree>
    <p:extLst>
      <p:ext uri="{BB962C8B-B14F-4D97-AF65-F5344CB8AC3E}">
        <p14:creationId xmlns:p14="http://schemas.microsoft.com/office/powerpoint/2010/main" val="3117249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8B_3117A8BD.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78_6ED68F0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18/10/relationships/comments" Target="../comments/modernComment_189_BA97C25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lifesmarts.org/lifesmarts-be-safe-buy-real-poster-contes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40_2348CE0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8328"/>
            <a:ext cx="12209814" cy="7545665"/>
          </a:xfrm>
          <a:prstGeom prst="rect">
            <a:avLst/>
          </a:prstGeom>
        </p:spPr>
      </p:pic>
      <p:sp>
        <p:nvSpPr>
          <p:cNvPr id="11" name="Rectangle 10">
            <a:extLst>
              <a:ext uri="{FF2B5EF4-FFF2-40B4-BE49-F238E27FC236}">
                <a16:creationId xmlns:a16="http://schemas.microsoft.com/office/drawing/2014/main" id="{60DB4C0B-FEAF-A649-AF48-E1287B327F96}"/>
              </a:ext>
            </a:extLst>
          </p:cNvPr>
          <p:cNvSpPr/>
          <p:nvPr/>
        </p:nvSpPr>
        <p:spPr>
          <a:xfrm>
            <a:off x="-13577" y="0"/>
            <a:ext cx="1222339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658930-1822-9141-A0BF-CF07D8ED7036}"/>
              </a:ext>
            </a:extLst>
          </p:cNvPr>
          <p:cNvSpPr>
            <a:spLocks noGrp="1"/>
          </p:cNvSpPr>
          <p:nvPr>
            <p:ph type="ctrTitle"/>
          </p:nvPr>
        </p:nvSpPr>
        <p:spPr>
          <a:xfrm>
            <a:off x="2205692" y="1625600"/>
            <a:ext cx="7780615" cy="2859314"/>
          </a:xfrm>
          <a:ln w="101600">
            <a:solidFill>
              <a:schemeClr val="bg1"/>
            </a:solidFill>
            <a:miter lim="800000"/>
          </a:ln>
        </p:spPr>
        <p:txBody>
          <a:bodyPr anchor="ctr">
            <a:normAutofit/>
          </a:bodyPr>
          <a:lstStyle/>
          <a:p>
            <a:pPr>
              <a:lnSpc>
                <a:spcPct val="100000"/>
              </a:lnSpc>
              <a:spcAft>
                <a:spcPts val="600"/>
              </a:spcAft>
            </a:pPr>
            <a:r>
              <a:rPr lang="en-US" sz="7200" b="1" dirty="0">
                <a:solidFill>
                  <a:schemeClr val="bg1"/>
                </a:solidFill>
                <a:latin typeface="Gill Sans MT" panose="020B0502020104020203" pitchFamily="34" charset="0"/>
              </a:rPr>
              <a:t>Counterfeit Products</a:t>
            </a:r>
          </a:p>
        </p:txBody>
      </p:sp>
      <p:sp>
        <p:nvSpPr>
          <p:cNvPr id="3" name="TextBox 2">
            <a:extLst>
              <a:ext uri="{FF2B5EF4-FFF2-40B4-BE49-F238E27FC236}">
                <a16:creationId xmlns:a16="http://schemas.microsoft.com/office/drawing/2014/main" id="{E2F40B8C-52CC-4F45-9610-9CAAAEA34E46}"/>
              </a:ext>
            </a:extLst>
          </p:cNvPr>
          <p:cNvSpPr txBox="1"/>
          <p:nvPr/>
        </p:nvSpPr>
        <p:spPr>
          <a:xfrm>
            <a:off x="1753387" y="4827795"/>
            <a:ext cx="8682086" cy="1261884"/>
          </a:xfrm>
          <a:prstGeom prst="rect">
            <a:avLst/>
          </a:prstGeom>
          <a:noFill/>
        </p:spPr>
        <p:txBody>
          <a:bodyPr wrap="square" rtlCol="0">
            <a:spAutoFit/>
          </a:bodyPr>
          <a:lstStyle/>
          <a:p>
            <a:pPr algn="ctr"/>
            <a:r>
              <a:rPr lang="en-US" sz="2800" dirty="0">
                <a:solidFill>
                  <a:schemeClr val="bg1"/>
                </a:solidFill>
                <a:latin typeface="Gill Sans MT" panose="020B0502020104020203" pitchFamily="34" charset="0"/>
              </a:rPr>
              <a:t>What consumers can do about fakes in the marketplace</a:t>
            </a:r>
          </a:p>
          <a:p>
            <a:pPr algn="ctr"/>
            <a:endParaRPr lang="en-US" sz="2800" i="1" dirty="0">
              <a:solidFill>
                <a:schemeClr val="bg1"/>
              </a:solidFill>
              <a:latin typeface="Gill Sans MT" panose="020B0502020104020203" pitchFamily="34" charset="0"/>
            </a:endParaRPr>
          </a:p>
          <a:p>
            <a:pPr algn="ctr"/>
            <a:r>
              <a:rPr lang="en-US" sz="2000" i="1" dirty="0">
                <a:solidFill>
                  <a:schemeClr val="bg1"/>
                </a:solidFill>
                <a:latin typeface="Gill Sans MT" panose="020B0502020104020203" pitchFamily="34" charset="0"/>
              </a:rPr>
              <a:t>Presented by LifeSmarts, consumer education for teens</a:t>
            </a:r>
          </a:p>
        </p:txBody>
      </p:sp>
      <p:sp>
        <p:nvSpPr>
          <p:cNvPr id="5" name="Rectangle 4">
            <a:extLst>
              <a:ext uri="{FF2B5EF4-FFF2-40B4-BE49-F238E27FC236}">
                <a16:creationId xmlns:a16="http://schemas.microsoft.com/office/drawing/2014/main" id="{703703BD-349A-044C-BBB2-80F3727BD2A3}"/>
              </a:ext>
            </a:extLst>
          </p:cNvPr>
          <p:cNvSpPr/>
          <p:nvPr/>
        </p:nvSpPr>
        <p:spPr>
          <a:xfrm>
            <a:off x="0" y="-997526"/>
            <a:ext cx="2476361" cy="671578"/>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3D09CE0-95C2-E040-9533-C0AF7F77EEF4}"/>
              </a:ext>
            </a:extLst>
          </p:cNvPr>
          <p:cNvSpPr/>
          <p:nvPr/>
        </p:nvSpPr>
        <p:spPr>
          <a:xfrm>
            <a:off x="2466217" y="-997527"/>
            <a:ext cx="2432304" cy="671578"/>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ectangle 6">
            <a:extLst>
              <a:ext uri="{FF2B5EF4-FFF2-40B4-BE49-F238E27FC236}">
                <a16:creationId xmlns:a16="http://schemas.microsoft.com/office/drawing/2014/main" id="{0809F3D9-94CD-7B46-BC95-4BDA1E9BF28C}"/>
              </a:ext>
            </a:extLst>
          </p:cNvPr>
          <p:cNvSpPr/>
          <p:nvPr/>
        </p:nvSpPr>
        <p:spPr>
          <a:xfrm>
            <a:off x="4896153" y="-997527"/>
            <a:ext cx="2432304" cy="671578"/>
          </a:xfrm>
          <a:prstGeom prst="rect">
            <a:avLst/>
          </a:prstGeom>
          <a:solidFill>
            <a:srgbClr val="4D6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FC6681-BA5B-E94A-83F7-57F7C83CB79C}"/>
              </a:ext>
            </a:extLst>
          </p:cNvPr>
          <p:cNvSpPr/>
          <p:nvPr/>
        </p:nvSpPr>
        <p:spPr>
          <a:xfrm>
            <a:off x="7319615" y="-997526"/>
            <a:ext cx="2432304" cy="671578"/>
          </a:xfrm>
          <a:prstGeom prst="rect">
            <a:avLst/>
          </a:prstGeom>
          <a:solidFill>
            <a:srgbClr val="3F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B9969FE-67A6-2449-A632-5ABD7D171219}"/>
              </a:ext>
            </a:extLst>
          </p:cNvPr>
          <p:cNvSpPr/>
          <p:nvPr/>
        </p:nvSpPr>
        <p:spPr>
          <a:xfrm>
            <a:off x="9751919" y="-997527"/>
            <a:ext cx="2432304" cy="671578"/>
          </a:xfrm>
          <a:prstGeom prst="rect">
            <a:avLst/>
          </a:prstGeom>
          <a:solidFill>
            <a:srgbClr val="5F5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2586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1773936"/>
            <a:ext cx="10515600" cy="1647187"/>
          </a:xfrm>
        </p:spPr>
        <p:txBody>
          <a:bodyPr>
            <a:noAutofit/>
          </a:bodyPr>
          <a:lstStyle/>
          <a:p>
            <a:pPr algn="ctr"/>
            <a:r>
              <a:rPr lang="en-US" sz="5400" b="1" dirty="0">
                <a:solidFill>
                  <a:schemeClr val="bg1"/>
                </a:solidFill>
                <a:latin typeface="Gill Sans MT" panose="020B0502020104020203" pitchFamily="34" charset="0"/>
              </a:rPr>
              <a:t>Replica</a:t>
            </a: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indent="0">
              <a:buNone/>
            </a:pPr>
            <a:r>
              <a:rPr lang="en-US" dirty="0"/>
              <a:t>A new term used by counterfeiters to describe items that are identical or very similar to brand name products, especially used by social media influencers to describe shoes and handbags </a:t>
            </a:r>
          </a:p>
        </p:txBody>
      </p:sp>
      <p:sp>
        <p:nvSpPr>
          <p:cNvPr id="6" name="TextBox 5"/>
          <p:cNvSpPr txBox="1"/>
          <p:nvPr/>
        </p:nvSpPr>
        <p:spPr>
          <a:xfrm>
            <a:off x="955178" y="164068"/>
            <a:ext cx="3891141" cy="461665"/>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Vocabulary</a:t>
            </a:r>
          </a:p>
        </p:txBody>
      </p:sp>
    </p:spTree>
    <p:extLst>
      <p:ext uri="{BB962C8B-B14F-4D97-AF65-F5344CB8AC3E}">
        <p14:creationId xmlns:p14="http://schemas.microsoft.com/office/powerpoint/2010/main" val="3082038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1773936"/>
            <a:ext cx="10515600" cy="1647187"/>
          </a:xfrm>
        </p:spPr>
        <p:txBody>
          <a:bodyPr>
            <a:noAutofit/>
          </a:bodyPr>
          <a:lstStyle/>
          <a:p>
            <a:pPr algn="ctr"/>
            <a:r>
              <a:rPr lang="en-US" sz="5400" b="1" dirty="0">
                <a:solidFill>
                  <a:schemeClr val="bg1"/>
                </a:solidFill>
                <a:latin typeface="Gill Sans MT" panose="020B0502020104020203" pitchFamily="34" charset="0"/>
              </a:rPr>
              <a:t>Dupe influencer</a:t>
            </a: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indent="0">
              <a:buNone/>
            </a:pPr>
            <a:r>
              <a:rPr lang="en-US" dirty="0"/>
              <a:t>A social media influencer who reviews, promotes, and links to counterfeit products</a:t>
            </a:r>
          </a:p>
        </p:txBody>
      </p:sp>
      <p:sp>
        <p:nvSpPr>
          <p:cNvPr id="6" name="TextBox 5"/>
          <p:cNvSpPr txBox="1"/>
          <p:nvPr/>
        </p:nvSpPr>
        <p:spPr>
          <a:xfrm>
            <a:off x="955178" y="164068"/>
            <a:ext cx="3891141" cy="461665"/>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Vocabulary</a:t>
            </a:r>
          </a:p>
        </p:txBody>
      </p:sp>
    </p:spTree>
    <p:extLst>
      <p:ext uri="{BB962C8B-B14F-4D97-AF65-F5344CB8AC3E}">
        <p14:creationId xmlns:p14="http://schemas.microsoft.com/office/powerpoint/2010/main" val="1467728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What do you think?</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 today’s social media saturated world, influencers have become a powerful force.</a:t>
            </a:r>
          </a:p>
          <a:p>
            <a:pPr marL="0" indent="0">
              <a:buNone/>
            </a:pPr>
            <a:r>
              <a:rPr lang="en-US" dirty="0"/>
              <a:t>How do dupe influencers help us rationalize that it’s OK to buy counterfeits?  </a:t>
            </a:r>
          </a:p>
        </p:txBody>
      </p:sp>
    </p:spTree>
    <p:extLst>
      <p:ext uri="{BB962C8B-B14F-4D97-AF65-F5344CB8AC3E}">
        <p14:creationId xmlns:p14="http://schemas.microsoft.com/office/powerpoint/2010/main" val="82363410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ill Sans MT" panose="020B0502020104020203" pitchFamily="34" charset="0"/>
                <a:ea typeface="+mj-ea"/>
                <a:cs typeface="+mj-cs"/>
              </a:rPr>
              <a:t>Some Answers</a:t>
            </a:r>
            <a:endParaRPr kumimoji="0" lang="en-US" sz="6000" b="1" i="0" u="sng" strike="noStrike" kern="1200" cap="none" spc="0" normalizeH="0" baseline="0" noProof="0" dirty="0">
              <a:ln>
                <a:noFill/>
              </a:ln>
              <a:solidFill>
                <a:prstClr val="white"/>
              </a:solidFill>
              <a:effectLst/>
              <a:uLnTx/>
              <a:uFillTx/>
              <a:latin typeface="Gill Sans MT" panose="020B0502020104020203" pitchFamily="34" charset="0"/>
              <a:ea typeface="+mj-ea"/>
              <a:cs typeface="+mj-cs"/>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652977" y="953903"/>
            <a:ext cx="5064542" cy="488351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Dupe influencers use the psychology of influence to:</a:t>
            </a:r>
          </a:p>
          <a:p>
            <a:pPr marL="461963">
              <a:defRPr/>
            </a:pPr>
            <a:r>
              <a:rPr lang="en-US" sz="2400" dirty="0"/>
              <a:t>Provide social proof (if everyone is doing it, it must be OK)</a:t>
            </a:r>
          </a:p>
          <a:p>
            <a:pPr marL="461963">
              <a:defRPr/>
            </a:pPr>
            <a:r>
              <a:rPr lang="en-US" sz="2400" dirty="0"/>
              <a:t>Serve as the voice of authority and guide consumer buying choices</a:t>
            </a:r>
          </a:p>
          <a:p>
            <a:pPr marL="461963">
              <a:defRPr/>
            </a:pPr>
            <a:r>
              <a:rPr lang="en-US" sz="2400" dirty="0"/>
              <a:t>Create a sense that you can be unique yet also belong</a:t>
            </a:r>
          </a:p>
          <a:p>
            <a:pPr marL="461963">
              <a:defRPr/>
            </a:pPr>
            <a:r>
              <a:rPr lang="en-US" sz="2400" dirty="0"/>
              <a:t>Connect with their followers and gain their trust</a:t>
            </a:r>
          </a:p>
          <a:p>
            <a:pPr marL="461963">
              <a:defRPr/>
            </a:pPr>
            <a:endParaRPr lang="en-US" sz="2400" dirty="0"/>
          </a:p>
        </p:txBody>
      </p:sp>
    </p:spTree>
    <p:extLst>
      <p:ext uri="{BB962C8B-B14F-4D97-AF65-F5344CB8AC3E}">
        <p14:creationId xmlns:p14="http://schemas.microsoft.com/office/powerpoint/2010/main" val="3782210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The Top 10</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52377"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10 most counterfeited products are:</a:t>
            </a:r>
          </a:p>
          <a:p>
            <a:pPr marL="461963">
              <a:defRPr/>
            </a:pPr>
            <a:r>
              <a:rPr lang="en-US" sz="2400" dirty="0">
                <a:solidFill>
                  <a:prstClr val="black"/>
                </a:solidFill>
                <a:latin typeface="Calibri" panose="020F0502020204030204"/>
              </a:rPr>
              <a:t>Shoes/footwear</a:t>
            </a:r>
          </a:p>
          <a:p>
            <a:pPr marL="461963">
              <a:defRPr/>
            </a:pPr>
            <a:r>
              <a:rPr kumimoji="0" lang="en-US" sz="2400" b="0" i="0" u="none" strike="noStrike" kern="1200" cap="none" spc="0" normalizeH="0" baseline="0" noProof="0" dirty="0">
                <a:ln>
                  <a:noFill/>
                </a:ln>
                <a:solidFill>
                  <a:prstClr val="black"/>
                </a:solidFill>
                <a:effectLst/>
                <a:uLnTx/>
                <a:uFillTx/>
                <a:latin typeface="Calibri" panose="020F0502020204030204"/>
              </a:rPr>
              <a:t>Clothing</a:t>
            </a:r>
            <a:r>
              <a:rPr kumimoji="0" lang="en-US" sz="2400" b="0" i="0" u="none" strike="noStrike" kern="1200" cap="none" spc="0" normalizeH="0" noProof="0" dirty="0">
                <a:ln>
                  <a:noFill/>
                </a:ln>
                <a:solidFill>
                  <a:prstClr val="black"/>
                </a:solidFill>
                <a:effectLst/>
                <a:uLnTx/>
                <a:uFillTx/>
                <a:latin typeface="Calibri" panose="020F0502020204030204"/>
              </a:rPr>
              <a:t> and textiles</a:t>
            </a:r>
          </a:p>
          <a:p>
            <a:pPr marL="461963">
              <a:defRPr/>
            </a:pPr>
            <a:r>
              <a:rPr lang="en-US" sz="2400" baseline="0" dirty="0">
                <a:solidFill>
                  <a:prstClr val="black"/>
                </a:solidFill>
                <a:latin typeface="Calibri" panose="020F0502020204030204"/>
              </a:rPr>
              <a:t>Leather</a:t>
            </a:r>
            <a:r>
              <a:rPr lang="en-US" sz="2400" dirty="0">
                <a:solidFill>
                  <a:prstClr val="black"/>
                </a:solidFill>
                <a:latin typeface="Calibri" panose="020F0502020204030204"/>
              </a:rPr>
              <a:t> goods</a:t>
            </a:r>
          </a:p>
          <a:p>
            <a:pPr marL="461963">
              <a:defRPr/>
            </a:pPr>
            <a:r>
              <a:rPr lang="en-US" sz="2400" dirty="0">
                <a:solidFill>
                  <a:prstClr val="black"/>
                </a:solidFill>
                <a:latin typeface="Calibri" panose="020F0502020204030204"/>
              </a:rPr>
              <a:t>Electrical machines and equipment</a:t>
            </a:r>
          </a:p>
          <a:p>
            <a:pPr marL="461963">
              <a:defRPr/>
            </a:pPr>
            <a:r>
              <a:rPr kumimoji="0" lang="en-US" sz="2400" b="0" i="0" u="none" strike="noStrike" kern="1200" cap="none" spc="0" normalizeH="0" baseline="0" noProof="0" dirty="0">
                <a:ln>
                  <a:noFill/>
                </a:ln>
                <a:solidFill>
                  <a:prstClr val="black"/>
                </a:solidFill>
                <a:effectLst/>
                <a:uLnTx/>
                <a:uFillTx/>
                <a:latin typeface="Calibri" panose="020F0502020204030204"/>
              </a:rPr>
              <a:t>Watches</a:t>
            </a:r>
          </a:p>
          <a:p>
            <a:pPr marL="461963">
              <a:defRPr/>
            </a:pPr>
            <a:r>
              <a:rPr lang="en-US" sz="2400" dirty="0">
                <a:solidFill>
                  <a:prstClr val="black"/>
                </a:solidFill>
                <a:latin typeface="Calibri" panose="020F0502020204030204"/>
              </a:rPr>
              <a:t>Medical and photographic equipment</a:t>
            </a:r>
          </a:p>
          <a:p>
            <a:pPr marL="461963">
              <a:defRPr/>
            </a:pPr>
            <a:r>
              <a:rPr kumimoji="0" lang="en-US" sz="2400" b="0" i="0" u="none" strike="noStrike" kern="1200" cap="none" spc="0" normalizeH="0" baseline="0" noProof="0" dirty="0">
                <a:ln>
                  <a:noFill/>
                </a:ln>
                <a:solidFill>
                  <a:prstClr val="black"/>
                </a:solidFill>
                <a:effectLst/>
                <a:uLnTx/>
                <a:uFillTx/>
                <a:latin typeface="Calibri" panose="020F0502020204030204"/>
              </a:rPr>
              <a:t>Perfumes</a:t>
            </a:r>
            <a:r>
              <a:rPr kumimoji="0" lang="en-US" sz="2400" b="0" i="0" u="none" strike="noStrike" kern="1200" cap="none" spc="0" normalizeH="0" noProof="0" dirty="0">
                <a:ln>
                  <a:noFill/>
                </a:ln>
                <a:solidFill>
                  <a:prstClr val="black"/>
                </a:solidFill>
                <a:effectLst/>
                <a:uLnTx/>
                <a:uFillTx/>
                <a:latin typeface="Calibri" panose="020F0502020204030204"/>
              </a:rPr>
              <a:t> and cosmetics</a:t>
            </a:r>
          </a:p>
          <a:p>
            <a:pPr marL="461963">
              <a:defRPr/>
            </a:pPr>
            <a:r>
              <a:rPr lang="en-US" sz="2400" baseline="0" dirty="0">
                <a:solidFill>
                  <a:prstClr val="black"/>
                </a:solidFill>
                <a:latin typeface="Calibri" panose="020F0502020204030204"/>
              </a:rPr>
              <a:t>Toys</a:t>
            </a:r>
          </a:p>
          <a:p>
            <a:pPr marL="461963">
              <a:defRPr/>
            </a:pPr>
            <a:r>
              <a:rPr kumimoji="0" lang="en-US" sz="2400" b="0" i="0" u="none" strike="noStrike" kern="1200" cap="none" spc="0" normalizeH="0" noProof="0" dirty="0">
                <a:ln>
                  <a:noFill/>
                </a:ln>
                <a:solidFill>
                  <a:prstClr val="black"/>
                </a:solidFill>
                <a:effectLst/>
                <a:uLnTx/>
                <a:uFillTx/>
                <a:latin typeface="Calibri" panose="020F0502020204030204"/>
              </a:rPr>
              <a:t>Jewelry</a:t>
            </a:r>
          </a:p>
          <a:p>
            <a:pPr marL="461963">
              <a:defRPr/>
            </a:pPr>
            <a:r>
              <a:rPr lang="en-US" sz="2400" baseline="0" dirty="0">
                <a:solidFill>
                  <a:prstClr val="black"/>
                </a:solidFill>
                <a:latin typeface="Calibri" panose="020F0502020204030204"/>
              </a:rPr>
              <a:t>Medicine</a:t>
            </a:r>
            <a:endParaRPr kumimoji="0" lang="en-US" sz="24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2328816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The Marketplace</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Most people buy counterfeits unknowingly, either through a dishonest source, or through an honest source that has also been duped.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Counterfeit products are sold</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through:</a:t>
            </a:r>
            <a:endParaRPr lang="en-US" sz="2400" dirty="0">
              <a:solidFill>
                <a:prstClr val="black"/>
              </a:solidFill>
              <a:latin typeface="Calibri" panose="020F0502020204030204"/>
            </a:endParaRPr>
          </a:p>
          <a:p>
            <a:pPr marL="461963">
              <a:defRPr/>
            </a:pPr>
            <a:r>
              <a:rPr lang="en-US" sz="2400" dirty="0">
                <a:solidFill>
                  <a:prstClr val="black"/>
                </a:solidFill>
                <a:latin typeface="Calibri" panose="020F0502020204030204"/>
              </a:rPr>
              <a:t>Online marketplaces and brick-and-mortar stores</a:t>
            </a:r>
          </a:p>
          <a:p>
            <a:pPr marL="461963">
              <a:defRPr/>
            </a:pPr>
            <a:r>
              <a:rPr lang="en-US" sz="2400" dirty="0">
                <a:solidFill>
                  <a:prstClr val="black"/>
                </a:solidFill>
                <a:latin typeface="Calibri" panose="020F0502020204030204"/>
              </a:rPr>
              <a:t>Reputable</a:t>
            </a:r>
            <a:r>
              <a:rPr kumimoji="0" lang="en-US" sz="2400" b="0" i="0" u="none" strike="noStrike" kern="1200" cap="none" spc="0" normalizeH="0" noProof="0" dirty="0">
                <a:ln>
                  <a:noFill/>
                </a:ln>
                <a:solidFill>
                  <a:prstClr val="black"/>
                </a:solidFill>
                <a:effectLst/>
                <a:uLnTx/>
                <a:uFillTx/>
                <a:latin typeface="Calibri" panose="020F0502020204030204"/>
              </a:rPr>
              <a:t> companies</a:t>
            </a:r>
          </a:p>
          <a:p>
            <a:pPr marL="461963">
              <a:defRPr/>
            </a:pPr>
            <a:r>
              <a:rPr lang="en-US" sz="2400" dirty="0">
                <a:solidFill>
                  <a:prstClr val="black"/>
                </a:solidFill>
                <a:latin typeface="Calibri" panose="020F0502020204030204"/>
              </a:rPr>
              <a:t>Deceptive product websites</a:t>
            </a:r>
          </a:p>
          <a:p>
            <a:pPr marL="461963">
              <a:defRPr/>
            </a:pPr>
            <a:r>
              <a:rPr lang="en-US" sz="2400" dirty="0">
                <a:solidFill>
                  <a:prstClr val="black"/>
                </a:solidFill>
                <a:latin typeface="Calibri" panose="020F0502020204030204"/>
              </a:rPr>
              <a:t>Dishonest suppliers</a:t>
            </a:r>
          </a:p>
          <a:p>
            <a:pPr marL="461963">
              <a:defRPr/>
            </a:pPr>
            <a:r>
              <a:rPr lang="en-US" sz="2400" dirty="0">
                <a:solidFill>
                  <a:prstClr val="black"/>
                </a:solidFill>
                <a:latin typeface="Calibri" panose="020F0502020204030204"/>
              </a:rPr>
              <a:t>The gray market</a:t>
            </a:r>
          </a:p>
          <a:p>
            <a:pPr marL="461963">
              <a:defRPr/>
            </a:pPr>
            <a:r>
              <a:rPr lang="en-US" sz="2400" dirty="0">
                <a:solidFill>
                  <a:prstClr val="black"/>
                </a:solidFill>
                <a:latin typeface="Calibri" panose="020F0502020204030204"/>
              </a:rPr>
              <a:t>Flea markets and street vendors</a:t>
            </a:r>
          </a:p>
          <a:p>
            <a:pPr marL="461963">
              <a:defRPr/>
            </a:pPr>
            <a:endParaRPr kumimoji="0" lang="en-US" sz="2400" b="0" i="0" u="none" strike="noStrike" kern="1200" cap="none" spc="0" normalizeH="0" noProof="0" dirty="0">
              <a:ln>
                <a:noFill/>
              </a:ln>
              <a:solidFill>
                <a:prstClr val="black"/>
              </a:solidFill>
              <a:effectLst/>
              <a:uLnTx/>
              <a:uFillTx/>
              <a:latin typeface="Calibri" panose="020F0502020204030204"/>
            </a:endParaRPr>
          </a:p>
          <a:p>
            <a:pPr marL="461963">
              <a:defRPr/>
            </a:pPr>
            <a:endParaRPr kumimoji="0" lang="en-US" sz="24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317756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What do you think?</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According to Red Points, 43% of young consumers have bought a fake item, and about 20% knew they were buying a fake. </a:t>
            </a:r>
          </a:p>
          <a:p>
            <a:pPr marL="0" indent="0">
              <a:buNone/>
            </a:pPr>
            <a:r>
              <a:rPr lang="en-US" dirty="0"/>
              <a:t>Why are young people the most likely to buy counterfeit products? </a:t>
            </a:r>
          </a:p>
        </p:txBody>
      </p:sp>
    </p:spTree>
    <p:extLst>
      <p:ext uri="{BB962C8B-B14F-4D97-AF65-F5344CB8AC3E}">
        <p14:creationId xmlns:p14="http://schemas.microsoft.com/office/powerpoint/2010/main" val="1859555075"/>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ill Sans MT" panose="020B0502020104020203" pitchFamily="34" charset="0"/>
                <a:ea typeface="+mj-ea"/>
                <a:cs typeface="+mj-cs"/>
              </a:rPr>
              <a:t>Some Answers</a:t>
            </a:r>
            <a:endParaRPr kumimoji="0" lang="en-US" sz="6000" b="1" i="0" u="sng" strike="noStrike" kern="1200" cap="none" spc="0" normalizeH="0" baseline="0" noProof="0" dirty="0">
              <a:ln>
                <a:noFill/>
              </a:ln>
              <a:solidFill>
                <a:prstClr val="white"/>
              </a:solidFill>
              <a:effectLst/>
              <a:uLnTx/>
              <a:uFillTx/>
              <a:latin typeface="Gill Sans MT" panose="020B0502020104020203" pitchFamily="34" charset="0"/>
              <a:ea typeface="+mj-ea"/>
              <a:cs typeface="+mj-cs"/>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73728" y="953903"/>
            <a:ext cx="5409777"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Young consumers’ buying habits make them more likely to buy counterfeits:</a:t>
            </a:r>
          </a:p>
          <a:p>
            <a:pPr marL="461963">
              <a:defRPr/>
            </a:pPr>
            <a:r>
              <a:rPr lang="en-US" sz="2400" dirty="0"/>
              <a:t>They want name-brand products they see on social media</a:t>
            </a:r>
          </a:p>
          <a:p>
            <a:pPr marL="461963">
              <a:defRPr/>
            </a:pPr>
            <a:r>
              <a:rPr lang="en-US" sz="2400" dirty="0"/>
              <a:t>They want a “great deal” </a:t>
            </a:r>
          </a:p>
          <a:p>
            <a:pPr marL="461963">
              <a:defRPr/>
            </a:pPr>
            <a:r>
              <a:rPr lang="en-US" sz="2400" dirty="0"/>
              <a:t>They have limited money to spend</a:t>
            </a:r>
          </a:p>
          <a:p>
            <a:pPr marL="461963">
              <a:defRPr/>
            </a:pPr>
            <a:r>
              <a:rPr lang="en-US" sz="2400" dirty="0"/>
              <a:t>They may not know the dangers posed by counterfeit goods</a:t>
            </a:r>
          </a:p>
          <a:p>
            <a:pPr marL="461963">
              <a:defRPr/>
            </a:pPr>
            <a:r>
              <a:rPr kumimoji="0" lang="en-US" sz="2400" b="0" i="0" u="none" strike="noStrike" kern="1200" cap="none" spc="0" normalizeH="0" baseline="0" noProof="0" dirty="0">
                <a:ln>
                  <a:noFill/>
                </a:ln>
                <a:solidFill>
                  <a:prstClr val="black"/>
                </a:solidFill>
                <a:effectLst/>
                <a:uLnTx/>
                <a:uFillTx/>
                <a:latin typeface="Calibri" panose="020F0502020204030204"/>
              </a:rPr>
              <a:t>They may be indifferent to the issues of </a:t>
            </a:r>
            <a:r>
              <a:rPr kumimoji="0" lang="en-US" sz="2400" b="0" i="0" u="none" strike="noStrike" kern="1200" cap="none" spc="0" normalizeH="0" noProof="0" dirty="0">
                <a:ln>
                  <a:noFill/>
                </a:ln>
                <a:solidFill>
                  <a:prstClr val="black"/>
                </a:solidFill>
                <a:effectLst/>
                <a:uLnTx/>
                <a:uFillTx/>
                <a:latin typeface="Calibri" panose="020F0502020204030204"/>
              </a:rPr>
              <a:t>counterfeit products</a:t>
            </a:r>
            <a:endParaRPr kumimoji="0" lang="en-US" sz="24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95431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1773936"/>
            <a:ext cx="10515600" cy="1647187"/>
          </a:xfrm>
        </p:spPr>
        <p:txBody>
          <a:bodyPr>
            <a:noAutofit/>
          </a:bodyPr>
          <a:lstStyle/>
          <a:p>
            <a:pPr algn="ctr"/>
            <a:r>
              <a:rPr lang="en-US" sz="5400" b="1" dirty="0">
                <a:solidFill>
                  <a:schemeClr val="bg1"/>
                </a:solidFill>
                <a:latin typeface="Gill Sans MT" panose="020B0502020104020203" pitchFamily="34" charset="0"/>
              </a:rPr>
              <a:t>Gray market</a:t>
            </a: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indent="0">
              <a:buNone/>
            </a:pPr>
            <a:r>
              <a:rPr lang="en-US" dirty="0"/>
              <a:t>The sale of genuine products that are diverted from authorized distribution channels and sold by third-party vendors</a:t>
            </a:r>
          </a:p>
        </p:txBody>
      </p:sp>
      <p:sp>
        <p:nvSpPr>
          <p:cNvPr id="6" name="TextBox 5"/>
          <p:cNvSpPr txBox="1"/>
          <p:nvPr/>
        </p:nvSpPr>
        <p:spPr>
          <a:xfrm>
            <a:off x="955178" y="164068"/>
            <a:ext cx="3891141" cy="461665"/>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Vocabulary</a:t>
            </a:r>
          </a:p>
        </p:txBody>
      </p:sp>
    </p:spTree>
    <p:extLst>
      <p:ext uri="{BB962C8B-B14F-4D97-AF65-F5344CB8AC3E}">
        <p14:creationId xmlns:p14="http://schemas.microsoft.com/office/powerpoint/2010/main" val="3752504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1773936"/>
            <a:ext cx="10515600" cy="1647187"/>
          </a:xfrm>
        </p:spPr>
        <p:txBody>
          <a:bodyPr>
            <a:noAutofit/>
          </a:bodyPr>
          <a:lstStyle/>
          <a:p>
            <a:pPr algn="ctr"/>
            <a:r>
              <a:rPr lang="en-US" sz="5400" b="1" dirty="0">
                <a:solidFill>
                  <a:schemeClr val="bg1"/>
                </a:solidFill>
                <a:latin typeface="Gill Sans MT" panose="020B0502020104020203" pitchFamily="34" charset="0"/>
              </a:rPr>
              <a:t>Third-party seller scam</a:t>
            </a: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indent="0">
              <a:buNone/>
            </a:pPr>
            <a:r>
              <a:rPr lang="en-US" dirty="0"/>
              <a:t>Schemes devised by some independent sellers to defraud shoppers by selling fake products through popular online marketplaces</a:t>
            </a:r>
          </a:p>
        </p:txBody>
      </p:sp>
      <p:sp>
        <p:nvSpPr>
          <p:cNvPr id="6" name="TextBox 5"/>
          <p:cNvSpPr txBox="1"/>
          <p:nvPr/>
        </p:nvSpPr>
        <p:spPr>
          <a:xfrm>
            <a:off x="955178" y="164068"/>
            <a:ext cx="3891141" cy="461665"/>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Vocabulary</a:t>
            </a:r>
          </a:p>
        </p:txBody>
      </p:sp>
    </p:spTree>
    <p:extLst>
      <p:ext uri="{BB962C8B-B14F-4D97-AF65-F5344CB8AC3E}">
        <p14:creationId xmlns:p14="http://schemas.microsoft.com/office/powerpoint/2010/main" val="261022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BBF22C-425B-F049-8490-282FD32C6E27}"/>
              </a:ext>
            </a:extLst>
          </p:cNvPr>
          <p:cNvPicPr>
            <a:picLocks noChangeAspect="1"/>
          </p:cNvPicPr>
          <p:nvPr/>
        </p:nvPicPr>
        <p:blipFill>
          <a:blip r:embed="rId3"/>
          <a:stretch>
            <a:fillRect/>
          </a:stretch>
        </p:blipFill>
        <p:spPr>
          <a:xfrm>
            <a:off x="3822660" y="4269406"/>
            <a:ext cx="4546679" cy="787371"/>
          </a:xfrm>
          <a:prstGeom prst="rect">
            <a:avLst/>
          </a:prstGeom>
        </p:spPr>
      </p:pic>
      <p:pic>
        <p:nvPicPr>
          <p:cNvPr id="7" name="Picture 6">
            <a:extLst>
              <a:ext uri="{FF2B5EF4-FFF2-40B4-BE49-F238E27FC236}">
                <a16:creationId xmlns:a16="http://schemas.microsoft.com/office/drawing/2014/main" id="{AF66EAC3-D284-DA46-886C-BBB0E909D637}"/>
              </a:ext>
            </a:extLst>
          </p:cNvPr>
          <p:cNvPicPr>
            <a:picLocks noChangeAspect="1"/>
          </p:cNvPicPr>
          <p:nvPr/>
        </p:nvPicPr>
        <p:blipFill>
          <a:blip r:embed="rId4"/>
          <a:stretch>
            <a:fillRect/>
          </a:stretch>
        </p:blipFill>
        <p:spPr>
          <a:xfrm>
            <a:off x="2239434" y="1638159"/>
            <a:ext cx="7713132" cy="2179313"/>
          </a:xfrm>
          <a:prstGeom prst="rect">
            <a:avLst/>
          </a:prstGeom>
        </p:spPr>
      </p:pic>
      <p:sp>
        <p:nvSpPr>
          <p:cNvPr id="5" name="Rectangle 4">
            <a:extLst>
              <a:ext uri="{FF2B5EF4-FFF2-40B4-BE49-F238E27FC236}">
                <a16:creationId xmlns:a16="http://schemas.microsoft.com/office/drawing/2014/main" id="{1C2D5EDB-7AAC-284C-BFE9-82EAEF74913D}"/>
              </a:ext>
            </a:extLst>
          </p:cNvPr>
          <p:cNvSpPr/>
          <p:nvPr/>
        </p:nvSpPr>
        <p:spPr>
          <a:xfrm>
            <a:off x="2239433" y="6177553"/>
            <a:ext cx="7713133" cy="680447"/>
          </a:xfrm>
          <a:prstGeom prst="rect">
            <a:avLst/>
          </a:prstGeom>
          <a:solidFill>
            <a:srgbClr val="009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CBED501-B8A5-7F47-B279-2D4EA0275F10}"/>
              </a:ext>
            </a:extLst>
          </p:cNvPr>
          <p:cNvSpPr/>
          <p:nvPr/>
        </p:nvSpPr>
        <p:spPr>
          <a:xfrm>
            <a:off x="2239434" y="6317721"/>
            <a:ext cx="7713131" cy="400110"/>
          </a:xfrm>
          <a:prstGeom prst="rect">
            <a:avLst/>
          </a:prstGeom>
        </p:spPr>
        <p:txBody>
          <a:bodyPr wrap="square">
            <a:spAutoFit/>
          </a:bodyPr>
          <a:lstStyle/>
          <a:p>
            <a:pPr algn="ctr"/>
            <a:r>
              <a:rPr lang="en-US" altLang="en-US" sz="2000" b="1" dirty="0">
                <a:solidFill>
                  <a:schemeClr val="bg1"/>
                </a:solidFill>
                <a:latin typeface="Myriad Pro" panose="020B0503030403020204" pitchFamily="34" charset="0"/>
              </a:rPr>
              <a:t>LifeSmarts is a program of the National Consumers League</a:t>
            </a:r>
          </a:p>
        </p:txBody>
      </p:sp>
    </p:spTree>
    <p:extLst>
      <p:ext uri="{BB962C8B-B14F-4D97-AF65-F5344CB8AC3E}">
        <p14:creationId xmlns:p14="http://schemas.microsoft.com/office/powerpoint/2010/main" val="120995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What do you think?</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One expert responded, “internet, internet, internet” when asked why counterfeit products are seemingly everywhere.</a:t>
            </a:r>
          </a:p>
          <a:p>
            <a:pPr marL="0" indent="0">
              <a:buNone/>
            </a:pPr>
            <a:r>
              <a:rPr lang="en-US" dirty="0"/>
              <a:t>What are some signs that a website is mimicking another brand in order to sell counterfeit goods? </a:t>
            </a:r>
          </a:p>
        </p:txBody>
      </p:sp>
    </p:spTree>
    <p:extLst>
      <p:ext uri="{BB962C8B-B14F-4D97-AF65-F5344CB8AC3E}">
        <p14:creationId xmlns:p14="http://schemas.microsoft.com/office/powerpoint/2010/main" val="3130507860"/>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ill Sans MT" panose="020B0502020104020203" pitchFamily="34" charset="0"/>
                <a:ea typeface="+mj-ea"/>
                <a:cs typeface="+mj-cs"/>
              </a:rPr>
              <a:t>Some Answers</a:t>
            </a:r>
            <a:endParaRPr kumimoji="0" lang="en-US" sz="6000" b="1" i="0" u="sng" strike="noStrike" kern="1200" cap="none" spc="0" normalizeH="0" baseline="0" noProof="0" dirty="0">
              <a:ln>
                <a:noFill/>
              </a:ln>
              <a:solidFill>
                <a:prstClr val="white"/>
              </a:solidFill>
              <a:effectLst/>
              <a:uLnTx/>
              <a:uFillTx/>
              <a:latin typeface="Gill Sans MT" panose="020B0502020104020203" pitchFamily="34" charset="0"/>
              <a:ea typeface="+mj-ea"/>
              <a:cs typeface="+mj-cs"/>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278252" y="953903"/>
            <a:ext cx="5687053"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Signs that a website may be fake: </a:t>
            </a:r>
          </a:p>
          <a:p>
            <a:pPr marL="461963">
              <a:defRPr/>
            </a:pPr>
            <a:r>
              <a:rPr lang="en-US" sz="2400" dirty="0"/>
              <a:t>Bad grammar and typos</a:t>
            </a:r>
          </a:p>
          <a:p>
            <a:pPr marL="461963">
              <a:defRPr/>
            </a:pPr>
            <a:r>
              <a:rPr kumimoji="0" lang="en-US" sz="2400" b="0" i="0" u="none" strike="noStrike" kern="1200" cap="none" spc="0" normalizeH="0" baseline="0" noProof="0" dirty="0">
                <a:ln>
                  <a:noFill/>
                </a:ln>
                <a:solidFill>
                  <a:prstClr val="black"/>
                </a:solidFill>
                <a:effectLst/>
                <a:uLnTx/>
                <a:uFillTx/>
              </a:rPr>
              <a:t>Contact email address is a free account</a:t>
            </a:r>
            <a:r>
              <a:rPr kumimoji="0" lang="en-US" sz="2400" b="0" i="0" u="none" strike="noStrike" kern="1200" cap="none" spc="0" normalizeH="0" noProof="0" dirty="0">
                <a:ln>
                  <a:noFill/>
                </a:ln>
                <a:solidFill>
                  <a:prstClr val="black"/>
                </a:solidFill>
                <a:effectLst/>
                <a:uLnTx/>
                <a:uFillTx/>
              </a:rPr>
              <a:t> (like </a:t>
            </a:r>
            <a:r>
              <a:rPr lang="en-US" sz="2400" noProof="0" dirty="0">
                <a:solidFill>
                  <a:prstClr val="black"/>
                </a:solidFill>
              </a:rPr>
              <a:t>G</a:t>
            </a:r>
            <a:r>
              <a:rPr kumimoji="0" lang="en-US" sz="2400" b="0" i="0" u="none" strike="noStrike" kern="1200" cap="none" spc="0" normalizeH="0" noProof="0" dirty="0">
                <a:ln>
                  <a:noFill/>
                </a:ln>
                <a:solidFill>
                  <a:prstClr val="black"/>
                </a:solidFill>
                <a:effectLst/>
                <a:uLnTx/>
                <a:uFillTx/>
              </a:rPr>
              <a:t>mail or </a:t>
            </a:r>
            <a:r>
              <a:rPr lang="en-US" sz="2400" dirty="0">
                <a:solidFill>
                  <a:prstClr val="black"/>
                </a:solidFill>
              </a:rPr>
              <a:t>Y</a:t>
            </a:r>
            <a:r>
              <a:rPr kumimoji="0" lang="en-US" sz="2400" b="0" i="0" u="none" strike="noStrike" kern="1200" cap="none" spc="0" normalizeH="0" noProof="0" dirty="0">
                <a:ln>
                  <a:noFill/>
                </a:ln>
                <a:solidFill>
                  <a:prstClr val="black"/>
                </a:solidFill>
                <a:effectLst/>
                <a:uLnTx/>
                <a:uFillTx/>
              </a:rPr>
              <a:t>ahoo) and not a company account</a:t>
            </a:r>
          </a:p>
          <a:p>
            <a:pPr marL="461963">
              <a:defRPr/>
            </a:pPr>
            <a:r>
              <a:rPr lang="en-US" sz="2400" noProof="0" dirty="0">
                <a:solidFill>
                  <a:prstClr val="black"/>
                </a:solidFill>
              </a:rPr>
              <a:t>It was created in the last few weeks</a:t>
            </a:r>
          </a:p>
          <a:p>
            <a:pPr marL="461963">
              <a:defRPr/>
            </a:pPr>
            <a:r>
              <a:rPr kumimoji="0" lang="en-US" sz="2400" b="0" i="0" u="none" strike="noStrike" kern="1200" cap="none" spc="0" normalizeH="0" dirty="0">
                <a:ln>
                  <a:noFill/>
                </a:ln>
                <a:solidFill>
                  <a:prstClr val="black"/>
                </a:solidFill>
                <a:effectLst/>
                <a:uLnTx/>
                <a:uFillTx/>
              </a:rPr>
              <a:t>The URL does not begin with https</a:t>
            </a:r>
          </a:p>
          <a:p>
            <a:pPr marL="461963">
              <a:defRPr/>
            </a:pPr>
            <a:r>
              <a:rPr lang="en-US" sz="2400" noProof="0" dirty="0">
                <a:solidFill>
                  <a:prstClr val="black"/>
                </a:solidFill>
              </a:rPr>
              <a:t>You clicked an unsolicited link to get there</a:t>
            </a:r>
          </a:p>
          <a:p>
            <a:pPr marL="461963">
              <a:defRPr/>
            </a:pPr>
            <a:r>
              <a:rPr kumimoji="0" lang="en-US" sz="2400" b="0" i="0" u="none" strike="noStrike" kern="1200" cap="none" spc="0" normalizeH="0" dirty="0">
                <a:ln>
                  <a:noFill/>
                </a:ln>
                <a:solidFill>
                  <a:prstClr val="black"/>
                </a:solidFill>
                <a:effectLst/>
                <a:uLnTx/>
                <a:uFillTx/>
              </a:rPr>
              <a:t>Domain name misspelled</a:t>
            </a:r>
            <a:endParaRPr kumimoji="0" lang="en-US" sz="2400" b="0" i="0" u="none" strike="noStrike" kern="1200" cap="none" spc="0" normalizeH="0" noProof="0" dirty="0">
              <a:ln>
                <a:noFill/>
              </a:ln>
              <a:solidFill>
                <a:prstClr val="black"/>
              </a:solidFill>
              <a:effectLst/>
              <a:uLnTx/>
              <a:uFillTx/>
            </a:endParaRPr>
          </a:p>
          <a:p>
            <a:pPr>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686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Consumer Response</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6" y="699574"/>
            <a:ext cx="5201548"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Being aware of counterfeit products in the marketplace will help you stay safe and save your money to spend on authentic items. </a:t>
            </a:r>
          </a:p>
          <a:p>
            <a:pPr marL="0" indent="0">
              <a:buNone/>
            </a:pPr>
            <a:r>
              <a:rPr lang="en-US" dirty="0"/>
              <a:t>Being a smart consumer also means saying no to “deals” that are too good to be true. </a:t>
            </a:r>
          </a:p>
          <a:p>
            <a:pPr marL="0" indent="0">
              <a:buNone/>
            </a:pPr>
            <a:endParaRPr lang="en-US" dirty="0"/>
          </a:p>
          <a:p>
            <a:pPr marL="0" indent="0">
              <a:buNone/>
            </a:pPr>
            <a:endParaRPr lang="en-US" dirty="0"/>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908346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Other Tips</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Protect yourself from counterfeit products:</a:t>
            </a:r>
          </a:p>
          <a:p>
            <a:pPr marL="461963" indent="-227013"/>
            <a:r>
              <a:rPr lang="en-US" sz="2400" dirty="0"/>
              <a:t>Buy from reputable sites and stores</a:t>
            </a:r>
          </a:p>
          <a:p>
            <a:pPr marL="461963" indent="-227013"/>
            <a:r>
              <a:rPr lang="en-US" sz="2400" dirty="0"/>
              <a:t>Be wary when a website asks for your bank details</a:t>
            </a:r>
          </a:p>
          <a:p>
            <a:pPr marL="461963" indent="-227013"/>
            <a:r>
              <a:rPr lang="en-US" sz="2400" dirty="0"/>
              <a:t>Avoid products hyped through social media or text message</a:t>
            </a:r>
          </a:p>
          <a:p>
            <a:pPr marL="461963" indent="-227013"/>
            <a:r>
              <a:rPr lang="en-US" sz="2400" dirty="0"/>
              <a:t>Use caution on auction sites</a:t>
            </a:r>
          </a:p>
          <a:p>
            <a:pPr marL="461963" indent="-227013"/>
            <a:r>
              <a:rPr lang="en-US" sz="2400" dirty="0"/>
              <a:t>Remember, if a deal looks good to be true, it probably is</a:t>
            </a:r>
          </a:p>
          <a:p>
            <a:pPr marL="461963" indent="-227013"/>
            <a:endParaRPr lang="en-US" dirty="0"/>
          </a:p>
          <a:p>
            <a:pPr marL="0" indent="0">
              <a:buNone/>
            </a:pPr>
            <a:endParaRPr lang="en-US" dirty="0"/>
          </a:p>
          <a:p>
            <a:pPr marL="0" indent="0">
              <a:buNone/>
            </a:pPr>
            <a:endParaRPr lang="en-US" dirty="0"/>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42751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Call to Action</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Share your knowledge about counterfeit products. Create a digital poster to educate your friends, family, and community about counterfeit goods.</a:t>
            </a:r>
          </a:p>
          <a:p>
            <a:pPr marL="0" indent="0">
              <a:buNone/>
            </a:pPr>
            <a:endParaRPr lang="en-US" dirty="0"/>
          </a:p>
          <a:p>
            <a:pPr marL="0" indent="0">
              <a:buNone/>
            </a:pPr>
            <a:endParaRPr lang="en-US" dirty="0"/>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853430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Poster Contest</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LifeSmarts and UL Standards &amp; Engagement are sponsoring the LifeSmarts Be Safe Buy Real Anti-Counterfeiting Digital Poster Contest. </a:t>
            </a:r>
          </a:p>
          <a:p>
            <a:pPr marL="0" indent="0">
              <a:buNone/>
            </a:pPr>
            <a:r>
              <a:rPr lang="en-US" dirty="0"/>
              <a:t>Details:</a:t>
            </a:r>
          </a:p>
          <a:p>
            <a:pPr marL="461963"/>
            <a:r>
              <a:rPr lang="en-US" sz="2400" dirty="0"/>
              <a:t>Students create digital posters to share an anti-counterfeiting safety message</a:t>
            </a:r>
          </a:p>
          <a:p>
            <a:pPr marL="461963"/>
            <a:r>
              <a:rPr lang="en-US" sz="2400" dirty="0"/>
              <a:t>Entries are due December 16, 2022</a:t>
            </a:r>
          </a:p>
          <a:p>
            <a:pPr marL="461963"/>
            <a:r>
              <a:rPr lang="en-US" sz="2400" dirty="0"/>
              <a:t>Ten students will receive $100 cash prizes for winning designs</a:t>
            </a:r>
          </a:p>
          <a:p>
            <a:pPr marL="461963"/>
            <a:r>
              <a:rPr lang="en-US" sz="2400" dirty="0">
                <a:hlinkClick r:id="rId3"/>
              </a:rPr>
              <a:t>Read more here</a:t>
            </a:r>
            <a:endParaRPr lang="en-US" dirty="0"/>
          </a:p>
          <a:p>
            <a:pPr marL="0" indent="0">
              <a:buNone/>
            </a:pPr>
            <a:endParaRPr lang="en-US" dirty="0"/>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058398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75"/>
            <a:endParaRPr lang="en-US" sz="4400" dirty="0">
              <a:solidFill>
                <a:schemeClr val="bg1"/>
              </a:solidFill>
              <a:latin typeface="Gill Sans MT" panose="020B0502020104020203" pitchFamily="34" charset="0"/>
            </a:endParaRPr>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683100"/>
          </a:xfrm>
        </p:spPr>
        <p:txBody>
          <a:bodyPr anchor="b">
            <a:noAutofit/>
          </a:bodyPr>
          <a:lstStyle/>
          <a:p>
            <a:r>
              <a:rPr lang="en-US" sz="7000" b="1" dirty="0">
                <a:solidFill>
                  <a:schemeClr val="bg1"/>
                </a:solidFill>
                <a:latin typeface="Gill Sans MT" panose="020B0502020104020203" pitchFamily="34" charset="0"/>
              </a:rPr>
              <a:t>About LifeSmarts</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0" y="4312055"/>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1026160"/>
            <a:ext cx="5400925" cy="423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LifeSmarts is the nation’s premier consumer education program teaching teens and tweens important real-life information. </a:t>
            </a:r>
          </a:p>
          <a:p>
            <a:pPr marL="0" indent="0">
              <a:buNone/>
            </a:pPr>
            <a:r>
              <a:rPr lang="en-US" dirty="0"/>
              <a:t>LifeSmarts:</a:t>
            </a:r>
          </a:p>
          <a:p>
            <a:pPr marL="457200" lvl="1"/>
            <a:r>
              <a:rPr lang="en-US" dirty="0"/>
              <a:t>Hosts online and live competitions</a:t>
            </a:r>
          </a:p>
          <a:p>
            <a:pPr marL="457200" lvl="1"/>
            <a:r>
              <a:rPr lang="en-US" dirty="0"/>
              <a:t>Provides free teaching resources</a:t>
            </a:r>
          </a:p>
          <a:p>
            <a:pPr marL="457200" lvl="1"/>
            <a:r>
              <a:rPr lang="en-US" dirty="0"/>
              <a:t>Offers opportunities for students including teamwork, leadership, and community service</a:t>
            </a:r>
          </a:p>
          <a:p>
            <a:pPr marL="457200" lvl="1"/>
            <a:r>
              <a:rPr lang="en-US" dirty="0"/>
              <a:t>Is a scholarship program </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
        <p:nvSpPr>
          <p:cNvPr id="3" name="TextBox 2"/>
          <p:cNvSpPr txBox="1"/>
          <p:nvPr/>
        </p:nvSpPr>
        <p:spPr>
          <a:xfrm>
            <a:off x="357808" y="4312056"/>
            <a:ext cx="5257800" cy="769441"/>
          </a:xfrm>
          <a:prstGeom prst="rect">
            <a:avLst/>
          </a:prstGeom>
          <a:noFill/>
        </p:spPr>
        <p:txBody>
          <a:bodyPr wrap="square" rtlCol="0">
            <a:spAutoFit/>
          </a:bodyPr>
          <a:lstStyle/>
          <a:p>
            <a:r>
              <a:rPr lang="en-US" sz="4400" dirty="0">
                <a:solidFill>
                  <a:schemeClr val="bg1"/>
                </a:solidFill>
                <a:latin typeface="Gill Sans MT" panose="020B0502020104020203" pitchFamily="34" charset="0"/>
              </a:rPr>
              <a:t>www.LifeSmarts.org</a:t>
            </a:r>
            <a:endParaRPr lang="en-US" sz="4400" dirty="0"/>
          </a:p>
        </p:txBody>
      </p:sp>
    </p:spTree>
    <p:extLst>
      <p:ext uri="{BB962C8B-B14F-4D97-AF65-F5344CB8AC3E}">
        <p14:creationId xmlns:p14="http://schemas.microsoft.com/office/powerpoint/2010/main" val="1364468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6"/>
            <a:ext cx="4900997" cy="3397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bg1"/>
                </a:solidFill>
                <a:latin typeface="Myriad Pro" pitchFamily="34" charset="0"/>
              </a:rPr>
              <a:t>Thank you</a:t>
            </a:r>
            <a:endParaRPr lang="en-US" sz="6000" b="1" u="sng" dirty="0">
              <a:solidFill>
                <a:schemeClr val="bg1"/>
              </a:solidFill>
              <a:latin typeface="Myriad Pro"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245375"/>
            <a:ext cx="5373289" cy="4592047"/>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t>LifeSmarts thanks </a:t>
            </a:r>
            <a:r>
              <a:rPr lang="en-US" altLang="en-US" dirty="0">
                <a:solidFill>
                  <a:prstClr val="black"/>
                </a:solidFill>
              </a:rPr>
              <a:t>UL Standards &amp; Engagement </a:t>
            </a:r>
            <a:r>
              <a:rPr lang="en-US" dirty="0"/>
              <a:t>for the financial support to develop this lesson.</a:t>
            </a:r>
          </a:p>
          <a:p>
            <a:pPr marL="0" indent="0">
              <a:buNone/>
            </a:pPr>
            <a:endParaRPr lang="en-US" altLang="en-US" sz="2400"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altLang="en-US" sz="1000"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sz="2400" dirty="0">
              <a:latin typeface="Myriad Pro" panose="020B0503030403020204"/>
            </a:endParaRPr>
          </a:p>
          <a:p>
            <a:pPr marL="0" indent="0">
              <a:buNone/>
            </a:pPr>
            <a:endParaRPr lang="en-US" dirty="0">
              <a:latin typeface="Myriad Pro" panose="020B0503030403020204"/>
            </a:endParaRPr>
          </a:p>
        </p:txBody>
      </p:sp>
    </p:spTree>
    <p:extLst>
      <p:ext uri="{BB962C8B-B14F-4D97-AF65-F5344CB8AC3E}">
        <p14:creationId xmlns:p14="http://schemas.microsoft.com/office/powerpoint/2010/main" val="179965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What’s a counterfeit?</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Counterfeit products are designed to look just like a name-brand product. In some cases consumers may believe the products are genuine, and in other cases consumers know the products are fake. </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38651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1773936"/>
            <a:ext cx="10515600" cy="1647187"/>
          </a:xfrm>
        </p:spPr>
        <p:txBody>
          <a:bodyPr>
            <a:noAutofit/>
          </a:bodyPr>
          <a:lstStyle/>
          <a:p>
            <a:pPr algn="ctr"/>
            <a:r>
              <a:rPr lang="en-US" sz="5400" b="1" dirty="0">
                <a:solidFill>
                  <a:schemeClr val="bg1"/>
                </a:solidFill>
                <a:latin typeface="Gill Sans MT" panose="020B0502020104020203" pitchFamily="34" charset="0"/>
              </a:rPr>
              <a:t>Counterfeit</a:t>
            </a: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indent="0">
              <a:buNone/>
            </a:pPr>
            <a:r>
              <a:rPr lang="en-US" dirty="0"/>
              <a:t>An item that uses someone else’s trademark without their permission; an imitation intended to deceive</a:t>
            </a:r>
          </a:p>
        </p:txBody>
      </p:sp>
      <p:sp>
        <p:nvSpPr>
          <p:cNvPr id="6" name="TextBox 5"/>
          <p:cNvSpPr txBox="1"/>
          <p:nvPr/>
        </p:nvSpPr>
        <p:spPr>
          <a:xfrm>
            <a:off x="955178" y="164068"/>
            <a:ext cx="3891141" cy="461665"/>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Vocabulary</a:t>
            </a:r>
          </a:p>
        </p:txBody>
      </p:sp>
    </p:spTree>
    <p:extLst>
      <p:ext uri="{BB962C8B-B14F-4D97-AF65-F5344CB8AC3E}">
        <p14:creationId xmlns:p14="http://schemas.microsoft.com/office/powerpoint/2010/main" val="408702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Why does</a:t>
            </a:r>
            <a:br>
              <a:rPr lang="en-US" sz="7000" b="1" dirty="0">
                <a:solidFill>
                  <a:schemeClr val="bg1"/>
                </a:solidFill>
                <a:latin typeface="Gill Sans MT" panose="020B0502020104020203" pitchFamily="34" charset="0"/>
              </a:rPr>
            </a:br>
            <a:r>
              <a:rPr lang="en-US" sz="7000" b="1" dirty="0">
                <a:solidFill>
                  <a:schemeClr val="bg1"/>
                </a:solidFill>
                <a:latin typeface="Gill Sans MT" panose="020B0502020104020203" pitchFamily="34" charset="0"/>
              </a:rPr>
              <a:t>it matter?</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dirty="0"/>
              <a:t>Counterfeit products cause harm. They: </a:t>
            </a:r>
          </a:p>
          <a:p>
            <a:pPr marL="461963" fontAlgn="base"/>
            <a:r>
              <a:rPr lang="en-US" sz="2400" dirty="0"/>
              <a:t>Threaten your health and safety </a:t>
            </a:r>
          </a:p>
          <a:p>
            <a:pPr marL="461963" fontAlgn="base"/>
            <a:r>
              <a:rPr lang="en-US" sz="2400" dirty="0"/>
              <a:t>Waste your money on inferior products</a:t>
            </a:r>
          </a:p>
          <a:p>
            <a:pPr marL="461963" fontAlgn="base"/>
            <a:r>
              <a:rPr lang="en-US" sz="2400" dirty="0"/>
              <a:t>Steal a company’s Trademark or Intellectual Property (IP) </a:t>
            </a:r>
          </a:p>
          <a:p>
            <a:pPr marL="461963" fontAlgn="base"/>
            <a:r>
              <a:rPr lang="en-US" sz="2400" dirty="0"/>
              <a:t>Fund other criminal activities </a:t>
            </a:r>
            <a:endParaRPr lang="en-US" sz="800" dirty="0"/>
          </a:p>
          <a:p>
            <a:pPr marL="0" lvl="0" indent="0">
              <a:lnSpc>
                <a:spcPct val="100000"/>
              </a:lnSpc>
              <a:buNone/>
              <a:defRPr/>
            </a:pPr>
            <a:r>
              <a:rPr lang="en-US" dirty="0"/>
              <a:t>Consumer awareness is key to combatting counterfeit products in the marketplace.</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410864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Just the Facts</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Young consumers buy</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more counterfeit products than other consumers</a:t>
            </a:r>
          </a:p>
          <a:p>
            <a:pPr>
              <a:defRPr/>
            </a:pPr>
            <a:r>
              <a:rPr lang="en-US" dirty="0">
                <a:solidFill>
                  <a:prstClr val="black"/>
                </a:solidFill>
                <a:latin typeface="Calibri" panose="020F0502020204030204"/>
              </a:rPr>
              <a:t>The availability of counterfeit products is exploding</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internet has spurred the growth in counterfeit goods</a:t>
            </a:r>
          </a:p>
          <a:p>
            <a:pPr>
              <a:defRPr/>
            </a:pPr>
            <a:r>
              <a:rPr lang="en-US" dirty="0">
                <a:solidFill>
                  <a:prstClr val="black"/>
                </a:solidFill>
                <a:latin typeface="Calibri" panose="020F0502020204030204"/>
              </a:rPr>
              <a:t>Counterfeit products are dangerous</a:t>
            </a:r>
            <a:endParaRPr kumimoji="0" lang="en-US" sz="2800" b="0" i="0" u="none" strike="noStrike" kern="1200" cap="none" spc="0" normalizeH="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3437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What do you think?</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You’ve seen counterfeit products hyped on social media as replicas, knockoffs, and dupes. </a:t>
            </a:r>
          </a:p>
          <a:p>
            <a:pPr marL="0" indent="0">
              <a:buNone/>
            </a:pPr>
            <a:r>
              <a:rPr lang="en-US" dirty="0"/>
              <a:t>How does calling an item a “dupe” or “rep” make a counterfeit product sound legit?</a:t>
            </a:r>
          </a:p>
        </p:txBody>
      </p:sp>
    </p:spTree>
    <p:extLst>
      <p:ext uri="{BB962C8B-B14F-4D97-AF65-F5344CB8AC3E}">
        <p14:creationId xmlns:p14="http://schemas.microsoft.com/office/powerpoint/2010/main" val="59197389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ill Sans MT" panose="020B0502020104020203" pitchFamily="34" charset="0"/>
                <a:ea typeface="+mj-ea"/>
                <a:cs typeface="+mj-cs"/>
              </a:rPr>
              <a:t>Some Answers</a:t>
            </a:r>
            <a:endParaRPr kumimoji="0" lang="en-US" sz="6000" b="1" i="0" u="sng" strike="noStrike" kern="1200" cap="none" spc="0" normalizeH="0" baseline="0" noProof="0" dirty="0">
              <a:ln>
                <a:noFill/>
              </a:ln>
              <a:solidFill>
                <a:prstClr val="white"/>
              </a:solidFill>
              <a:effectLst/>
              <a:uLnTx/>
              <a:uFillTx/>
              <a:latin typeface="Gill Sans MT" panose="020B0502020104020203" pitchFamily="34" charset="0"/>
              <a:ea typeface="+mj-ea"/>
              <a:cs typeface="+mj-cs"/>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652977" y="953903"/>
            <a:ext cx="5121102" cy="501326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Humans are complex:</a:t>
            </a:r>
          </a:p>
          <a:p>
            <a:pPr marL="461963">
              <a:defRPr/>
            </a:pPr>
            <a:r>
              <a:rPr lang="en-US" sz="2400" noProof="0" dirty="0"/>
              <a:t>Social influencers have credibility and when they market dupes or reps the products seem legitimate</a:t>
            </a:r>
          </a:p>
          <a:p>
            <a:pPr marL="461963">
              <a:defRPr/>
            </a:pPr>
            <a:r>
              <a:rPr kumimoji="0" lang="en-US" sz="2400" b="0" i="0" u="none" strike="noStrike" kern="1200" cap="none" spc="0" normalizeH="0" baseline="0" dirty="0">
                <a:ln>
                  <a:noFill/>
                </a:ln>
                <a:solidFill>
                  <a:prstClr val="black"/>
                </a:solidFill>
                <a:effectLst/>
                <a:uLnTx/>
                <a:uFillTx/>
                <a:latin typeface="Calibri" panose="020F0502020204030204"/>
              </a:rPr>
              <a:t>Over time we justify</a:t>
            </a:r>
            <a:r>
              <a:rPr lang="en-US" sz="2400" dirty="0">
                <a:solidFill>
                  <a:prstClr val="black"/>
                </a:solidFill>
                <a:latin typeface="Calibri" panose="020F0502020204030204"/>
              </a:rPr>
              <a:t> buying fakes because “everyone else does”</a:t>
            </a:r>
            <a:endParaRPr kumimoji="0" lang="en-US" sz="2400" b="0" i="0" u="none" strike="noStrike" kern="1200" cap="none" spc="0" normalizeH="0" dirty="0">
              <a:ln>
                <a:noFill/>
              </a:ln>
              <a:solidFill>
                <a:prstClr val="black"/>
              </a:solidFill>
              <a:effectLst/>
              <a:uLnTx/>
              <a:uFillTx/>
              <a:latin typeface="Calibri" panose="020F0502020204030204"/>
            </a:endParaRPr>
          </a:p>
          <a:p>
            <a:pPr marL="461963">
              <a:defRPr/>
            </a:pPr>
            <a:r>
              <a:rPr lang="en-US" sz="2400" dirty="0"/>
              <a:t>Name-brand products, even fake ones pretending to be real, might give us a sense of belonging</a:t>
            </a:r>
          </a:p>
          <a:p>
            <a:pPr marL="461963">
              <a:defRPr/>
            </a:pPr>
            <a:r>
              <a:rPr lang="en-US" sz="2400" dirty="0"/>
              <a:t>We might believe that dupes and reps are different, but not counterfeits</a:t>
            </a:r>
          </a:p>
        </p:txBody>
      </p:sp>
    </p:spTree>
    <p:extLst>
      <p:ext uri="{BB962C8B-B14F-4D97-AF65-F5344CB8AC3E}">
        <p14:creationId xmlns:p14="http://schemas.microsoft.com/office/powerpoint/2010/main" val="252005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1773936"/>
            <a:ext cx="10515600" cy="1647187"/>
          </a:xfrm>
        </p:spPr>
        <p:txBody>
          <a:bodyPr>
            <a:noAutofit/>
          </a:bodyPr>
          <a:lstStyle/>
          <a:p>
            <a:pPr algn="ctr"/>
            <a:r>
              <a:rPr lang="en-US" sz="5400" b="1" dirty="0">
                <a:solidFill>
                  <a:schemeClr val="bg1"/>
                </a:solidFill>
                <a:latin typeface="Gill Sans MT" panose="020B0502020104020203" pitchFamily="34" charset="0"/>
              </a:rPr>
              <a:t>Knockoff</a:t>
            </a: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indent="0">
              <a:buNone/>
            </a:pPr>
            <a:r>
              <a:rPr lang="en-US" dirty="0"/>
              <a:t>A product that closely resembles a brand name but is not identical</a:t>
            </a:r>
          </a:p>
        </p:txBody>
      </p:sp>
      <p:sp>
        <p:nvSpPr>
          <p:cNvPr id="6" name="TextBox 5"/>
          <p:cNvSpPr txBox="1"/>
          <p:nvPr/>
        </p:nvSpPr>
        <p:spPr>
          <a:xfrm>
            <a:off x="955178" y="164068"/>
            <a:ext cx="3891141" cy="461665"/>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Vocabulary</a:t>
            </a:r>
          </a:p>
        </p:txBody>
      </p:sp>
    </p:spTree>
    <p:extLst>
      <p:ext uri="{BB962C8B-B14F-4D97-AF65-F5344CB8AC3E}">
        <p14:creationId xmlns:p14="http://schemas.microsoft.com/office/powerpoint/2010/main" val="1563859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14112</TotalTime>
  <Words>1354</Words>
  <Application>Microsoft Office PowerPoint</Application>
  <PresentationFormat>Widescreen</PresentationFormat>
  <Paragraphs>208</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Gill Sans MT</vt:lpstr>
      <vt:lpstr>Myriad Pro</vt:lpstr>
      <vt:lpstr>Office Theme</vt:lpstr>
      <vt:lpstr>Counterfeit Products</vt:lpstr>
      <vt:lpstr>PowerPoint Presentation</vt:lpstr>
      <vt:lpstr>What’s a counterfeit?</vt:lpstr>
      <vt:lpstr>Counterfeit</vt:lpstr>
      <vt:lpstr>Why does it matter?</vt:lpstr>
      <vt:lpstr>Just the Facts</vt:lpstr>
      <vt:lpstr>PowerPoint Presentation</vt:lpstr>
      <vt:lpstr>PowerPoint Presentation</vt:lpstr>
      <vt:lpstr>Knockoff</vt:lpstr>
      <vt:lpstr>Replica</vt:lpstr>
      <vt:lpstr>Dupe influencer</vt:lpstr>
      <vt:lpstr>PowerPoint Presentation</vt:lpstr>
      <vt:lpstr>PowerPoint Presentation</vt:lpstr>
      <vt:lpstr>The Top 10</vt:lpstr>
      <vt:lpstr>The Marketplace</vt:lpstr>
      <vt:lpstr>PowerPoint Presentation</vt:lpstr>
      <vt:lpstr>PowerPoint Presentation</vt:lpstr>
      <vt:lpstr>Gray market</vt:lpstr>
      <vt:lpstr>Third-party seller scam</vt:lpstr>
      <vt:lpstr>PowerPoint Presentation</vt:lpstr>
      <vt:lpstr>PowerPoint Presentation</vt:lpstr>
      <vt:lpstr>Consumer Response</vt:lpstr>
      <vt:lpstr>Other Tips</vt:lpstr>
      <vt:lpstr>Call to Action</vt:lpstr>
      <vt:lpstr>Poster Contest</vt:lpstr>
      <vt:lpstr>About LifeSmarts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Hertzberg</dc:creator>
  <cp:lastModifiedBy>Ryan Barhoush</cp:lastModifiedBy>
  <cp:revision>216</cp:revision>
  <dcterms:created xsi:type="dcterms:W3CDTF">2021-10-12T21:07:08Z</dcterms:created>
  <dcterms:modified xsi:type="dcterms:W3CDTF">2022-11-04T14:04:00Z</dcterms:modified>
</cp:coreProperties>
</file>