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1" r:id="rId5"/>
    <p:sldId id="262" r:id="rId6"/>
    <p:sldId id="263" r:id="rId7"/>
    <p:sldId id="275"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88" r:id="rId21"/>
    <p:sldId id="277" r:id="rId22"/>
    <p:sldId id="278" r:id="rId23"/>
    <p:sldId id="279" r:id="rId24"/>
    <p:sldId id="290" r:id="rId25"/>
    <p:sldId id="281" r:id="rId26"/>
    <p:sldId id="284" r:id="rId27"/>
    <p:sldId id="280" r:id="rId28"/>
    <p:sldId id="285" r:id="rId29"/>
    <p:sldId id="283" r:id="rId30"/>
    <p:sldId id="282" r:id="rId31"/>
    <p:sldId id="287"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2DCD3-CF19-D61C-7B71-E6E117AB4147}" v="63" dt="2021-12-02T19:58:29.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94660"/>
  </p:normalViewPr>
  <p:slideViewPr>
    <p:cSldViewPr snapToGrid="0" showGuides="1">
      <p:cViewPr varScale="1">
        <p:scale>
          <a:sx n="105" d="100"/>
          <a:sy n="105" d="100"/>
        </p:scale>
        <p:origin x="630"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EBB1C-D0C2-4BBB-9969-6695270E2E47}"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1CF48-8F8C-4C4A-8B4E-8A334615E3C9}" type="slidenum">
              <a:rPr lang="en-US" smtClean="0"/>
              <a:t>‹#›</a:t>
            </a:fld>
            <a:endParaRPr lang="en-US"/>
          </a:p>
        </p:txBody>
      </p:sp>
    </p:spTree>
    <p:extLst>
      <p:ext uri="{BB962C8B-B14F-4D97-AF65-F5344CB8AC3E}">
        <p14:creationId xmlns:p14="http://schemas.microsoft.com/office/powerpoint/2010/main" val="274976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focuses on writing</a:t>
            </a:r>
            <a:r>
              <a:rPr lang="en-US" sz="1200" kern="1200" baseline="0" dirty="0">
                <a:solidFill>
                  <a:schemeClr val="tx1"/>
                </a:solidFill>
                <a:effectLst/>
                <a:latin typeface="+mn-lt"/>
                <a:ea typeface="+mn-ea"/>
                <a:cs typeface="+mn-cs"/>
              </a:rPr>
              <a:t> a strong resume.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a:t>
            </a:fld>
            <a:endParaRPr lang="en-US" dirty="0"/>
          </a:p>
        </p:txBody>
      </p:sp>
    </p:spTree>
    <p:extLst>
      <p:ext uri="{BB962C8B-B14F-4D97-AF65-F5344CB8AC3E}">
        <p14:creationId xmlns:p14="http://schemas.microsoft.com/office/powerpoint/2010/main" val="45916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10</a:t>
            </a:fld>
            <a:endParaRPr lang="en-US" dirty="0"/>
          </a:p>
        </p:txBody>
      </p:sp>
    </p:spTree>
    <p:extLst>
      <p:ext uri="{BB962C8B-B14F-4D97-AF65-F5344CB8AC3E}">
        <p14:creationId xmlns:p14="http://schemas.microsoft.com/office/powerpoint/2010/main" val="2213328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only tell the truth.</a:t>
            </a:r>
          </a:p>
        </p:txBody>
      </p:sp>
      <p:sp>
        <p:nvSpPr>
          <p:cNvPr id="4" name="Slide Number Placeholder 3"/>
          <p:cNvSpPr>
            <a:spLocks noGrp="1"/>
          </p:cNvSpPr>
          <p:nvPr>
            <p:ph type="sldNum" sz="quarter" idx="5"/>
          </p:nvPr>
        </p:nvSpPr>
        <p:spPr/>
        <p:txBody>
          <a:bodyPr/>
          <a:lstStyle/>
          <a:p>
            <a:fld id="{0A3C37BE-C303-496D-B5CD-85F2937540FC}" type="slidenum">
              <a:rPr lang="en-US" smtClean="0"/>
              <a:t>11</a:t>
            </a:fld>
            <a:endParaRPr lang="en-US" dirty="0"/>
          </a:p>
        </p:txBody>
      </p:sp>
    </p:spTree>
    <p:extLst>
      <p:ext uri="{BB962C8B-B14F-4D97-AF65-F5344CB8AC3E}">
        <p14:creationId xmlns:p14="http://schemas.microsoft.com/office/powerpoint/2010/main" val="510819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12</a:t>
            </a:fld>
            <a:endParaRPr lang="en-US" dirty="0"/>
          </a:p>
        </p:txBody>
      </p:sp>
    </p:spTree>
    <p:extLst>
      <p:ext uri="{BB962C8B-B14F-4D97-AF65-F5344CB8AC3E}">
        <p14:creationId xmlns:p14="http://schemas.microsoft.com/office/powerpoint/2010/main" val="2690684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13</a:t>
            </a:fld>
            <a:endParaRPr lang="en-US" dirty="0"/>
          </a:p>
        </p:txBody>
      </p:sp>
    </p:spTree>
    <p:extLst>
      <p:ext uri="{BB962C8B-B14F-4D97-AF65-F5344CB8AC3E}">
        <p14:creationId xmlns:p14="http://schemas.microsoft.com/office/powerpoint/2010/main" val="3382441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14</a:t>
            </a:fld>
            <a:endParaRPr lang="en-US" dirty="0"/>
          </a:p>
        </p:txBody>
      </p:sp>
    </p:spTree>
    <p:extLst>
      <p:ext uri="{BB962C8B-B14F-4D97-AF65-F5344CB8AC3E}">
        <p14:creationId xmlns:p14="http://schemas.microsoft.com/office/powerpoint/2010/main" val="189606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15</a:t>
            </a:fld>
            <a:endParaRPr lang="en-US" dirty="0"/>
          </a:p>
        </p:txBody>
      </p:sp>
    </p:spTree>
    <p:extLst>
      <p:ext uri="{BB962C8B-B14F-4D97-AF65-F5344CB8AC3E}">
        <p14:creationId xmlns:p14="http://schemas.microsoft.com/office/powerpoint/2010/main" val="2319623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eaLnBrk="1" hangingPunct="1">
              <a:defRPr/>
            </a:pPr>
            <a:r>
              <a:rPr lang="en-US" altLang="en-US" sz="1200" dirty="0"/>
              <a:t>Since you probably have little work experience, you will want to emphasize your accomplishments in and out of the classroom. </a:t>
            </a:r>
            <a:br>
              <a:rPr lang="en-US" altLang="en-US" sz="1200" dirty="0"/>
            </a:br>
            <a:endParaRPr lang="en-US" altLang="en-US" sz="1200" dirty="0"/>
          </a:p>
          <a:p>
            <a:pPr marL="609600" indent="-609600" eaLnBrk="1" hangingPunct="1">
              <a:defRPr/>
            </a:pPr>
            <a:r>
              <a:rPr lang="en-US" altLang="en-US" sz="1200" dirty="0"/>
              <a:t>Volunteer activities, hobbies, sports, honor roll, and student organizations are things that help define who you are and should be highlighted.</a:t>
            </a:r>
            <a:br>
              <a:rPr lang="en-US" altLang="en-US" sz="1200" dirty="0"/>
            </a:br>
            <a:r>
              <a:rPr lang="en-US" altLang="en-US" sz="1200" dirty="0"/>
              <a:t> </a:t>
            </a:r>
          </a:p>
          <a:p>
            <a:pPr marL="609600" indent="-609600" eaLnBrk="1" hangingPunct="1">
              <a:defRPr/>
            </a:pPr>
            <a:r>
              <a:rPr lang="en-US" altLang="en-US" sz="1200" dirty="0"/>
              <a:t>List only recent honors and awards unless they are specifically relevant to the position for which you are applying. </a:t>
            </a:r>
          </a:p>
        </p:txBody>
      </p:sp>
      <p:sp>
        <p:nvSpPr>
          <p:cNvPr id="4" name="Slide Number Placeholder 3"/>
          <p:cNvSpPr>
            <a:spLocks noGrp="1"/>
          </p:cNvSpPr>
          <p:nvPr>
            <p:ph type="sldNum" sz="quarter" idx="5"/>
          </p:nvPr>
        </p:nvSpPr>
        <p:spPr/>
        <p:txBody>
          <a:bodyPr/>
          <a:lstStyle/>
          <a:p>
            <a:fld id="{217F1DD5-E67C-DA4F-89A9-EFB84F428BC1}" type="slidenum">
              <a:rPr lang="en-US" smtClean="0"/>
              <a:t>16</a:t>
            </a:fld>
            <a:endParaRPr lang="en-US" dirty="0"/>
          </a:p>
        </p:txBody>
      </p:sp>
    </p:spTree>
    <p:extLst>
      <p:ext uri="{BB962C8B-B14F-4D97-AF65-F5344CB8AC3E}">
        <p14:creationId xmlns:p14="http://schemas.microsoft.com/office/powerpoint/2010/main" val="2582482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17</a:t>
            </a:fld>
            <a:endParaRPr lang="en-US" dirty="0"/>
          </a:p>
        </p:txBody>
      </p:sp>
    </p:spTree>
    <p:extLst>
      <p:ext uri="{BB962C8B-B14F-4D97-AF65-F5344CB8AC3E}">
        <p14:creationId xmlns:p14="http://schemas.microsoft.com/office/powerpoint/2010/main" val="3300568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18</a:t>
            </a:fld>
            <a:endParaRPr lang="en-US" dirty="0"/>
          </a:p>
        </p:txBody>
      </p:sp>
    </p:spTree>
    <p:extLst>
      <p:ext uri="{BB962C8B-B14F-4D97-AF65-F5344CB8AC3E}">
        <p14:creationId xmlns:p14="http://schemas.microsoft.com/office/powerpoint/2010/main" val="549756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these do not apply to you, your resume is complete without them.</a:t>
            </a:r>
          </a:p>
        </p:txBody>
      </p:sp>
      <p:sp>
        <p:nvSpPr>
          <p:cNvPr id="4" name="Slide Number Placeholder 3"/>
          <p:cNvSpPr>
            <a:spLocks noGrp="1"/>
          </p:cNvSpPr>
          <p:nvPr>
            <p:ph type="sldNum" sz="quarter" idx="5"/>
          </p:nvPr>
        </p:nvSpPr>
        <p:spPr/>
        <p:txBody>
          <a:bodyPr/>
          <a:lstStyle/>
          <a:p>
            <a:fld id="{217F1DD5-E67C-DA4F-89A9-EFB84F428BC1}" type="slidenum">
              <a:rPr lang="en-US" smtClean="0"/>
              <a:t>19</a:t>
            </a:fld>
            <a:endParaRPr lang="en-US" dirty="0"/>
          </a:p>
        </p:txBody>
      </p:sp>
    </p:spTree>
    <p:extLst>
      <p:ext uri="{BB962C8B-B14F-4D97-AF65-F5344CB8AC3E}">
        <p14:creationId xmlns:p14="http://schemas.microsoft.com/office/powerpoint/2010/main" val="119224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program of the National Consumers League, the goal of LifeSmarts is to create financially literate youth who are empowered consumers, workers, and citizens.</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a:t>
            </a:fld>
            <a:endParaRPr lang="en-US" dirty="0"/>
          </a:p>
        </p:txBody>
      </p:sp>
    </p:spTree>
    <p:extLst>
      <p:ext uri="{BB962C8B-B14F-4D97-AF65-F5344CB8AC3E}">
        <p14:creationId xmlns:p14="http://schemas.microsoft.com/office/powerpoint/2010/main" val="742988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Tx/>
              <a:buSzTx/>
              <a:buFontTx/>
              <a:buNone/>
            </a:pPr>
            <a:r>
              <a:rPr lang="en-US" altLang="en-US" dirty="0"/>
              <a:t>If you answered “C", you are correct. Keep your resume up-to-date;</a:t>
            </a:r>
            <a:r>
              <a:rPr lang="en-US" altLang="en-US" baseline="0" dirty="0"/>
              <a:t> you never know when the next great opportunity will pop up.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20</a:t>
            </a:fld>
            <a:endParaRPr lang="en-US" dirty="0"/>
          </a:p>
        </p:txBody>
      </p:sp>
    </p:spTree>
    <p:extLst>
      <p:ext uri="{BB962C8B-B14F-4D97-AF65-F5344CB8AC3E}">
        <p14:creationId xmlns:p14="http://schemas.microsoft.com/office/powerpoint/2010/main" val="1178915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t>The importance of the format lies in its consistency. </a:t>
            </a:r>
          </a:p>
          <a:p>
            <a:pPr eaLnBrk="1" hangingPunct="1">
              <a:defRPr/>
            </a:pPr>
            <a:r>
              <a:rPr lang="en-US" altLang="en-US" dirty="0"/>
              <a:t>There is no one best resume format.</a:t>
            </a:r>
          </a:p>
          <a:p>
            <a:pPr eaLnBrk="1" hangingPunct="1">
              <a:defRPr/>
            </a:pPr>
            <a:r>
              <a:rPr lang="en-US" altLang="en-US" dirty="0"/>
              <a:t>Remember to stick to one format. It shows off your organizational abilities. </a:t>
            </a:r>
          </a:p>
        </p:txBody>
      </p:sp>
      <p:sp>
        <p:nvSpPr>
          <p:cNvPr id="4" name="Slide Number Placeholder 3"/>
          <p:cNvSpPr>
            <a:spLocks noGrp="1"/>
          </p:cNvSpPr>
          <p:nvPr>
            <p:ph type="sldNum" sz="quarter" idx="5"/>
          </p:nvPr>
        </p:nvSpPr>
        <p:spPr/>
        <p:txBody>
          <a:bodyPr/>
          <a:lstStyle/>
          <a:p>
            <a:fld id="{217F1DD5-E67C-DA4F-89A9-EFB84F428BC1}" type="slidenum">
              <a:rPr lang="en-US" smtClean="0"/>
              <a:t>21</a:t>
            </a:fld>
            <a:endParaRPr lang="en-US" dirty="0"/>
          </a:p>
        </p:txBody>
      </p:sp>
    </p:spTree>
    <p:extLst>
      <p:ext uri="{BB962C8B-B14F-4D97-AF65-F5344CB8AC3E}">
        <p14:creationId xmlns:p14="http://schemas.microsoft.com/office/powerpoint/2010/main" val="200491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22</a:t>
            </a:fld>
            <a:endParaRPr lang="en-US" dirty="0"/>
          </a:p>
        </p:txBody>
      </p:sp>
    </p:spTree>
    <p:extLst>
      <p:ext uri="{BB962C8B-B14F-4D97-AF65-F5344CB8AC3E}">
        <p14:creationId xmlns:p14="http://schemas.microsoft.com/office/powerpoint/2010/main" val="655105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23</a:t>
            </a:fld>
            <a:endParaRPr lang="en-US" dirty="0"/>
          </a:p>
        </p:txBody>
      </p:sp>
    </p:spTree>
    <p:extLst>
      <p:ext uri="{BB962C8B-B14F-4D97-AF65-F5344CB8AC3E}">
        <p14:creationId xmlns:p14="http://schemas.microsoft.com/office/powerpoint/2010/main" val="229030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Tx/>
              <a:buSzTx/>
              <a:buFontTx/>
              <a:buNone/>
            </a:pPr>
            <a:r>
              <a:rPr lang="en-US" altLang="en-US" dirty="0"/>
              <a:t>If you answered “B", you are correct. Keep your resume brief and to the point. One page is enough.</a:t>
            </a:r>
            <a:r>
              <a:rPr lang="en-US" altLang="en-US" baseline="0" dirty="0"/>
              <a:t> Use your space well.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24</a:t>
            </a:fld>
            <a:endParaRPr lang="en-US" dirty="0"/>
          </a:p>
        </p:txBody>
      </p:sp>
    </p:spTree>
    <p:extLst>
      <p:ext uri="{BB962C8B-B14F-4D97-AF65-F5344CB8AC3E}">
        <p14:creationId xmlns:p14="http://schemas.microsoft.com/office/powerpoint/2010/main" val="589831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25</a:t>
            </a:fld>
            <a:endParaRPr lang="en-US" dirty="0"/>
          </a:p>
        </p:txBody>
      </p:sp>
    </p:spTree>
    <p:extLst>
      <p:ext uri="{BB962C8B-B14F-4D97-AF65-F5344CB8AC3E}">
        <p14:creationId xmlns:p14="http://schemas.microsoft.com/office/powerpoint/2010/main" val="275688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26</a:t>
            </a:fld>
            <a:endParaRPr lang="en-US" dirty="0"/>
          </a:p>
        </p:txBody>
      </p:sp>
    </p:spTree>
    <p:extLst>
      <p:ext uri="{BB962C8B-B14F-4D97-AF65-F5344CB8AC3E}">
        <p14:creationId xmlns:p14="http://schemas.microsoft.com/office/powerpoint/2010/main" val="906709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27</a:t>
            </a:fld>
            <a:endParaRPr lang="en-US" dirty="0"/>
          </a:p>
        </p:txBody>
      </p:sp>
    </p:spTree>
    <p:extLst>
      <p:ext uri="{BB962C8B-B14F-4D97-AF65-F5344CB8AC3E}">
        <p14:creationId xmlns:p14="http://schemas.microsoft.com/office/powerpoint/2010/main" val="1251781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28</a:t>
            </a:fld>
            <a:endParaRPr lang="en-US" dirty="0"/>
          </a:p>
        </p:txBody>
      </p:sp>
    </p:spTree>
    <p:extLst>
      <p:ext uri="{BB962C8B-B14F-4D97-AF65-F5344CB8AC3E}">
        <p14:creationId xmlns:p14="http://schemas.microsoft.com/office/powerpoint/2010/main" val="1494942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29</a:t>
            </a:fld>
            <a:endParaRPr lang="en-US" dirty="0"/>
          </a:p>
        </p:txBody>
      </p:sp>
    </p:spTree>
    <p:extLst>
      <p:ext uri="{BB962C8B-B14F-4D97-AF65-F5344CB8AC3E}">
        <p14:creationId xmlns:p14="http://schemas.microsoft.com/office/powerpoint/2010/main" val="68823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3</a:t>
            </a:fld>
            <a:endParaRPr lang="en-US" dirty="0"/>
          </a:p>
        </p:txBody>
      </p:sp>
    </p:spTree>
    <p:extLst>
      <p:ext uri="{BB962C8B-B14F-4D97-AF65-F5344CB8AC3E}">
        <p14:creationId xmlns:p14="http://schemas.microsoft.com/office/powerpoint/2010/main" val="1018569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30</a:t>
            </a:fld>
            <a:endParaRPr lang="en-US" dirty="0"/>
          </a:p>
        </p:txBody>
      </p:sp>
    </p:spTree>
    <p:extLst>
      <p:ext uri="{BB962C8B-B14F-4D97-AF65-F5344CB8AC3E}">
        <p14:creationId xmlns:p14="http://schemas.microsoft.com/office/powerpoint/2010/main" val="960302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31</a:t>
            </a:fld>
            <a:endParaRPr lang="en-US" dirty="0"/>
          </a:p>
        </p:txBody>
      </p:sp>
    </p:spTree>
    <p:extLst>
      <p:ext uri="{BB962C8B-B14F-4D97-AF65-F5344CB8AC3E}">
        <p14:creationId xmlns:p14="http://schemas.microsoft.com/office/powerpoint/2010/main" val="2160818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LifeSmarts is</a:t>
            </a:r>
            <a:r>
              <a:rPr lang="en-US" baseline="0" dirty="0"/>
              <a:t> a comprehensive consumer education program that is free to middle school and high school students and educators. The main goal of the program is to create consumer savvy young people who will be better equipped for adult life in today’s complex, global marketplace. </a:t>
            </a:r>
          </a:p>
          <a:p>
            <a:endParaRPr lang="en-US" baseline="0" dirty="0"/>
          </a:p>
          <a:p>
            <a:r>
              <a:rPr lang="en-US" baseline="0" dirty="0"/>
              <a:t>LifeSmarts focuses on:</a:t>
            </a:r>
          </a:p>
          <a:p>
            <a:pPr marL="628650" lvl="1" indent="-171450">
              <a:buFont typeface="Arial" panose="020B0604020202020204" pitchFamily="34" charset="0"/>
              <a:buChar char="•"/>
            </a:pPr>
            <a:r>
              <a:rPr lang="en-US" baseline="0" dirty="0"/>
              <a:t>Personal Finance</a:t>
            </a:r>
          </a:p>
          <a:p>
            <a:pPr marL="628650" lvl="1" indent="-171450">
              <a:buFont typeface="Arial" panose="020B0604020202020204" pitchFamily="34" charset="0"/>
              <a:buChar char="•"/>
            </a:pPr>
            <a:r>
              <a:rPr lang="en-US" baseline="0" dirty="0"/>
              <a:t>Consumer Rights and Responsibilities</a:t>
            </a:r>
          </a:p>
          <a:p>
            <a:pPr marL="628650" lvl="1" indent="-171450">
              <a:buFont typeface="Arial" panose="020B0604020202020204" pitchFamily="34" charset="0"/>
              <a:buChar char="•"/>
            </a:pPr>
            <a:r>
              <a:rPr lang="en-US" baseline="0" dirty="0"/>
              <a:t>Health and Safety</a:t>
            </a:r>
          </a:p>
          <a:p>
            <a:pPr marL="628650" lvl="1" indent="-171450">
              <a:buFont typeface="Arial" panose="020B0604020202020204" pitchFamily="34" charset="0"/>
              <a:buChar char="•"/>
            </a:pPr>
            <a:r>
              <a:rPr lang="en-US" baseline="0" dirty="0"/>
              <a:t>Technology</a:t>
            </a:r>
          </a:p>
          <a:p>
            <a:pPr marL="628650" lvl="1" indent="-171450">
              <a:buFont typeface="Arial" panose="020B0604020202020204" pitchFamily="34" charset="0"/>
              <a:buChar char="•"/>
            </a:pPr>
            <a:r>
              <a:rPr lang="en-US" baseline="0" dirty="0"/>
              <a:t>The Environment</a:t>
            </a:r>
          </a:p>
        </p:txBody>
      </p:sp>
      <p:sp>
        <p:nvSpPr>
          <p:cNvPr id="4" name="Slide Number Placeholder 3"/>
          <p:cNvSpPr>
            <a:spLocks noGrp="1"/>
          </p:cNvSpPr>
          <p:nvPr>
            <p:ph type="sldNum" sz="quarter" idx="5"/>
          </p:nvPr>
        </p:nvSpPr>
        <p:spPr/>
        <p:txBody>
          <a:bodyPr/>
          <a:lstStyle/>
          <a:p>
            <a:fld id="{217F1DD5-E67C-DA4F-89A9-EFB84F428BC1}" type="slidenum">
              <a:rPr lang="en-US" smtClean="0"/>
              <a:t>32</a:t>
            </a:fld>
            <a:endParaRPr lang="en-US" dirty="0"/>
          </a:p>
        </p:txBody>
      </p:sp>
    </p:spTree>
    <p:extLst>
      <p:ext uri="{BB962C8B-B14F-4D97-AF65-F5344CB8AC3E}">
        <p14:creationId xmlns:p14="http://schemas.microsoft.com/office/powerpoint/2010/main" val="197748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look at each of these </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4</a:t>
            </a:fld>
            <a:endParaRPr lang="en-US" dirty="0"/>
          </a:p>
        </p:txBody>
      </p:sp>
    </p:spTree>
    <p:extLst>
      <p:ext uri="{BB962C8B-B14F-4D97-AF65-F5344CB8AC3E}">
        <p14:creationId xmlns:p14="http://schemas.microsoft.com/office/powerpoint/2010/main" val="40397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5</a:t>
            </a:fld>
            <a:endParaRPr lang="en-US" dirty="0"/>
          </a:p>
        </p:txBody>
      </p:sp>
    </p:spTree>
    <p:extLst>
      <p:ext uri="{BB962C8B-B14F-4D97-AF65-F5344CB8AC3E}">
        <p14:creationId xmlns:p14="http://schemas.microsoft.com/office/powerpoint/2010/main" val="91978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Tx/>
              <a:buSzTx/>
              <a:buFontTx/>
              <a:buNone/>
            </a:pPr>
            <a:r>
              <a:rPr lang="en-US" altLang="en-US" dirty="0"/>
              <a:t>If you answered "A", you are correct. Employers generally spend less than 30 seconds scanning a resume to see if they want to interview that person.</a:t>
            </a:r>
          </a:p>
          <a:p>
            <a:pPr eaLnBrk="1" hangingPunct="1">
              <a:spcBef>
                <a:spcPct val="0"/>
              </a:spcBef>
              <a:buClrTx/>
              <a:buSzTx/>
              <a:buFontTx/>
              <a:buNone/>
            </a:pPr>
            <a:endParaRPr lang="en-US" altLang="en-US" dirty="0"/>
          </a:p>
          <a:p>
            <a:pPr eaLnBrk="1" hangingPunct="1">
              <a:spcBef>
                <a:spcPct val="0"/>
              </a:spcBef>
              <a:buClrTx/>
              <a:buSzTx/>
              <a:buFontTx/>
              <a:buNone/>
            </a:pPr>
            <a:r>
              <a:rPr lang="en-US" altLang="en-US" dirty="0"/>
              <a:t>Employers often receive hundreds of resumes for a single position. They do not have time to pour over every word on each one. This increases the importance </a:t>
            </a:r>
            <a:br>
              <a:rPr lang="en-US" altLang="en-US" dirty="0"/>
            </a:br>
            <a:r>
              <a:rPr lang="en-US" altLang="en-US" dirty="0"/>
              <a:t>of the smallest details.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6</a:t>
            </a:fld>
            <a:endParaRPr lang="en-US" dirty="0"/>
          </a:p>
        </p:txBody>
      </p:sp>
    </p:spTree>
    <p:extLst>
      <p:ext uri="{BB962C8B-B14F-4D97-AF65-F5344CB8AC3E}">
        <p14:creationId xmlns:p14="http://schemas.microsoft.com/office/powerpoint/2010/main" val="3810146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7</a:t>
            </a:fld>
            <a:endParaRPr lang="en-US" dirty="0"/>
          </a:p>
        </p:txBody>
      </p:sp>
    </p:spTree>
    <p:extLst>
      <p:ext uri="{BB962C8B-B14F-4D97-AF65-F5344CB8AC3E}">
        <p14:creationId xmlns:p14="http://schemas.microsoft.com/office/powerpoint/2010/main" val="195251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t>Not all resumes are the same, but there are some common elements that they all should include. Let’s look at these</a:t>
            </a:r>
            <a:r>
              <a:rPr lang="en-US" altLang="en-US" baseline="0" dirty="0"/>
              <a:t> one at a time.</a:t>
            </a:r>
            <a:endParaRPr lang="en-US" alt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8</a:t>
            </a:fld>
            <a:endParaRPr lang="en-US" dirty="0"/>
          </a:p>
        </p:txBody>
      </p:sp>
    </p:spTree>
    <p:extLst>
      <p:ext uri="{BB962C8B-B14F-4D97-AF65-F5344CB8AC3E}">
        <p14:creationId xmlns:p14="http://schemas.microsoft.com/office/powerpoint/2010/main" val="2723796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9</a:t>
            </a:fld>
            <a:endParaRPr lang="en-US" dirty="0"/>
          </a:p>
        </p:txBody>
      </p:sp>
    </p:spTree>
    <p:extLst>
      <p:ext uri="{BB962C8B-B14F-4D97-AF65-F5344CB8AC3E}">
        <p14:creationId xmlns:p14="http://schemas.microsoft.com/office/powerpoint/2010/main" val="552733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550A7B-5979-42A5-924A-A89FAB592FA7}"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a:p>
        </p:txBody>
      </p:sp>
    </p:spTree>
    <p:extLst>
      <p:ext uri="{BB962C8B-B14F-4D97-AF65-F5344CB8AC3E}">
        <p14:creationId xmlns:p14="http://schemas.microsoft.com/office/powerpoint/2010/main" val="247203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50A7B-5979-42A5-924A-A89FAB592FA7}"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a:p>
        </p:txBody>
      </p:sp>
    </p:spTree>
    <p:extLst>
      <p:ext uri="{BB962C8B-B14F-4D97-AF65-F5344CB8AC3E}">
        <p14:creationId xmlns:p14="http://schemas.microsoft.com/office/powerpoint/2010/main" val="35488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50A7B-5979-42A5-924A-A89FAB592FA7}"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a:p>
        </p:txBody>
      </p:sp>
    </p:spTree>
    <p:extLst>
      <p:ext uri="{BB962C8B-B14F-4D97-AF65-F5344CB8AC3E}">
        <p14:creationId xmlns:p14="http://schemas.microsoft.com/office/powerpoint/2010/main" val="10791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50A7B-5979-42A5-924A-A89FAB592FA7}"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a:p>
        </p:txBody>
      </p:sp>
    </p:spTree>
    <p:extLst>
      <p:ext uri="{BB962C8B-B14F-4D97-AF65-F5344CB8AC3E}">
        <p14:creationId xmlns:p14="http://schemas.microsoft.com/office/powerpoint/2010/main" val="62990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550A7B-5979-42A5-924A-A89FAB592FA7}"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a:p>
        </p:txBody>
      </p:sp>
    </p:spTree>
    <p:extLst>
      <p:ext uri="{BB962C8B-B14F-4D97-AF65-F5344CB8AC3E}">
        <p14:creationId xmlns:p14="http://schemas.microsoft.com/office/powerpoint/2010/main" val="287657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550A7B-5979-42A5-924A-A89FAB592FA7}"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9BCD6-5932-44AA-8846-A0F824F5A6DD}" type="slidenum">
              <a:rPr lang="en-US" smtClean="0"/>
              <a:t>‹#›</a:t>
            </a:fld>
            <a:endParaRPr lang="en-US"/>
          </a:p>
        </p:txBody>
      </p:sp>
    </p:spTree>
    <p:extLst>
      <p:ext uri="{BB962C8B-B14F-4D97-AF65-F5344CB8AC3E}">
        <p14:creationId xmlns:p14="http://schemas.microsoft.com/office/powerpoint/2010/main" val="126523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550A7B-5979-42A5-924A-A89FAB592FA7}"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9BCD6-5932-44AA-8846-A0F824F5A6DD}" type="slidenum">
              <a:rPr lang="en-US" smtClean="0"/>
              <a:t>‹#›</a:t>
            </a:fld>
            <a:endParaRPr lang="en-US"/>
          </a:p>
        </p:txBody>
      </p:sp>
    </p:spTree>
    <p:extLst>
      <p:ext uri="{BB962C8B-B14F-4D97-AF65-F5344CB8AC3E}">
        <p14:creationId xmlns:p14="http://schemas.microsoft.com/office/powerpoint/2010/main" val="202289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550A7B-5979-42A5-924A-A89FAB592FA7}"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9BCD6-5932-44AA-8846-A0F824F5A6DD}" type="slidenum">
              <a:rPr lang="en-US" smtClean="0"/>
              <a:t>‹#›</a:t>
            </a:fld>
            <a:endParaRPr lang="en-US"/>
          </a:p>
        </p:txBody>
      </p:sp>
    </p:spTree>
    <p:extLst>
      <p:ext uri="{BB962C8B-B14F-4D97-AF65-F5344CB8AC3E}">
        <p14:creationId xmlns:p14="http://schemas.microsoft.com/office/powerpoint/2010/main" val="60241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50A7B-5979-42A5-924A-A89FAB592FA7}"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9BCD6-5932-44AA-8846-A0F824F5A6DD}" type="slidenum">
              <a:rPr lang="en-US" smtClean="0"/>
              <a:t>‹#›</a:t>
            </a:fld>
            <a:endParaRPr lang="en-US"/>
          </a:p>
        </p:txBody>
      </p:sp>
    </p:spTree>
    <p:extLst>
      <p:ext uri="{BB962C8B-B14F-4D97-AF65-F5344CB8AC3E}">
        <p14:creationId xmlns:p14="http://schemas.microsoft.com/office/powerpoint/2010/main" val="126735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550A7B-5979-42A5-924A-A89FAB592FA7}"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9BCD6-5932-44AA-8846-A0F824F5A6DD}" type="slidenum">
              <a:rPr lang="en-US" smtClean="0"/>
              <a:t>‹#›</a:t>
            </a:fld>
            <a:endParaRPr lang="en-US"/>
          </a:p>
        </p:txBody>
      </p:sp>
    </p:spTree>
    <p:extLst>
      <p:ext uri="{BB962C8B-B14F-4D97-AF65-F5344CB8AC3E}">
        <p14:creationId xmlns:p14="http://schemas.microsoft.com/office/powerpoint/2010/main" val="241451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550A7B-5979-42A5-924A-A89FAB592FA7}"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9BCD6-5932-44AA-8846-A0F824F5A6DD}" type="slidenum">
              <a:rPr lang="en-US" smtClean="0"/>
              <a:t>‹#›</a:t>
            </a:fld>
            <a:endParaRPr lang="en-US"/>
          </a:p>
        </p:txBody>
      </p:sp>
    </p:spTree>
    <p:extLst>
      <p:ext uri="{BB962C8B-B14F-4D97-AF65-F5344CB8AC3E}">
        <p14:creationId xmlns:p14="http://schemas.microsoft.com/office/powerpoint/2010/main" val="54933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50A7B-5979-42A5-924A-A89FAB592FA7}" type="datetimeFigureOut">
              <a:rPr lang="en-US" smtClean="0"/>
              <a:t>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9BCD6-5932-44AA-8846-A0F824F5A6DD}" type="slidenum">
              <a:rPr lang="en-US" smtClean="0"/>
              <a:t>‹#›</a:t>
            </a:fld>
            <a:endParaRPr lang="en-US"/>
          </a:p>
        </p:txBody>
      </p:sp>
    </p:spTree>
    <p:extLst>
      <p:ext uri="{BB962C8B-B14F-4D97-AF65-F5344CB8AC3E}">
        <p14:creationId xmlns:p14="http://schemas.microsoft.com/office/powerpoint/2010/main" val="3117249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382AEE0C-DF74-5647-84D0-36518F567756}"/>
              </a:ext>
            </a:extLst>
          </p:cNvPr>
          <p:cNvSpPr/>
          <p:nvPr/>
        </p:nvSpPr>
        <p:spPr>
          <a:xfrm>
            <a:off x="4422" y="0"/>
            <a:ext cx="12187578" cy="6861220"/>
          </a:xfrm>
          <a:prstGeom prst="rect">
            <a:avLst/>
          </a:prstGeom>
          <a:solidFill>
            <a:srgbClr val="009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658930-1822-9141-A0BF-CF07D8ED7036}"/>
              </a:ext>
            </a:extLst>
          </p:cNvPr>
          <p:cNvSpPr>
            <a:spLocks noGrp="1"/>
          </p:cNvSpPr>
          <p:nvPr>
            <p:ph type="ctrTitle"/>
          </p:nvPr>
        </p:nvSpPr>
        <p:spPr>
          <a:xfrm>
            <a:off x="2205692" y="1625600"/>
            <a:ext cx="7780615" cy="2859314"/>
          </a:xfrm>
          <a:ln w="101600">
            <a:solidFill>
              <a:schemeClr val="bg1"/>
            </a:solidFill>
            <a:miter lim="800000"/>
          </a:ln>
        </p:spPr>
        <p:txBody>
          <a:bodyPr anchor="ctr">
            <a:normAutofit/>
          </a:bodyPr>
          <a:lstStyle/>
          <a:p>
            <a:pPr>
              <a:lnSpc>
                <a:spcPct val="100000"/>
              </a:lnSpc>
              <a:spcAft>
                <a:spcPts val="600"/>
              </a:spcAft>
            </a:pPr>
            <a:r>
              <a:rPr lang="en-US" sz="7200" b="1" dirty="0">
                <a:solidFill>
                  <a:schemeClr val="bg1"/>
                </a:solidFill>
                <a:latin typeface="Gill Sans MT" panose="020B0502020104020203" pitchFamily="34" charset="0"/>
              </a:rPr>
              <a:t>What is</a:t>
            </a:r>
            <a:br>
              <a:rPr lang="en-US" sz="7200" b="1" dirty="0">
                <a:solidFill>
                  <a:schemeClr val="bg1"/>
                </a:solidFill>
                <a:latin typeface="Gill Sans MT" panose="020B0502020104020203" pitchFamily="34" charset="0"/>
              </a:rPr>
            </a:br>
            <a:r>
              <a:rPr lang="en-US" sz="7200" b="1" dirty="0">
                <a:solidFill>
                  <a:schemeClr val="bg1"/>
                </a:solidFill>
                <a:latin typeface="Gill Sans MT" panose="020B0502020104020203" pitchFamily="34" charset="0"/>
              </a:rPr>
              <a:t>a Resume</a:t>
            </a:r>
          </a:p>
        </p:txBody>
      </p:sp>
      <p:sp>
        <p:nvSpPr>
          <p:cNvPr id="3" name="TextBox 2">
            <a:extLst>
              <a:ext uri="{FF2B5EF4-FFF2-40B4-BE49-F238E27FC236}">
                <a16:creationId xmlns:a16="http://schemas.microsoft.com/office/drawing/2014/main" id="{E2F40B8C-52CC-4F45-9610-9CAAAEA34E46}"/>
              </a:ext>
            </a:extLst>
          </p:cNvPr>
          <p:cNvSpPr txBox="1"/>
          <p:nvPr/>
        </p:nvSpPr>
        <p:spPr>
          <a:xfrm>
            <a:off x="2205692" y="4827795"/>
            <a:ext cx="7780615" cy="1261884"/>
          </a:xfrm>
          <a:prstGeom prst="rect">
            <a:avLst/>
          </a:prstGeom>
          <a:noFill/>
        </p:spPr>
        <p:txBody>
          <a:bodyPr wrap="square" rtlCol="0">
            <a:spAutoFit/>
          </a:bodyPr>
          <a:lstStyle/>
          <a:p>
            <a:pPr algn="ctr"/>
            <a:r>
              <a:rPr lang="en-US" sz="2800" dirty="0">
                <a:solidFill>
                  <a:schemeClr val="bg1"/>
                </a:solidFill>
                <a:latin typeface="Gill Sans MT" panose="020B0502020104020203" pitchFamily="34" charset="0"/>
              </a:rPr>
              <a:t>Writing Your Personal Advertisement</a:t>
            </a:r>
          </a:p>
          <a:p>
            <a:pPr algn="ctr"/>
            <a:endParaRPr lang="en-US" sz="2800" i="1" dirty="0">
              <a:solidFill>
                <a:schemeClr val="bg1"/>
              </a:solidFill>
              <a:latin typeface="Gill Sans MT" panose="020B0502020104020203" pitchFamily="34" charset="0"/>
            </a:endParaRPr>
          </a:p>
          <a:p>
            <a:pPr algn="ctr"/>
            <a:r>
              <a:rPr lang="en-US" sz="2000" i="1" dirty="0">
                <a:solidFill>
                  <a:schemeClr val="bg1"/>
                </a:solidFill>
                <a:latin typeface="Gill Sans MT" panose="020B0502020104020203" pitchFamily="34" charset="0"/>
              </a:rPr>
              <a:t>Presented by LifeSmarts, consumer education for teens</a:t>
            </a:r>
          </a:p>
        </p:txBody>
      </p:sp>
      <p:sp>
        <p:nvSpPr>
          <p:cNvPr id="5" name="Rectangle 4">
            <a:extLst>
              <a:ext uri="{FF2B5EF4-FFF2-40B4-BE49-F238E27FC236}">
                <a16:creationId xmlns:a16="http://schemas.microsoft.com/office/drawing/2014/main" id="{703703BD-349A-044C-BBB2-80F3727BD2A3}"/>
              </a:ext>
            </a:extLst>
          </p:cNvPr>
          <p:cNvSpPr/>
          <p:nvPr/>
        </p:nvSpPr>
        <p:spPr>
          <a:xfrm>
            <a:off x="0" y="-997526"/>
            <a:ext cx="2476361" cy="671578"/>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3D09CE0-95C2-E040-9533-C0AF7F77EEF4}"/>
              </a:ext>
            </a:extLst>
          </p:cNvPr>
          <p:cNvSpPr/>
          <p:nvPr/>
        </p:nvSpPr>
        <p:spPr>
          <a:xfrm>
            <a:off x="2466217" y="-997527"/>
            <a:ext cx="2432304" cy="671578"/>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ectangle 6">
            <a:extLst>
              <a:ext uri="{FF2B5EF4-FFF2-40B4-BE49-F238E27FC236}">
                <a16:creationId xmlns:a16="http://schemas.microsoft.com/office/drawing/2014/main" id="{0809F3D9-94CD-7B46-BC95-4BDA1E9BF28C}"/>
              </a:ext>
            </a:extLst>
          </p:cNvPr>
          <p:cNvSpPr/>
          <p:nvPr/>
        </p:nvSpPr>
        <p:spPr>
          <a:xfrm>
            <a:off x="4896153" y="-997527"/>
            <a:ext cx="2432304" cy="671578"/>
          </a:xfrm>
          <a:prstGeom prst="rect">
            <a:avLst/>
          </a:prstGeom>
          <a:solidFill>
            <a:srgbClr val="4D6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FC6681-BA5B-E94A-83F7-57F7C83CB79C}"/>
              </a:ext>
            </a:extLst>
          </p:cNvPr>
          <p:cNvSpPr/>
          <p:nvPr/>
        </p:nvSpPr>
        <p:spPr>
          <a:xfrm>
            <a:off x="7319615" y="-997526"/>
            <a:ext cx="2432304" cy="671578"/>
          </a:xfrm>
          <a:prstGeom prst="rect">
            <a:avLst/>
          </a:prstGeom>
          <a:solidFill>
            <a:srgbClr val="3F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B9969FE-67A6-2449-A632-5ABD7D171219}"/>
              </a:ext>
            </a:extLst>
          </p:cNvPr>
          <p:cNvSpPr/>
          <p:nvPr/>
        </p:nvSpPr>
        <p:spPr>
          <a:xfrm>
            <a:off x="9751919" y="-997527"/>
            <a:ext cx="2432304" cy="671578"/>
          </a:xfrm>
          <a:prstGeom prst="rect">
            <a:avLst/>
          </a:prstGeom>
          <a:solidFill>
            <a:srgbClr val="5F5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2586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altLang="en-US" sz="7000" b="1" dirty="0">
                <a:solidFill>
                  <a:schemeClr val="bg1"/>
                </a:solidFill>
                <a:latin typeface="Gill Sans MT" panose="020B0502020104020203" pitchFamily="34" charset="0"/>
              </a:rPr>
              <a:t>Objective</a:t>
            </a:r>
            <a:endParaRPr lang="en-US" sz="7000" b="1" dirty="0">
              <a:solidFill>
                <a:schemeClr val="bg1"/>
              </a:solidFill>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dirty="0"/>
              <a:t>Employers often say this is the most important part of a resume. </a:t>
            </a:r>
          </a:p>
          <a:p>
            <a:pPr marL="0" indent="0">
              <a:buNone/>
              <a:defRPr/>
            </a:pPr>
            <a:r>
              <a:rPr lang="en-US" altLang="en-US" dirty="0"/>
              <a:t>It is generally a short statement about the type of job you seek and your career goals. </a:t>
            </a:r>
          </a:p>
          <a:p>
            <a:pPr marL="0" indent="0">
              <a:buNone/>
              <a:defRPr/>
            </a:pPr>
            <a:r>
              <a:rPr lang="en-US" altLang="en-US" dirty="0"/>
              <a:t>Your objective should be specific. If you are applying for different types of jobs, change your objective to match each type of job. If you are uncertain about the specific positions available, note your areas of interest. </a:t>
            </a:r>
          </a:p>
          <a:p>
            <a:pPr marL="0" indent="0">
              <a:buNone/>
              <a:defRPr/>
            </a:pPr>
            <a:r>
              <a:rPr lang="en-US" altLang="en-US" dirty="0"/>
              <a:t>This may include long-range goals. </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altLang="en-US" sz="4400" dirty="0">
                <a:solidFill>
                  <a:schemeClr val="bg1"/>
                </a:solidFill>
                <a:latin typeface="Gill Sans MT" panose="020B0502020104020203" pitchFamily="34" charset="0"/>
              </a:rPr>
              <a:t>Also called “Career Objective”</a:t>
            </a:r>
          </a:p>
        </p:txBody>
      </p:sp>
    </p:spTree>
    <p:extLst>
      <p:ext uri="{BB962C8B-B14F-4D97-AF65-F5344CB8AC3E}">
        <p14:creationId xmlns:p14="http://schemas.microsoft.com/office/powerpoint/2010/main" val="490922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BF549A-50C2-47FB-BD4C-4C2E9421B2DF}"/>
              </a:ext>
            </a:extLst>
          </p:cNvPr>
          <p:cNvSpPr>
            <a:spLocks noGrp="1"/>
          </p:cNvSpPr>
          <p:nvPr>
            <p:ph type="title"/>
          </p:nvPr>
        </p:nvSpPr>
        <p:spPr>
          <a:xfrm>
            <a:off x="838200" y="658368"/>
            <a:ext cx="10515600" cy="987870"/>
          </a:xfrm>
        </p:spPr>
        <p:txBody>
          <a:bodyPr>
            <a:normAutofit/>
          </a:bodyPr>
          <a:lstStyle/>
          <a:p>
            <a:r>
              <a:rPr lang="en-US" dirty="0">
                <a:solidFill>
                  <a:srgbClr val="B2B3B6"/>
                </a:solidFill>
                <a:latin typeface="Calibri" panose="020F0502020204030204" pitchFamily="34" charset="0"/>
                <a:cs typeface="Calibri" panose="020F0502020204030204" pitchFamily="34" charset="0"/>
              </a:rPr>
              <a:t>Sell Yourself!</a:t>
            </a:r>
          </a:p>
        </p:txBody>
      </p:sp>
      <p:sp>
        <p:nvSpPr>
          <p:cNvPr id="6" name="Content Placeholder 5">
            <a:extLst>
              <a:ext uri="{FF2B5EF4-FFF2-40B4-BE49-F238E27FC236}">
                <a16:creationId xmlns:a16="http://schemas.microsoft.com/office/drawing/2014/main" id="{097FC984-F353-42AD-8036-69C7EC8019D1}"/>
              </a:ext>
            </a:extLst>
          </p:cNvPr>
          <p:cNvSpPr>
            <a:spLocks noGrp="1"/>
          </p:cNvSpPr>
          <p:nvPr>
            <p:ph idx="1"/>
          </p:nvPr>
        </p:nvSpPr>
        <p:spPr>
          <a:xfrm>
            <a:off x="838200" y="1646238"/>
            <a:ext cx="10515600" cy="4530725"/>
          </a:xfrm>
        </p:spPr>
        <p:txBody>
          <a:bodyPr vert="horz" lIns="91440" tIns="45720" rIns="91440" bIns="45720" rtlCol="0" anchor="t">
            <a:normAutofit/>
          </a:bodyPr>
          <a:lstStyle/>
          <a:p>
            <a:pPr marL="0" indent="0">
              <a:buNone/>
              <a:defRPr/>
            </a:pPr>
            <a:r>
              <a:rPr lang="en-US" altLang="en-US" dirty="0"/>
              <a:t>Present your job objective in a manner that relates both to the company and the job description. </a:t>
            </a:r>
          </a:p>
          <a:p>
            <a:pPr marL="0" indent="0">
              <a:buNone/>
              <a:defRPr/>
            </a:pPr>
            <a:r>
              <a:rPr lang="en-US" altLang="en-US" dirty="0"/>
              <a:t>Create a good first impression by highlighting skills and abilities appropriate to the position. </a:t>
            </a:r>
          </a:p>
          <a:p>
            <a:pPr marL="0" indent="0">
              <a:buNone/>
              <a:defRPr/>
            </a:pPr>
            <a:r>
              <a:rPr lang="en-US" altLang="en-US" dirty="0"/>
              <a:t>If you don't sell yourself, your resume will stay in the pile with all of the others. </a:t>
            </a:r>
          </a:p>
          <a:p>
            <a:pPr marL="0" indent="0">
              <a:buNone/>
              <a:defRPr/>
            </a:pPr>
            <a:r>
              <a:rPr lang="en-US" altLang="en-US" dirty="0"/>
              <a:t>Separate yourself! </a:t>
            </a:r>
          </a:p>
        </p:txBody>
      </p:sp>
      <p:sp>
        <p:nvSpPr>
          <p:cNvPr id="2" name="Slide Number Placeholder 1">
            <a:extLst>
              <a:ext uri="{FF2B5EF4-FFF2-40B4-BE49-F238E27FC236}">
                <a16:creationId xmlns:a16="http://schemas.microsoft.com/office/drawing/2014/main" id="{1F4789B2-566B-4F24-BF83-B36BF2495B3F}"/>
              </a:ext>
            </a:extLst>
          </p:cNvPr>
          <p:cNvSpPr>
            <a:spLocks noGrp="1"/>
          </p:cNvSpPr>
          <p:nvPr>
            <p:ph type="sldNum" sz="quarter" idx="12"/>
          </p:nvPr>
        </p:nvSpPr>
        <p:spPr/>
        <p:txBody>
          <a:bodyPr/>
          <a:lstStyle/>
          <a:p>
            <a:fld id="{0FF54DE5-C571-48E8-A5BC-B369434E2F44}" type="slidenum">
              <a:rPr lang="en-US" smtClean="0"/>
              <a:t>11</a:t>
            </a:fld>
            <a:endParaRPr lang="en-US" dirty="0"/>
          </a:p>
        </p:txBody>
      </p:sp>
    </p:spTree>
    <p:extLst>
      <p:ext uri="{BB962C8B-B14F-4D97-AF65-F5344CB8AC3E}">
        <p14:creationId xmlns:p14="http://schemas.microsoft.com/office/powerpoint/2010/main" val="373448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BF549A-50C2-47FB-BD4C-4C2E9421B2DF}"/>
              </a:ext>
            </a:extLst>
          </p:cNvPr>
          <p:cNvSpPr>
            <a:spLocks noGrp="1"/>
          </p:cNvSpPr>
          <p:nvPr>
            <p:ph type="title"/>
          </p:nvPr>
        </p:nvSpPr>
        <p:spPr>
          <a:xfrm>
            <a:off x="838200" y="658368"/>
            <a:ext cx="10515600" cy="987870"/>
          </a:xfrm>
        </p:spPr>
        <p:txBody>
          <a:bodyPr>
            <a:normAutofit/>
          </a:bodyPr>
          <a:lstStyle/>
          <a:p>
            <a:r>
              <a:rPr lang="en-US" dirty="0">
                <a:solidFill>
                  <a:srgbClr val="B2B3B6"/>
                </a:solidFill>
                <a:latin typeface="Calibri" panose="020F0502020204030204" pitchFamily="34" charset="0"/>
                <a:cs typeface="Calibri" panose="020F0502020204030204" pitchFamily="34" charset="0"/>
              </a:rPr>
              <a:t>Choose Your Words Carefully</a:t>
            </a:r>
          </a:p>
        </p:txBody>
      </p:sp>
      <p:sp>
        <p:nvSpPr>
          <p:cNvPr id="6" name="Content Placeholder 5">
            <a:extLst>
              <a:ext uri="{FF2B5EF4-FFF2-40B4-BE49-F238E27FC236}">
                <a16:creationId xmlns:a16="http://schemas.microsoft.com/office/drawing/2014/main" id="{097FC984-F353-42AD-8036-69C7EC8019D1}"/>
              </a:ext>
            </a:extLst>
          </p:cNvPr>
          <p:cNvSpPr>
            <a:spLocks noGrp="1"/>
          </p:cNvSpPr>
          <p:nvPr>
            <p:ph idx="1"/>
          </p:nvPr>
        </p:nvSpPr>
        <p:spPr>
          <a:xfrm>
            <a:off x="838200" y="1646238"/>
            <a:ext cx="10515600" cy="4530725"/>
          </a:xfrm>
        </p:spPr>
        <p:txBody>
          <a:bodyPr vert="horz" lIns="91440" tIns="45720" rIns="91440" bIns="45720" rtlCol="0" anchor="t">
            <a:normAutofit/>
          </a:bodyPr>
          <a:lstStyle/>
          <a:p>
            <a:pPr marL="0" indent="0">
              <a:buNone/>
              <a:defRPr/>
            </a:pPr>
            <a:r>
              <a:rPr lang="en-US" altLang="en-US" dirty="0"/>
              <a:t>In a resume, you need to sound positive and confident, neither too aggressive nor overly modest. </a:t>
            </a:r>
          </a:p>
          <a:p>
            <a:pPr marL="0" indent="0">
              <a:buNone/>
              <a:defRPr/>
            </a:pPr>
            <a:r>
              <a:rPr lang="en-US" altLang="en-US" dirty="0"/>
              <a:t>Do not use the word "I,” the whole resume is about you!</a:t>
            </a:r>
          </a:p>
          <a:p>
            <a:pPr marL="0" indent="0">
              <a:buNone/>
              <a:defRPr/>
            </a:pPr>
            <a:r>
              <a:rPr lang="en-US" altLang="en-US" dirty="0"/>
              <a:t>Each description of your responsibilities should begin with a verb. The following words and phrases are intended as suggestions for thinking about your experience and abilities: </a:t>
            </a:r>
          </a:p>
        </p:txBody>
      </p:sp>
      <p:sp>
        <p:nvSpPr>
          <p:cNvPr id="2" name="Slide Number Placeholder 1">
            <a:extLst>
              <a:ext uri="{FF2B5EF4-FFF2-40B4-BE49-F238E27FC236}">
                <a16:creationId xmlns:a16="http://schemas.microsoft.com/office/drawing/2014/main" id="{1F4789B2-566B-4F24-BF83-B36BF2495B3F}"/>
              </a:ext>
            </a:extLst>
          </p:cNvPr>
          <p:cNvSpPr>
            <a:spLocks noGrp="1"/>
          </p:cNvSpPr>
          <p:nvPr>
            <p:ph type="sldNum" sz="quarter" idx="12"/>
          </p:nvPr>
        </p:nvSpPr>
        <p:spPr/>
        <p:txBody>
          <a:bodyPr/>
          <a:lstStyle/>
          <a:p>
            <a:fld id="{0FF54DE5-C571-48E8-A5BC-B369434E2F44}" type="slidenum">
              <a:rPr lang="en-US" smtClean="0"/>
              <a:t>12</a:t>
            </a:fld>
            <a:endParaRPr lang="en-US" dirty="0"/>
          </a:p>
        </p:txBody>
      </p:sp>
    </p:spTree>
    <p:extLst>
      <p:ext uri="{BB962C8B-B14F-4D97-AF65-F5344CB8AC3E}">
        <p14:creationId xmlns:p14="http://schemas.microsoft.com/office/powerpoint/2010/main" val="393872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BF549A-50C2-47FB-BD4C-4C2E9421B2DF}"/>
              </a:ext>
            </a:extLst>
          </p:cNvPr>
          <p:cNvSpPr>
            <a:spLocks noGrp="1"/>
          </p:cNvSpPr>
          <p:nvPr>
            <p:ph type="title"/>
          </p:nvPr>
        </p:nvSpPr>
        <p:spPr>
          <a:xfrm>
            <a:off x="838200" y="658368"/>
            <a:ext cx="10515600" cy="987870"/>
          </a:xfrm>
        </p:spPr>
        <p:txBody>
          <a:bodyPr>
            <a:normAutofit/>
          </a:bodyPr>
          <a:lstStyle/>
          <a:p>
            <a:r>
              <a:rPr lang="en-US" dirty="0">
                <a:solidFill>
                  <a:srgbClr val="B2B3B6"/>
                </a:solidFill>
                <a:latin typeface="Calibri" panose="020F0502020204030204" pitchFamily="34" charset="0"/>
                <a:cs typeface="Calibri" panose="020F0502020204030204" pitchFamily="34" charset="0"/>
              </a:rPr>
              <a:t>Use Action Words</a:t>
            </a:r>
          </a:p>
        </p:txBody>
      </p:sp>
      <p:sp>
        <p:nvSpPr>
          <p:cNvPr id="6" name="Content Placeholder 5">
            <a:extLst>
              <a:ext uri="{FF2B5EF4-FFF2-40B4-BE49-F238E27FC236}">
                <a16:creationId xmlns:a16="http://schemas.microsoft.com/office/drawing/2014/main" id="{097FC984-F353-42AD-8036-69C7EC8019D1}"/>
              </a:ext>
            </a:extLst>
          </p:cNvPr>
          <p:cNvSpPr>
            <a:spLocks noGrp="1"/>
          </p:cNvSpPr>
          <p:nvPr>
            <p:ph idx="1"/>
          </p:nvPr>
        </p:nvSpPr>
        <p:spPr>
          <a:xfrm>
            <a:off x="838200" y="1646238"/>
            <a:ext cx="10515600" cy="4530725"/>
          </a:xfrm>
        </p:spPr>
        <p:txBody>
          <a:bodyPr numCol="4">
            <a:normAutofit/>
          </a:bodyPr>
          <a:lstStyle/>
          <a:p>
            <a:pPr marL="0" indent="0">
              <a:lnSpc>
                <a:spcPct val="80000"/>
              </a:lnSpc>
              <a:buNone/>
              <a:defRPr/>
            </a:pPr>
            <a:r>
              <a:rPr lang="en-US" altLang="en-US" dirty="0"/>
              <a:t>Accomplish</a:t>
            </a:r>
          </a:p>
          <a:p>
            <a:pPr marL="0" indent="0">
              <a:lnSpc>
                <a:spcPct val="80000"/>
              </a:lnSpc>
              <a:buNone/>
              <a:defRPr/>
            </a:pPr>
            <a:r>
              <a:rPr lang="en-US" altLang="en-US" dirty="0"/>
              <a:t>Achieve</a:t>
            </a:r>
          </a:p>
          <a:p>
            <a:pPr marL="0" indent="0">
              <a:lnSpc>
                <a:spcPct val="80000"/>
              </a:lnSpc>
              <a:buNone/>
              <a:defRPr/>
            </a:pPr>
            <a:r>
              <a:rPr lang="en-US" altLang="en-US" dirty="0"/>
              <a:t>Analyze </a:t>
            </a:r>
          </a:p>
          <a:p>
            <a:pPr marL="0" indent="0">
              <a:lnSpc>
                <a:spcPct val="80000"/>
              </a:lnSpc>
              <a:buNone/>
              <a:defRPr/>
            </a:pPr>
            <a:r>
              <a:rPr lang="en-US" altLang="en-US" dirty="0"/>
              <a:t>Adapt</a:t>
            </a:r>
          </a:p>
          <a:p>
            <a:pPr marL="0" indent="0">
              <a:lnSpc>
                <a:spcPct val="80000"/>
              </a:lnSpc>
              <a:buNone/>
              <a:defRPr/>
            </a:pPr>
            <a:r>
              <a:rPr lang="en-US" altLang="en-US" dirty="0"/>
              <a:t>Balance</a:t>
            </a:r>
          </a:p>
          <a:p>
            <a:pPr marL="0" indent="0">
              <a:lnSpc>
                <a:spcPct val="80000"/>
              </a:lnSpc>
              <a:buNone/>
              <a:defRPr/>
            </a:pPr>
            <a:r>
              <a:rPr lang="en-US" altLang="en-US" dirty="0"/>
              <a:t>Collaborate</a:t>
            </a:r>
          </a:p>
          <a:p>
            <a:pPr marL="0" indent="0">
              <a:lnSpc>
                <a:spcPct val="80000"/>
              </a:lnSpc>
              <a:buNone/>
              <a:defRPr/>
            </a:pPr>
            <a:r>
              <a:rPr lang="en-US" altLang="en-US" dirty="0"/>
              <a:t>Coordinate</a:t>
            </a:r>
          </a:p>
          <a:p>
            <a:pPr marL="0" indent="0">
              <a:lnSpc>
                <a:spcPct val="80000"/>
              </a:lnSpc>
              <a:buNone/>
              <a:defRPr/>
            </a:pPr>
            <a:r>
              <a:rPr lang="en-US" altLang="en-US" dirty="0"/>
              <a:t>Contribute</a:t>
            </a:r>
          </a:p>
          <a:p>
            <a:pPr marL="0" indent="0">
              <a:lnSpc>
                <a:spcPct val="80000"/>
              </a:lnSpc>
              <a:buNone/>
              <a:defRPr/>
            </a:pPr>
            <a:r>
              <a:rPr lang="en-US" altLang="en-US" dirty="0"/>
              <a:t>Communicate</a:t>
            </a:r>
          </a:p>
          <a:p>
            <a:pPr marL="0" indent="0">
              <a:lnSpc>
                <a:spcPct val="80000"/>
              </a:lnSpc>
              <a:buNone/>
              <a:defRPr/>
            </a:pPr>
            <a:r>
              <a:rPr lang="en-US" altLang="en-US" dirty="0"/>
              <a:t>Compile</a:t>
            </a:r>
          </a:p>
          <a:p>
            <a:pPr marL="0" indent="0">
              <a:lnSpc>
                <a:spcPct val="80000"/>
              </a:lnSpc>
              <a:buNone/>
              <a:defRPr/>
            </a:pPr>
            <a:r>
              <a:rPr lang="en-US" altLang="en-US" dirty="0"/>
              <a:t>Conduct </a:t>
            </a:r>
          </a:p>
          <a:p>
            <a:pPr marL="0" indent="0">
              <a:lnSpc>
                <a:spcPct val="80000"/>
              </a:lnSpc>
              <a:buNone/>
              <a:defRPr/>
            </a:pPr>
            <a:r>
              <a:rPr lang="en-US" altLang="en-US" dirty="0"/>
              <a:t>Complete</a:t>
            </a:r>
          </a:p>
          <a:p>
            <a:pPr marL="0" indent="0">
              <a:lnSpc>
                <a:spcPct val="80000"/>
              </a:lnSpc>
              <a:buNone/>
              <a:defRPr/>
            </a:pPr>
            <a:r>
              <a:rPr lang="en-US" altLang="en-US" dirty="0"/>
              <a:t>Create</a:t>
            </a:r>
          </a:p>
          <a:p>
            <a:pPr marL="0" indent="0">
              <a:lnSpc>
                <a:spcPct val="80000"/>
              </a:lnSpc>
              <a:buNone/>
              <a:defRPr/>
            </a:pPr>
            <a:r>
              <a:rPr lang="en-US" altLang="en-US" dirty="0"/>
              <a:t>Delegate</a:t>
            </a:r>
          </a:p>
          <a:p>
            <a:pPr marL="0" indent="0">
              <a:lnSpc>
                <a:spcPct val="80000"/>
              </a:lnSpc>
              <a:buNone/>
              <a:defRPr/>
            </a:pPr>
            <a:r>
              <a:rPr lang="en-US" altLang="en-US" dirty="0"/>
              <a:t>Direct</a:t>
            </a:r>
          </a:p>
          <a:p>
            <a:pPr marL="0" indent="0">
              <a:lnSpc>
                <a:spcPct val="80000"/>
              </a:lnSpc>
              <a:buNone/>
              <a:defRPr/>
            </a:pPr>
            <a:r>
              <a:rPr lang="en-US" altLang="en-US" dirty="0"/>
              <a:t>Establish</a:t>
            </a:r>
          </a:p>
          <a:p>
            <a:pPr marL="0" indent="0">
              <a:lnSpc>
                <a:spcPct val="80000"/>
              </a:lnSpc>
              <a:buNone/>
              <a:defRPr/>
            </a:pPr>
            <a:r>
              <a:rPr lang="en-US" altLang="en-US" dirty="0"/>
              <a:t>Expand</a:t>
            </a:r>
          </a:p>
          <a:p>
            <a:pPr marL="0" indent="0">
              <a:lnSpc>
                <a:spcPct val="80000"/>
              </a:lnSpc>
              <a:buNone/>
              <a:defRPr/>
            </a:pPr>
            <a:r>
              <a:rPr lang="en-US" altLang="en-US" dirty="0"/>
              <a:t>Improve</a:t>
            </a:r>
          </a:p>
          <a:p>
            <a:pPr marL="0" indent="0">
              <a:lnSpc>
                <a:spcPct val="80000"/>
              </a:lnSpc>
              <a:buNone/>
              <a:defRPr/>
            </a:pPr>
            <a:r>
              <a:rPr lang="en-US" altLang="en-US" dirty="0"/>
              <a:t>Implement</a:t>
            </a:r>
          </a:p>
          <a:p>
            <a:pPr marL="0" indent="0">
              <a:lnSpc>
                <a:spcPct val="80000"/>
              </a:lnSpc>
              <a:buNone/>
              <a:defRPr/>
            </a:pPr>
            <a:r>
              <a:rPr lang="en-US" altLang="en-US" dirty="0"/>
              <a:t>Invent</a:t>
            </a:r>
          </a:p>
          <a:p>
            <a:pPr marL="0" indent="0">
              <a:lnSpc>
                <a:spcPct val="80000"/>
              </a:lnSpc>
              <a:buNone/>
              <a:defRPr/>
            </a:pPr>
            <a:r>
              <a:rPr lang="en-US" altLang="en-US" dirty="0"/>
              <a:t>Increase</a:t>
            </a:r>
          </a:p>
          <a:p>
            <a:pPr marL="0" indent="0">
              <a:lnSpc>
                <a:spcPct val="80000"/>
              </a:lnSpc>
              <a:buNone/>
              <a:defRPr/>
            </a:pPr>
            <a:r>
              <a:rPr lang="en-US" altLang="en-US" dirty="0"/>
              <a:t>Initiate</a:t>
            </a:r>
          </a:p>
          <a:p>
            <a:pPr marL="0" indent="0">
              <a:lnSpc>
                <a:spcPct val="80000"/>
              </a:lnSpc>
              <a:buNone/>
              <a:defRPr/>
            </a:pPr>
            <a:r>
              <a:rPr lang="en-US" altLang="en-US" dirty="0"/>
              <a:t>Instruct</a:t>
            </a:r>
          </a:p>
          <a:p>
            <a:pPr marL="0" indent="0">
              <a:lnSpc>
                <a:spcPct val="80000"/>
              </a:lnSpc>
              <a:buNone/>
              <a:defRPr/>
            </a:pPr>
            <a:r>
              <a:rPr lang="en-US" altLang="en-US" dirty="0"/>
              <a:t>Lead</a:t>
            </a:r>
          </a:p>
          <a:p>
            <a:pPr marL="0" indent="0">
              <a:lnSpc>
                <a:spcPct val="80000"/>
              </a:lnSpc>
              <a:buNone/>
              <a:defRPr/>
            </a:pPr>
            <a:r>
              <a:rPr lang="en-US" altLang="en-US" dirty="0"/>
              <a:t>Organize</a:t>
            </a:r>
          </a:p>
          <a:p>
            <a:pPr marL="0" indent="0">
              <a:lnSpc>
                <a:spcPct val="80000"/>
              </a:lnSpc>
              <a:buNone/>
              <a:defRPr/>
            </a:pPr>
            <a:r>
              <a:rPr lang="en-US" altLang="en-US" dirty="0"/>
              <a:t>Participate</a:t>
            </a:r>
          </a:p>
          <a:p>
            <a:pPr marL="0" indent="0">
              <a:lnSpc>
                <a:spcPct val="80000"/>
              </a:lnSpc>
              <a:buNone/>
              <a:defRPr/>
            </a:pPr>
            <a:r>
              <a:rPr lang="en-US" altLang="en-US" dirty="0"/>
              <a:t>Perform</a:t>
            </a:r>
          </a:p>
          <a:p>
            <a:pPr marL="0" indent="0">
              <a:lnSpc>
                <a:spcPct val="80000"/>
              </a:lnSpc>
              <a:buNone/>
              <a:defRPr/>
            </a:pPr>
            <a:r>
              <a:rPr lang="en-US" altLang="en-US" dirty="0"/>
              <a:t>Present</a:t>
            </a:r>
          </a:p>
          <a:p>
            <a:pPr marL="0" indent="0">
              <a:lnSpc>
                <a:spcPct val="80000"/>
              </a:lnSpc>
              <a:buNone/>
              <a:defRPr/>
            </a:pPr>
            <a:r>
              <a:rPr lang="en-US" altLang="en-US" dirty="0"/>
              <a:t>Propose</a:t>
            </a:r>
          </a:p>
          <a:p>
            <a:pPr marL="0" indent="0">
              <a:lnSpc>
                <a:spcPct val="80000"/>
              </a:lnSpc>
              <a:buNone/>
              <a:defRPr/>
            </a:pPr>
            <a:r>
              <a:rPr lang="en-US" altLang="en-US" dirty="0"/>
              <a:t>Reorganize</a:t>
            </a:r>
          </a:p>
          <a:p>
            <a:pPr marL="0" indent="0">
              <a:lnSpc>
                <a:spcPct val="80000"/>
              </a:lnSpc>
              <a:buNone/>
              <a:defRPr/>
            </a:pPr>
            <a:r>
              <a:rPr lang="en-US" altLang="en-US" dirty="0"/>
              <a:t>Research</a:t>
            </a:r>
          </a:p>
          <a:p>
            <a:pPr marL="0" indent="0">
              <a:lnSpc>
                <a:spcPct val="80000"/>
              </a:lnSpc>
              <a:buNone/>
              <a:defRPr/>
            </a:pPr>
            <a:r>
              <a:rPr lang="en-US" altLang="en-US" dirty="0"/>
              <a:t>Supervise</a:t>
            </a:r>
          </a:p>
          <a:p>
            <a:pPr marL="0" indent="0">
              <a:lnSpc>
                <a:spcPct val="80000"/>
              </a:lnSpc>
              <a:buNone/>
              <a:defRPr/>
            </a:pPr>
            <a:r>
              <a:rPr lang="en-US" altLang="en-US" dirty="0"/>
              <a:t>Support</a:t>
            </a:r>
          </a:p>
          <a:p>
            <a:pPr marL="0" indent="0">
              <a:lnSpc>
                <a:spcPct val="80000"/>
              </a:lnSpc>
              <a:buNone/>
              <a:defRPr/>
            </a:pPr>
            <a:r>
              <a:rPr lang="en-US" altLang="en-US" dirty="0"/>
              <a:t>Train</a:t>
            </a:r>
          </a:p>
          <a:p>
            <a:pPr marL="0" indent="0">
              <a:lnSpc>
                <a:spcPct val="80000"/>
              </a:lnSpc>
              <a:buNone/>
              <a:defRPr/>
            </a:pPr>
            <a:r>
              <a:rPr lang="en-US" altLang="en-US" dirty="0"/>
              <a:t>Travel</a:t>
            </a:r>
          </a:p>
          <a:p>
            <a:pPr marL="0" indent="0">
              <a:lnSpc>
                <a:spcPct val="80000"/>
              </a:lnSpc>
              <a:buNone/>
              <a:defRPr/>
            </a:pPr>
            <a:r>
              <a:rPr lang="en-US" altLang="en-US" dirty="0"/>
              <a:t>Work</a:t>
            </a:r>
          </a:p>
        </p:txBody>
      </p:sp>
      <p:sp>
        <p:nvSpPr>
          <p:cNvPr id="2" name="Slide Number Placeholder 1">
            <a:extLst>
              <a:ext uri="{FF2B5EF4-FFF2-40B4-BE49-F238E27FC236}">
                <a16:creationId xmlns:a16="http://schemas.microsoft.com/office/drawing/2014/main" id="{1F4789B2-566B-4F24-BF83-B36BF2495B3F}"/>
              </a:ext>
            </a:extLst>
          </p:cNvPr>
          <p:cNvSpPr>
            <a:spLocks noGrp="1"/>
          </p:cNvSpPr>
          <p:nvPr>
            <p:ph type="sldNum" sz="quarter" idx="12"/>
          </p:nvPr>
        </p:nvSpPr>
        <p:spPr/>
        <p:txBody>
          <a:bodyPr/>
          <a:lstStyle/>
          <a:p>
            <a:fld id="{0FF54DE5-C571-48E8-A5BC-B369434E2F44}" type="slidenum">
              <a:rPr lang="en-US" smtClean="0"/>
              <a:t>13</a:t>
            </a:fld>
            <a:endParaRPr lang="en-US" dirty="0"/>
          </a:p>
        </p:txBody>
      </p:sp>
    </p:spTree>
    <p:extLst>
      <p:ext uri="{BB962C8B-B14F-4D97-AF65-F5344CB8AC3E}">
        <p14:creationId xmlns:p14="http://schemas.microsoft.com/office/powerpoint/2010/main" val="86732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altLang="en-US" sz="7000" b="1" dirty="0">
                <a:solidFill>
                  <a:schemeClr val="bg1"/>
                </a:solidFill>
                <a:latin typeface="Gill Sans MT" panose="020B0502020104020203" pitchFamily="34" charset="0"/>
              </a:rPr>
              <a:t>Education</a:t>
            </a:r>
            <a:endParaRPr lang="en-US" sz="7000" b="1" dirty="0">
              <a:solidFill>
                <a:schemeClr val="bg1"/>
              </a:solidFill>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altLang="en-US" dirty="0"/>
              <a:t>High school students specify the dates of attendance and expected graduation.</a:t>
            </a:r>
          </a:p>
          <a:p>
            <a:pPr marL="0" indent="0">
              <a:lnSpc>
                <a:spcPct val="100000"/>
              </a:lnSpc>
              <a:buNone/>
              <a:defRPr/>
            </a:pPr>
            <a:r>
              <a:rPr lang="en-US" altLang="en-US" dirty="0"/>
              <a:t>College Students include your major and the degree you expect to receive. Some people include education-related honors in this section. </a:t>
            </a:r>
            <a:endParaRPr lang="en-US" altLang="en-US" dirty="0">
              <a:cs typeface="Calibri"/>
            </a:endParaRPr>
          </a:p>
          <a:p>
            <a:pPr marL="0" indent="0">
              <a:lnSpc>
                <a:spcPct val="100000"/>
              </a:lnSpc>
              <a:buNone/>
              <a:defRPr/>
            </a:pPr>
            <a:r>
              <a:rPr lang="en-US" altLang="en-US" dirty="0"/>
              <a:t>If your education is particularly relevant to a job, you may want to include a section titled “Relevant Courses.”</a:t>
            </a:r>
            <a:endParaRPr lang="en-US">
              <a:cs typeface="Calibri"/>
            </a:endParaRP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altLang="en-US" sz="4400" dirty="0">
                <a:solidFill>
                  <a:schemeClr val="bg1"/>
                </a:solidFill>
                <a:latin typeface="Gill Sans MT" panose="020B0502020104020203" pitchFamily="34" charset="0"/>
              </a:rPr>
              <a:t>As a student, this section comes next </a:t>
            </a:r>
          </a:p>
        </p:txBody>
      </p:sp>
    </p:spTree>
    <p:extLst>
      <p:ext uri="{BB962C8B-B14F-4D97-AF65-F5344CB8AC3E}">
        <p14:creationId xmlns:p14="http://schemas.microsoft.com/office/powerpoint/2010/main" val="1795089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altLang="en-US" sz="7000" b="1" dirty="0">
                <a:solidFill>
                  <a:schemeClr val="bg1"/>
                </a:solidFill>
                <a:latin typeface="Gill Sans MT" panose="020B0502020104020203" pitchFamily="34" charset="0"/>
              </a:rPr>
              <a:t>Experience</a:t>
            </a:r>
            <a:endParaRPr lang="en-US" sz="7000" b="1" dirty="0">
              <a:solidFill>
                <a:schemeClr val="bg1"/>
              </a:solidFill>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dirty="0"/>
              <a:t>Include previous employers, their locations, your dates of employment, and your job title. (You may have to create a job title if you did not have one.) </a:t>
            </a:r>
          </a:p>
          <a:p>
            <a:pPr marL="0" indent="0">
              <a:buNone/>
              <a:defRPr/>
            </a:pPr>
            <a:r>
              <a:rPr lang="en-US" altLang="en-US" dirty="0"/>
              <a:t>Include at least two one-line descriptions of what your job duties and responsibilities were. </a:t>
            </a:r>
          </a:p>
          <a:p>
            <a:pPr marL="0" indent="0">
              <a:buNone/>
              <a:defRPr/>
            </a:pPr>
            <a:r>
              <a:rPr lang="en-US" altLang="en-US" dirty="0"/>
              <a:t>Use action verbs to start each of these descriptions.</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altLang="en-US" sz="4400" dirty="0">
                <a:solidFill>
                  <a:schemeClr val="bg1"/>
                </a:solidFill>
                <a:latin typeface="Gill Sans MT" panose="020B0502020104020203" pitchFamily="34" charset="0"/>
              </a:rPr>
              <a:t>Also called “Work Experience” or “Employment Experience” </a:t>
            </a:r>
          </a:p>
        </p:txBody>
      </p:sp>
    </p:spTree>
    <p:extLst>
      <p:ext uri="{BB962C8B-B14F-4D97-AF65-F5344CB8AC3E}">
        <p14:creationId xmlns:p14="http://schemas.microsoft.com/office/powerpoint/2010/main" val="3805216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altLang="en-US" sz="7000" b="1" dirty="0">
                <a:solidFill>
                  <a:schemeClr val="bg1"/>
                </a:solidFill>
                <a:latin typeface="Gill Sans MT" panose="020B0502020104020203" pitchFamily="34" charset="0"/>
              </a:rPr>
              <a:t>Activities</a:t>
            </a:r>
            <a:endParaRPr lang="en-US" sz="7000" b="1" dirty="0">
              <a:solidFill>
                <a:schemeClr val="bg1"/>
              </a:solidFill>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dirty="0"/>
              <a:t>Employers like to see people who have been involved in school or community activities. </a:t>
            </a:r>
          </a:p>
          <a:p>
            <a:pPr marL="0" indent="0">
              <a:buNone/>
              <a:defRPr/>
            </a:pPr>
            <a:r>
              <a:rPr lang="en-US" altLang="en-US" dirty="0"/>
              <a:t>List special activities you participated in (prom committee) and organizations you joined or led (LifeSmarts, drama club, 4-H, FCCLA, FBLA, chorus, band, soccer, baseball team, National Honor Society).</a:t>
            </a:r>
          </a:p>
          <a:p>
            <a:pPr marL="0" indent="0">
              <a:buNone/>
              <a:defRPr/>
            </a:pPr>
            <a:r>
              <a:rPr lang="en-US" altLang="en-US" dirty="0"/>
              <a:t>Include the years you participated. </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altLang="en-US" sz="4400" dirty="0">
                <a:solidFill>
                  <a:schemeClr val="bg1"/>
                </a:solidFill>
                <a:latin typeface="Gill Sans MT" panose="020B0502020104020203" pitchFamily="34" charset="0"/>
              </a:rPr>
              <a:t>Interests and Participation</a:t>
            </a:r>
          </a:p>
        </p:txBody>
      </p:sp>
    </p:spTree>
    <p:extLst>
      <p:ext uri="{BB962C8B-B14F-4D97-AF65-F5344CB8AC3E}">
        <p14:creationId xmlns:p14="http://schemas.microsoft.com/office/powerpoint/2010/main" val="80194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altLang="en-US" sz="7000" b="1" dirty="0">
                <a:solidFill>
                  <a:schemeClr val="bg1"/>
                </a:solidFill>
                <a:latin typeface="Gill Sans MT" panose="020B0502020104020203" pitchFamily="34" charset="0"/>
              </a:rPr>
              <a:t>Summary</a:t>
            </a:r>
            <a:br>
              <a:rPr lang="en-US" altLang="en-US" sz="7000" b="1" dirty="0">
                <a:solidFill>
                  <a:schemeClr val="bg1"/>
                </a:solidFill>
                <a:latin typeface="Gill Sans MT" panose="020B0502020104020203" pitchFamily="34" charset="0"/>
              </a:rPr>
            </a:br>
            <a:r>
              <a:rPr lang="en-US" altLang="en-US" sz="7000" b="1" dirty="0">
                <a:solidFill>
                  <a:schemeClr val="bg1"/>
                </a:solidFill>
                <a:latin typeface="Gill Sans MT" panose="020B0502020104020203" pitchFamily="34" charset="0"/>
              </a:rPr>
              <a:t>of Skills</a:t>
            </a:r>
            <a:endParaRPr lang="en-US" sz="7000" b="1" dirty="0">
              <a:solidFill>
                <a:schemeClr val="bg1"/>
              </a:solidFill>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dirty="0"/>
              <a:t>Some people use this section to include special skills or talents that are not included elsewhere on the resume but would be relevant to the employer. Some possibilities are: </a:t>
            </a:r>
          </a:p>
          <a:p>
            <a:pPr lvl="1">
              <a:defRPr/>
            </a:pPr>
            <a:r>
              <a:rPr lang="en-US" altLang="en-US" sz="2800" dirty="0"/>
              <a:t>Bilingual – Fluent in English and Spanish</a:t>
            </a:r>
          </a:p>
          <a:p>
            <a:pPr lvl="1">
              <a:defRPr/>
            </a:pPr>
            <a:r>
              <a:rPr lang="en-US" altLang="en-US" sz="2800" dirty="0"/>
              <a:t>Type 60 words per minute </a:t>
            </a:r>
          </a:p>
          <a:p>
            <a:pPr lvl="1">
              <a:defRPr/>
            </a:pPr>
            <a:r>
              <a:rPr lang="en-US" altLang="en-US" sz="2800" dirty="0"/>
              <a:t>National winner in LifeSmarts competition</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altLang="en-US" sz="4400" dirty="0">
                <a:solidFill>
                  <a:schemeClr val="bg1"/>
                </a:solidFill>
                <a:latin typeface="Gill Sans MT" panose="020B0502020104020203" pitchFamily="34" charset="0"/>
              </a:rPr>
              <a:t>Special Talents</a:t>
            </a:r>
          </a:p>
        </p:txBody>
      </p:sp>
    </p:spTree>
    <p:extLst>
      <p:ext uri="{BB962C8B-B14F-4D97-AF65-F5344CB8AC3E}">
        <p14:creationId xmlns:p14="http://schemas.microsoft.com/office/powerpoint/2010/main" val="357301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altLang="en-US" sz="7000" b="1" dirty="0">
                <a:solidFill>
                  <a:schemeClr val="bg1"/>
                </a:solidFill>
                <a:latin typeface="Gill Sans MT" panose="020B0502020104020203" pitchFamily="34" charset="0"/>
              </a:rPr>
              <a:t>References</a:t>
            </a:r>
            <a:endParaRPr lang="en-US" sz="7000" b="1" dirty="0">
              <a:solidFill>
                <a:schemeClr val="bg1"/>
              </a:solidFill>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dirty="0"/>
              <a:t>List references on your resume for the employer’s convenience.</a:t>
            </a:r>
          </a:p>
          <a:p>
            <a:pPr marL="0" indent="0">
              <a:buNone/>
              <a:defRPr/>
            </a:pPr>
            <a:r>
              <a:rPr lang="en-US" altLang="en-US" dirty="0"/>
              <a:t>Choose two or three people who have observed your work habits (employers, teachers, coaches) as references.</a:t>
            </a:r>
          </a:p>
          <a:p>
            <a:pPr marL="0" indent="0">
              <a:buNone/>
              <a:defRPr/>
            </a:pPr>
            <a:r>
              <a:rPr lang="en-US" altLang="en-US" dirty="0"/>
              <a:t>Include two or three people who can speak about your character. </a:t>
            </a:r>
          </a:p>
          <a:p>
            <a:pPr marL="0" indent="0">
              <a:buNone/>
              <a:defRPr/>
            </a:pPr>
            <a:r>
              <a:rPr lang="en-US" altLang="en-US" dirty="0"/>
              <a:t>Ask permission before including someone as a reference. </a:t>
            </a:r>
          </a:p>
          <a:p>
            <a:pPr marL="0" indent="0">
              <a:buNone/>
              <a:defRPr/>
            </a:pPr>
            <a:r>
              <a:rPr lang="en-US" altLang="en-US" dirty="0"/>
              <a:t>For each reference include their name, address, employer, job title, and work phone number. </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altLang="en-US" sz="4400" dirty="0">
                <a:solidFill>
                  <a:schemeClr val="bg1"/>
                </a:solidFill>
                <a:latin typeface="Gill Sans MT" panose="020B0502020104020203" pitchFamily="34" charset="0"/>
              </a:rPr>
              <a:t>Include only people who will speak well of you</a:t>
            </a:r>
          </a:p>
        </p:txBody>
      </p:sp>
    </p:spTree>
    <p:extLst>
      <p:ext uri="{BB962C8B-B14F-4D97-AF65-F5344CB8AC3E}">
        <p14:creationId xmlns:p14="http://schemas.microsoft.com/office/powerpoint/2010/main" val="2568744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altLang="en-US" sz="7000" b="1" dirty="0">
                <a:solidFill>
                  <a:schemeClr val="bg1"/>
                </a:solidFill>
                <a:latin typeface="Gill Sans MT" panose="020B0502020104020203" pitchFamily="34" charset="0"/>
              </a:rPr>
              <a:t>Minor Headers</a:t>
            </a:r>
            <a:endParaRPr lang="en-US" sz="7000" b="1" dirty="0">
              <a:solidFill>
                <a:schemeClr val="bg1"/>
              </a:solidFill>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defRPr/>
            </a:pPr>
            <a:r>
              <a:rPr lang="en-US" altLang="en-US" dirty="0"/>
              <a:t>You may also want to include:</a:t>
            </a:r>
          </a:p>
          <a:p>
            <a:pPr>
              <a:lnSpc>
                <a:spcPct val="80000"/>
              </a:lnSpc>
              <a:defRPr/>
            </a:pPr>
            <a:r>
              <a:rPr lang="en-US" altLang="en-US" dirty="0"/>
              <a:t>Computer Experience</a:t>
            </a:r>
          </a:p>
          <a:p>
            <a:pPr>
              <a:lnSpc>
                <a:spcPct val="80000"/>
              </a:lnSpc>
              <a:defRPr/>
            </a:pPr>
            <a:r>
              <a:rPr lang="en-US" altLang="en-US" dirty="0"/>
              <a:t>Associations</a:t>
            </a:r>
          </a:p>
          <a:p>
            <a:pPr>
              <a:lnSpc>
                <a:spcPct val="80000"/>
              </a:lnSpc>
              <a:defRPr/>
            </a:pPr>
            <a:r>
              <a:rPr lang="en-US" altLang="en-US" dirty="0"/>
              <a:t>Certifications</a:t>
            </a:r>
          </a:p>
          <a:p>
            <a:pPr>
              <a:lnSpc>
                <a:spcPct val="80000"/>
              </a:lnSpc>
              <a:defRPr/>
            </a:pPr>
            <a:r>
              <a:rPr lang="en-US" altLang="en-US" dirty="0"/>
              <a:t>Community Activities</a:t>
            </a:r>
          </a:p>
          <a:p>
            <a:pPr>
              <a:lnSpc>
                <a:spcPct val="80000"/>
              </a:lnSpc>
              <a:defRPr/>
            </a:pPr>
            <a:r>
              <a:rPr lang="en-US" altLang="en-US" dirty="0"/>
              <a:t>Highlights of Qualifications</a:t>
            </a:r>
          </a:p>
          <a:p>
            <a:pPr>
              <a:lnSpc>
                <a:spcPct val="80000"/>
              </a:lnSpc>
              <a:defRPr/>
            </a:pPr>
            <a:r>
              <a:rPr lang="en-US" altLang="en-US" dirty="0"/>
              <a:t>Honors/Awards</a:t>
            </a:r>
          </a:p>
          <a:p>
            <a:pPr>
              <a:lnSpc>
                <a:spcPct val="80000"/>
              </a:lnSpc>
              <a:defRPr/>
            </a:pPr>
            <a:r>
              <a:rPr lang="en-US" altLang="en-US" dirty="0"/>
              <a:t>Interests and Hobbies</a:t>
            </a:r>
          </a:p>
          <a:p>
            <a:pPr>
              <a:lnSpc>
                <a:spcPct val="80000"/>
              </a:lnSpc>
              <a:defRPr/>
            </a:pPr>
            <a:r>
              <a:rPr lang="en-US" altLang="en-US" dirty="0"/>
              <a:t>Projects</a:t>
            </a:r>
          </a:p>
          <a:p>
            <a:pPr>
              <a:lnSpc>
                <a:spcPct val="80000"/>
              </a:lnSpc>
              <a:defRPr/>
            </a:pPr>
            <a:r>
              <a:rPr lang="en-US" altLang="en-US" dirty="0"/>
              <a:t>Relevant Courses</a:t>
            </a:r>
          </a:p>
          <a:p>
            <a:pPr>
              <a:lnSpc>
                <a:spcPct val="80000"/>
              </a:lnSpc>
              <a:defRPr/>
            </a:pPr>
            <a:r>
              <a:rPr lang="en-US" altLang="en-US" dirty="0"/>
              <a:t>Summary of Qualifications</a:t>
            </a:r>
          </a:p>
          <a:p>
            <a:pPr>
              <a:lnSpc>
                <a:spcPct val="80000"/>
              </a:lnSpc>
              <a:defRPr/>
            </a:pPr>
            <a:r>
              <a:rPr lang="en-US" altLang="en-US" dirty="0"/>
              <a:t>Volunteer Experience</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altLang="en-US" sz="4400" dirty="0">
                <a:solidFill>
                  <a:schemeClr val="bg1"/>
                </a:solidFill>
                <a:latin typeface="Gill Sans MT" panose="020B0502020104020203" pitchFamily="34" charset="0"/>
              </a:rPr>
              <a:t>Use if appropriate</a:t>
            </a:r>
          </a:p>
        </p:txBody>
      </p:sp>
    </p:spTree>
    <p:extLst>
      <p:ext uri="{BB962C8B-B14F-4D97-AF65-F5344CB8AC3E}">
        <p14:creationId xmlns:p14="http://schemas.microsoft.com/office/powerpoint/2010/main" val="142996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BBF22C-425B-F049-8490-282FD32C6E27}"/>
              </a:ext>
            </a:extLst>
          </p:cNvPr>
          <p:cNvPicPr>
            <a:picLocks noChangeAspect="1"/>
          </p:cNvPicPr>
          <p:nvPr/>
        </p:nvPicPr>
        <p:blipFill>
          <a:blip r:embed="rId3"/>
          <a:stretch>
            <a:fillRect/>
          </a:stretch>
        </p:blipFill>
        <p:spPr>
          <a:xfrm>
            <a:off x="3822660" y="4269406"/>
            <a:ext cx="4546679" cy="787371"/>
          </a:xfrm>
          <a:prstGeom prst="rect">
            <a:avLst/>
          </a:prstGeom>
        </p:spPr>
      </p:pic>
      <p:pic>
        <p:nvPicPr>
          <p:cNvPr id="7" name="Picture 6">
            <a:extLst>
              <a:ext uri="{FF2B5EF4-FFF2-40B4-BE49-F238E27FC236}">
                <a16:creationId xmlns:a16="http://schemas.microsoft.com/office/drawing/2014/main" id="{AF66EAC3-D284-DA46-886C-BBB0E909D637}"/>
              </a:ext>
            </a:extLst>
          </p:cNvPr>
          <p:cNvPicPr>
            <a:picLocks noChangeAspect="1"/>
          </p:cNvPicPr>
          <p:nvPr/>
        </p:nvPicPr>
        <p:blipFill>
          <a:blip r:embed="rId4"/>
          <a:stretch>
            <a:fillRect/>
          </a:stretch>
        </p:blipFill>
        <p:spPr>
          <a:xfrm>
            <a:off x="2239434" y="1638159"/>
            <a:ext cx="7713132" cy="2179313"/>
          </a:xfrm>
          <a:prstGeom prst="rect">
            <a:avLst/>
          </a:prstGeom>
        </p:spPr>
      </p:pic>
      <p:sp>
        <p:nvSpPr>
          <p:cNvPr id="5" name="Rectangle 4">
            <a:extLst>
              <a:ext uri="{FF2B5EF4-FFF2-40B4-BE49-F238E27FC236}">
                <a16:creationId xmlns:a16="http://schemas.microsoft.com/office/drawing/2014/main" id="{1C2D5EDB-7AAC-284C-BFE9-82EAEF74913D}"/>
              </a:ext>
            </a:extLst>
          </p:cNvPr>
          <p:cNvSpPr/>
          <p:nvPr/>
        </p:nvSpPr>
        <p:spPr>
          <a:xfrm>
            <a:off x="2239433" y="6177553"/>
            <a:ext cx="7713133" cy="680447"/>
          </a:xfrm>
          <a:prstGeom prst="rect">
            <a:avLst/>
          </a:prstGeom>
          <a:solidFill>
            <a:srgbClr val="009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CBED501-B8A5-7F47-B279-2D4EA0275F10}"/>
              </a:ext>
            </a:extLst>
          </p:cNvPr>
          <p:cNvSpPr/>
          <p:nvPr/>
        </p:nvSpPr>
        <p:spPr>
          <a:xfrm>
            <a:off x="2239434" y="6317721"/>
            <a:ext cx="7713131" cy="400110"/>
          </a:xfrm>
          <a:prstGeom prst="rect">
            <a:avLst/>
          </a:prstGeom>
        </p:spPr>
        <p:txBody>
          <a:bodyPr wrap="square">
            <a:spAutoFit/>
          </a:bodyPr>
          <a:lstStyle/>
          <a:p>
            <a:pPr algn="ctr"/>
            <a:r>
              <a:rPr lang="en-US" altLang="en-US" sz="2000" b="1" dirty="0">
                <a:solidFill>
                  <a:schemeClr val="bg1"/>
                </a:solidFill>
                <a:latin typeface="Calibri" panose="020F0502020204030204" pitchFamily="34" charset="0"/>
              </a:rPr>
              <a:t>LifeSmarts is a program of the National Consumers League</a:t>
            </a:r>
          </a:p>
        </p:txBody>
      </p:sp>
    </p:spTree>
    <p:extLst>
      <p:ext uri="{BB962C8B-B14F-4D97-AF65-F5344CB8AC3E}">
        <p14:creationId xmlns:p14="http://schemas.microsoft.com/office/powerpoint/2010/main" val="120995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1773936"/>
            <a:ext cx="10515600" cy="1647187"/>
          </a:xfrm>
        </p:spPr>
        <p:txBody>
          <a:bodyPr>
            <a:noAutofit/>
          </a:bodyPr>
          <a:lstStyle/>
          <a:p>
            <a:pPr algn="ctr"/>
            <a:r>
              <a:rPr lang="en-US" b="1" dirty="0">
                <a:solidFill>
                  <a:schemeClr val="bg1"/>
                </a:solidFill>
                <a:latin typeface="Gill Sans MT" panose="020B0502020104020203" pitchFamily="34" charset="0"/>
              </a:rPr>
              <a:t>A resume:</a:t>
            </a:r>
            <a:endParaRPr lang="en-US" sz="5400" b="1" dirty="0">
              <a:solidFill>
                <a:schemeClr val="bg1"/>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indent="0">
              <a:lnSpc>
                <a:spcPct val="80000"/>
              </a:lnSpc>
              <a:buNone/>
              <a:tabLst>
                <a:tab pos="576263" algn="l"/>
              </a:tabLst>
              <a:defRPr/>
            </a:pPr>
            <a:r>
              <a:rPr lang="en-US" altLang="en-US" dirty="0"/>
              <a:t>a. 	</a:t>
            </a:r>
            <a:r>
              <a:rPr lang="en-US" dirty="0"/>
              <a:t>Is not necessary for a successful job search</a:t>
            </a:r>
            <a:endParaRPr lang="en-US" altLang="en-US" dirty="0"/>
          </a:p>
          <a:p>
            <a:pPr marL="609600" indent="-609600">
              <a:lnSpc>
                <a:spcPct val="80000"/>
              </a:lnSpc>
              <a:buFontTx/>
              <a:buAutoNum type="alphaLcPeriod" startAt="2"/>
              <a:defRPr/>
            </a:pPr>
            <a:r>
              <a:rPr lang="en-US" dirty="0"/>
              <a:t>Should only be given to individuals in your network</a:t>
            </a:r>
          </a:p>
          <a:p>
            <a:pPr marL="609600" indent="-609600">
              <a:lnSpc>
                <a:spcPct val="80000"/>
              </a:lnSpc>
              <a:buFontTx/>
              <a:buAutoNum type="alphaLcPeriod" startAt="2"/>
              <a:defRPr/>
            </a:pPr>
            <a:r>
              <a:rPr lang="en-US" dirty="0"/>
              <a:t>Should be continually updated</a:t>
            </a:r>
            <a:endParaRPr lang="en-US" altLang="en-US" dirty="0"/>
          </a:p>
        </p:txBody>
      </p:sp>
      <p:sp>
        <p:nvSpPr>
          <p:cNvPr id="6" name="TextBox 5"/>
          <p:cNvSpPr txBox="1"/>
          <p:nvPr/>
        </p:nvSpPr>
        <p:spPr>
          <a:xfrm>
            <a:off x="955178" y="164068"/>
            <a:ext cx="3891141" cy="461665"/>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What do you think?</a:t>
            </a:r>
          </a:p>
        </p:txBody>
      </p:sp>
    </p:spTree>
    <p:extLst>
      <p:ext uri="{BB962C8B-B14F-4D97-AF65-F5344CB8AC3E}">
        <p14:creationId xmlns:p14="http://schemas.microsoft.com/office/powerpoint/2010/main" val="75975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How do I Organize</a:t>
            </a:r>
          </a:p>
          <a:p>
            <a:r>
              <a:rPr lang="en-US" sz="6000" b="1" dirty="0">
                <a:solidFill>
                  <a:schemeClr val="bg1"/>
                </a:solidFill>
                <a:latin typeface="Gill Sans MT" panose="020B0502020104020203" pitchFamily="34" charset="0"/>
              </a:rPr>
              <a:t>a Resume?</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dirty="0"/>
              <a:t>You want your resume to be coherently organized. </a:t>
            </a:r>
          </a:p>
          <a:p>
            <a:pPr marL="0" indent="0">
              <a:buNone/>
              <a:defRPr/>
            </a:pPr>
            <a:r>
              <a:rPr lang="en-US" altLang="en-US" dirty="0"/>
              <a:t>There are two distinct types of resumes:</a:t>
            </a:r>
          </a:p>
          <a:p>
            <a:pPr marL="457200">
              <a:defRPr/>
            </a:pPr>
            <a:r>
              <a:rPr lang="en-US" altLang="en-US" dirty="0"/>
              <a:t>Chronological</a:t>
            </a:r>
          </a:p>
          <a:p>
            <a:pPr marL="457200">
              <a:defRPr/>
            </a:pPr>
            <a:r>
              <a:rPr lang="en-US" altLang="en-US" dirty="0"/>
              <a:t>Functional</a:t>
            </a:r>
          </a:p>
        </p:txBody>
      </p:sp>
    </p:spTree>
    <p:extLst>
      <p:ext uri="{BB962C8B-B14F-4D97-AF65-F5344CB8AC3E}">
        <p14:creationId xmlns:p14="http://schemas.microsoft.com/office/powerpoint/2010/main" val="102477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altLang="en-US" sz="6600" b="1" dirty="0">
                <a:solidFill>
                  <a:schemeClr val="bg1"/>
                </a:solidFill>
                <a:latin typeface="Gill Sans MT" panose="020B0502020104020203" pitchFamily="34" charset="0"/>
              </a:rPr>
              <a:t>Chronological Format</a:t>
            </a:r>
            <a:endParaRPr lang="en-US" sz="6600" b="1" dirty="0">
              <a:solidFill>
                <a:schemeClr val="bg1"/>
              </a:solidFill>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dirty="0"/>
              <a:t>Most young people utilize a chronological format. </a:t>
            </a:r>
          </a:p>
          <a:p>
            <a:pPr marL="0" indent="0">
              <a:buNone/>
              <a:defRPr/>
            </a:pPr>
            <a:r>
              <a:rPr lang="en-US" altLang="en-US" dirty="0"/>
              <a:t>This is exactly what it sounds like: It follows your work history backward from your current job, listing employers, dates, and job responsibilities. </a:t>
            </a:r>
          </a:p>
          <a:p>
            <a:pPr marL="0" indent="0">
              <a:buNone/>
              <a:defRPr/>
            </a:pPr>
            <a:r>
              <a:rPr lang="en-US" altLang="en-US" dirty="0"/>
              <a:t>Frequent job changes and work instability show up dramatically with this format. </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altLang="en-US" sz="4400" dirty="0">
                <a:solidFill>
                  <a:schemeClr val="bg1"/>
                </a:solidFill>
                <a:latin typeface="Gill Sans MT" panose="020B0502020104020203" pitchFamily="34" charset="0"/>
              </a:rPr>
              <a:t>Best for those new to the workforce who have limited experience</a:t>
            </a:r>
          </a:p>
        </p:txBody>
      </p:sp>
    </p:spTree>
    <p:extLst>
      <p:ext uri="{BB962C8B-B14F-4D97-AF65-F5344CB8AC3E}">
        <p14:creationId xmlns:p14="http://schemas.microsoft.com/office/powerpoint/2010/main" val="1477470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altLang="en-US" sz="7000" b="1" dirty="0">
                <a:solidFill>
                  <a:schemeClr val="bg1"/>
                </a:solidFill>
                <a:latin typeface="Gill Sans MT" panose="020B0502020104020203" pitchFamily="34" charset="0"/>
              </a:rPr>
              <a:t>Functional Format</a:t>
            </a:r>
            <a:endParaRPr lang="en-US" sz="7000" b="1" dirty="0">
              <a:solidFill>
                <a:schemeClr val="bg1"/>
              </a:solidFill>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dirty="0"/>
              <a:t>For someone who has held many </a:t>
            </a:r>
            <a:br>
              <a:rPr lang="en-US" altLang="en-US" dirty="0"/>
            </a:br>
            <a:r>
              <a:rPr lang="en-US" altLang="en-US" dirty="0"/>
              <a:t>jobs, the functional format is more useful.</a:t>
            </a:r>
          </a:p>
          <a:p>
            <a:pPr marL="0" indent="0">
              <a:buNone/>
              <a:defRPr/>
            </a:pPr>
            <a:r>
              <a:rPr lang="en-US" altLang="en-US" dirty="0"/>
              <a:t>A functional resume is created without employment dates or company names.</a:t>
            </a:r>
          </a:p>
          <a:p>
            <a:pPr marL="0" indent="0">
              <a:buNone/>
              <a:defRPr/>
            </a:pPr>
            <a:r>
              <a:rPr lang="en-US" altLang="en-US" dirty="0"/>
              <a:t>This format concentrates on skills and responsibilities and is more likely to be used after you have developed your career skills and have many accomplishments to your credit.</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altLang="en-US" sz="4400" dirty="0">
                <a:solidFill>
                  <a:schemeClr val="bg1"/>
                </a:solidFill>
                <a:latin typeface="Gill Sans MT" panose="020B0502020104020203" pitchFamily="34" charset="0"/>
              </a:rPr>
              <a:t>Best for those who have well-developed career skills</a:t>
            </a:r>
          </a:p>
        </p:txBody>
      </p:sp>
    </p:spTree>
    <p:extLst>
      <p:ext uri="{BB962C8B-B14F-4D97-AF65-F5344CB8AC3E}">
        <p14:creationId xmlns:p14="http://schemas.microsoft.com/office/powerpoint/2010/main" val="3310454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1773936"/>
            <a:ext cx="10515600" cy="1647187"/>
          </a:xfrm>
        </p:spPr>
        <p:txBody>
          <a:bodyPr>
            <a:noAutofit/>
          </a:bodyPr>
          <a:lstStyle/>
          <a:p>
            <a:pPr algn="ctr">
              <a:lnSpc>
                <a:spcPct val="100000"/>
              </a:lnSpc>
            </a:pPr>
            <a:r>
              <a:rPr lang="en-US" b="1" dirty="0">
                <a:solidFill>
                  <a:schemeClr val="bg1"/>
                </a:solidFill>
                <a:latin typeface="Gill Sans MT" panose="020B0502020104020203" pitchFamily="34" charset="0"/>
              </a:rPr>
              <a:t>The best resumes are usually:</a:t>
            </a:r>
            <a:endParaRPr lang="en-US" sz="5400" b="1" dirty="0">
              <a:solidFill>
                <a:schemeClr val="bg1"/>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indent="0">
              <a:lnSpc>
                <a:spcPct val="80000"/>
              </a:lnSpc>
              <a:buNone/>
              <a:tabLst>
                <a:tab pos="576263" algn="l"/>
              </a:tabLst>
              <a:defRPr/>
            </a:pPr>
            <a:r>
              <a:rPr lang="en-US" altLang="en-US" dirty="0"/>
              <a:t>a. 	2-3 pages long</a:t>
            </a:r>
          </a:p>
          <a:p>
            <a:pPr marL="609600" indent="-609600">
              <a:lnSpc>
                <a:spcPct val="80000"/>
              </a:lnSpc>
              <a:buFontTx/>
              <a:buAutoNum type="alphaLcPeriod" startAt="2"/>
              <a:defRPr/>
            </a:pPr>
            <a:r>
              <a:rPr lang="en-US" altLang="en-US" dirty="0"/>
              <a:t>1 page</a:t>
            </a:r>
          </a:p>
          <a:p>
            <a:pPr marL="609600" indent="-609600">
              <a:lnSpc>
                <a:spcPct val="80000"/>
              </a:lnSpc>
              <a:buFontTx/>
              <a:buAutoNum type="alphaLcPeriod" startAt="2"/>
              <a:defRPr/>
            </a:pPr>
            <a:r>
              <a:rPr lang="en-US" altLang="en-US" dirty="0"/>
              <a:t>Handwritten</a:t>
            </a:r>
          </a:p>
        </p:txBody>
      </p:sp>
      <p:sp>
        <p:nvSpPr>
          <p:cNvPr id="6" name="TextBox 5"/>
          <p:cNvSpPr txBox="1"/>
          <p:nvPr/>
        </p:nvSpPr>
        <p:spPr>
          <a:xfrm>
            <a:off x="955178" y="164068"/>
            <a:ext cx="3891141" cy="461665"/>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What do you think?</a:t>
            </a:r>
          </a:p>
        </p:txBody>
      </p:sp>
    </p:spTree>
    <p:extLst>
      <p:ext uri="{BB962C8B-B14F-4D97-AF65-F5344CB8AC3E}">
        <p14:creationId xmlns:p14="http://schemas.microsoft.com/office/powerpoint/2010/main" val="2736454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BF549A-50C2-47FB-BD4C-4C2E9421B2DF}"/>
              </a:ext>
            </a:extLst>
          </p:cNvPr>
          <p:cNvSpPr>
            <a:spLocks noGrp="1"/>
          </p:cNvSpPr>
          <p:nvPr>
            <p:ph type="title"/>
          </p:nvPr>
        </p:nvSpPr>
        <p:spPr>
          <a:xfrm>
            <a:off x="838200" y="658368"/>
            <a:ext cx="10515600" cy="987870"/>
          </a:xfrm>
        </p:spPr>
        <p:txBody>
          <a:bodyPr>
            <a:normAutofit/>
          </a:bodyPr>
          <a:lstStyle/>
          <a:p>
            <a:r>
              <a:rPr lang="en-US" dirty="0">
                <a:solidFill>
                  <a:srgbClr val="B2B3B6"/>
                </a:solidFill>
                <a:latin typeface="Calibri" panose="020F0502020204030204" pitchFamily="34" charset="0"/>
                <a:cs typeface="Calibri" panose="020F0502020204030204" pitchFamily="34" charset="0"/>
              </a:rPr>
              <a:t>Does it Matter how My Resume Looks?</a:t>
            </a:r>
          </a:p>
        </p:txBody>
      </p:sp>
      <p:sp>
        <p:nvSpPr>
          <p:cNvPr id="6" name="Content Placeholder 5">
            <a:extLst>
              <a:ext uri="{FF2B5EF4-FFF2-40B4-BE49-F238E27FC236}">
                <a16:creationId xmlns:a16="http://schemas.microsoft.com/office/drawing/2014/main" id="{097FC984-F353-42AD-8036-69C7EC8019D1}"/>
              </a:ext>
            </a:extLst>
          </p:cNvPr>
          <p:cNvSpPr>
            <a:spLocks noGrp="1"/>
          </p:cNvSpPr>
          <p:nvPr>
            <p:ph idx="1"/>
          </p:nvPr>
        </p:nvSpPr>
        <p:spPr>
          <a:xfrm>
            <a:off x="838200" y="1646238"/>
            <a:ext cx="10515600" cy="4530725"/>
          </a:xfrm>
        </p:spPr>
        <p:txBody>
          <a:bodyPr vert="horz" lIns="91440" tIns="45720" rIns="91440" bIns="45720" rtlCol="0" anchor="t">
            <a:normAutofit/>
          </a:bodyPr>
          <a:lstStyle/>
          <a:p>
            <a:pPr marL="0" indent="0">
              <a:buNone/>
              <a:defRPr/>
            </a:pPr>
            <a:r>
              <a:rPr lang="en-US" altLang="en-US" dirty="0"/>
              <a:t>Absolutely! When sending a hard-copy resume to an employer or college, don</a:t>
            </a:r>
            <a:r>
              <a:rPr lang="en-US" dirty="0">
                <a:ea typeface="+mn-lt"/>
                <a:cs typeface="+mn-lt"/>
              </a:rPr>
              <a:t>’</a:t>
            </a:r>
            <a:r>
              <a:rPr lang="en-US" altLang="en-US" dirty="0"/>
              <a:t>t skimp. </a:t>
            </a:r>
          </a:p>
          <a:p>
            <a:pPr marL="457200" lvl="1">
              <a:spcBef>
                <a:spcPts val="1000"/>
              </a:spcBef>
              <a:defRPr/>
            </a:pPr>
            <a:r>
              <a:rPr lang="en-US" altLang="en-US" sz="2800" dirty="0"/>
              <a:t>Use white or off-white professional-weight paper and black ink. </a:t>
            </a:r>
            <a:endParaRPr lang="en-US" altLang="en-US" sz="2800" dirty="0">
              <a:cs typeface="Calibri"/>
            </a:endParaRPr>
          </a:p>
          <a:p>
            <a:pPr marL="457200" lvl="1">
              <a:spcBef>
                <a:spcPts val="1000"/>
              </a:spcBef>
              <a:defRPr/>
            </a:pPr>
            <a:r>
              <a:rPr lang="en-US" altLang="en-US" sz="2800" dirty="0"/>
              <a:t>Avoid using colored paper or fancy graphics in your resume unless the job you are applying for is in a career area that might emphasize this style choice.</a:t>
            </a:r>
          </a:p>
          <a:p>
            <a:pPr marL="457200" lvl="1">
              <a:spcBef>
                <a:spcPts val="1000"/>
              </a:spcBef>
              <a:defRPr/>
            </a:pPr>
            <a:r>
              <a:rPr lang="en-US" altLang="en-US" sz="2800" dirty="0"/>
              <a:t>Always print resumes using a quality laser printer. </a:t>
            </a:r>
          </a:p>
        </p:txBody>
      </p:sp>
      <p:sp>
        <p:nvSpPr>
          <p:cNvPr id="2" name="Slide Number Placeholder 1">
            <a:extLst>
              <a:ext uri="{FF2B5EF4-FFF2-40B4-BE49-F238E27FC236}">
                <a16:creationId xmlns:a16="http://schemas.microsoft.com/office/drawing/2014/main" id="{1F4789B2-566B-4F24-BF83-B36BF2495B3F}"/>
              </a:ext>
            </a:extLst>
          </p:cNvPr>
          <p:cNvSpPr>
            <a:spLocks noGrp="1"/>
          </p:cNvSpPr>
          <p:nvPr>
            <p:ph type="sldNum" sz="quarter" idx="12"/>
          </p:nvPr>
        </p:nvSpPr>
        <p:spPr/>
        <p:txBody>
          <a:bodyPr/>
          <a:lstStyle/>
          <a:p>
            <a:fld id="{0FF54DE5-C571-48E8-A5BC-B369434E2F44}" type="slidenum">
              <a:rPr lang="en-US" smtClean="0"/>
              <a:t>25</a:t>
            </a:fld>
            <a:endParaRPr lang="en-US" dirty="0"/>
          </a:p>
        </p:txBody>
      </p:sp>
    </p:spTree>
    <p:extLst>
      <p:ext uri="{BB962C8B-B14F-4D97-AF65-F5344CB8AC3E}">
        <p14:creationId xmlns:p14="http://schemas.microsoft.com/office/powerpoint/2010/main" val="27691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BF549A-50C2-47FB-BD4C-4C2E9421B2DF}"/>
              </a:ext>
            </a:extLst>
          </p:cNvPr>
          <p:cNvSpPr>
            <a:spLocks noGrp="1"/>
          </p:cNvSpPr>
          <p:nvPr>
            <p:ph type="title"/>
          </p:nvPr>
        </p:nvSpPr>
        <p:spPr>
          <a:xfrm>
            <a:off x="838200" y="658368"/>
            <a:ext cx="10515600" cy="987870"/>
          </a:xfrm>
        </p:spPr>
        <p:txBody>
          <a:bodyPr>
            <a:normAutofit/>
          </a:bodyPr>
          <a:lstStyle/>
          <a:p>
            <a:r>
              <a:rPr lang="en-US" dirty="0">
                <a:solidFill>
                  <a:srgbClr val="B2B3B6"/>
                </a:solidFill>
                <a:latin typeface="Calibri" panose="020F0502020204030204" pitchFamily="34" charset="0"/>
                <a:cs typeface="Calibri" panose="020F0502020204030204" pitchFamily="34" charset="0"/>
              </a:rPr>
              <a:t>How Long Should My Resume Be?</a:t>
            </a:r>
          </a:p>
        </p:txBody>
      </p:sp>
      <p:sp>
        <p:nvSpPr>
          <p:cNvPr id="6" name="Content Placeholder 5">
            <a:extLst>
              <a:ext uri="{FF2B5EF4-FFF2-40B4-BE49-F238E27FC236}">
                <a16:creationId xmlns:a16="http://schemas.microsoft.com/office/drawing/2014/main" id="{097FC984-F353-42AD-8036-69C7EC8019D1}"/>
              </a:ext>
            </a:extLst>
          </p:cNvPr>
          <p:cNvSpPr>
            <a:spLocks noGrp="1"/>
          </p:cNvSpPr>
          <p:nvPr>
            <p:ph idx="1"/>
          </p:nvPr>
        </p:nvSpPr>
        <p:spPr>
          <a:xfrm>
            <a:off x="838200" y="1646238"/>
            <a:ext cx="10515600" cy="4530725"/>
          </a:xfrm>
        </p:spPr>
        <p:txBody>
          <a:bodyPr>
            <a:normAutofit/>
          </a:bodyPr>
          <a:lstStyle/>
          <a:p>
            <a:pPr marL="0" indent="0">
              <a:buNone/>
              <a:defRPr/>
            </a:pPr>
            <a:r>
              <a:rPr lang="en-US" altLang="en-US" dirty="0"/>
              <a:t>Limit your resume to one page.</a:t>
            </a:r>
          </a:p>
          <a:p>
            <a:pPr marL="0" indent="0">
              <a:buNone/>
              <a:defRPr/>
            </a:pPr>
            <a:r>
              <a:rPr lang="en-US" altLang="en-US" dirty="0"/>
              <a:t>Only people with a great deal of related experience should have resumes longer than one page.</a:t>
            </a:r>
            <a:endParaRPr lang="en-US" altLang="en-US" sz="2800" dirty="0"/>
          </a:p>
        </p:txBody>
      </p:sp>
      <p:sp>
        <p:nvSpPr>
          <p:cNvPr id="2" name="Slide Number Placeholder 1">
            <a:extLst>
              <a:ext uri="{FF2B5EF4-FFF2-40B4-BE49-F238E27FC236}">
                <a16:creationId xmlns:a16="http://schemas.microsoft.com/office/drawing/2014/main" id="{1F4789B2-566B-4F24-BF83-B36BF2495B3F}"/>
              </a:ext>
            </a:extLst>
          </p:cNvPr>
          <p:cNvSpPr>
            <a:spLocks noGrp="1"/>
          </p:cNvSpPr>
          <p:nvPr>
            <p:ph type="sldNum" sz="quarter" idx="12"/>
          </p:nvPr>
        </p:nvSpPr>
        <p:spPr/>
        <p:txBody>
          <a:bodyPr/>
          <a:lstStyle/>
          <a:p>
            <a:fld id="{0FF54DE5-C571-48E8-A5BC-B369434E2F44}" type="slidenum">
              <a:rPr lang="en-US" smtClean="0"/>
              <a:t>26</a:t>
            </a:fld>
            <a:endParaRPr lang="en-US" dirty="0"/>
          </a:p>
        </p:txBody>
      </p:sp>
    </p:spTree>
    <p:extLst>
      <p:ext uri="{BB962C8B-B14F-4D97-AF65-F5344CB8AC3E}">
        <p14:creationId xmlns:p14="http://schemas.microsoft.com/office/powerpoint/2010/main" val="231519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BF549A-50C2-47FB-BD4C-4C2E9421B2DF}"/>
              </a:ext>
            </a:extLst>
          </p:cNvPr>
          <p:cNvSpPr>
            <a:spLocks noGrp="1"/>
          </p:cNvSpPr>
          <p:nvPr>
            <p:ph type="title"/>
          </p:nvPr>
        </p:nvSpPr>
        <p:spPr>
          <a:xfrm>
            <a:off x="838200" y="658368"/>
            <a:ext cx="10515600" cy="987870"/>
          </a:xfrm>
        </p:spPr>
        <p:txBody>
          <a:bodyPr>
            <a:normAutofit/>
          </a:bodyPr>
          <a:lstStyle/>
          <a:p>
            <a:r>
              <a:rPr lang="en-US" dirty="0">
                <a:solidFill>
                  <a:srgbClr val="B2B3B6"/>
                </a:solidFill>
                <a:latin typeface="Calibri" panose="020F0502020204030204" pitchFamily="34" charset="0"/>
                <a:cs typeface="Calibri" panose="020F0502020204030204" pitchFamily="34" charset="0"/>
              </a:rPr>
              <a:t>Should I Use Complete Sentences?</a:t>
            </a:r>
          </a:p>
        </p:txBody>
      </p:sp>
      <p:sp>
        <p:nvSpPr>
          <p:cNvPr id="6" name="Content Placeholder 5">
            <a:extLst>
              <a:ext uri="{FF2B5EF4-FFF2-40B4-BE49-F238E27FC236}">
                <a16:creationId xmlns:a16="http://schemas.microsoft.com/office/drawing/2014/main" id="{097FC984-F353-42AD-8036-69C7EC8019D1}"/>
              </a:ext>
            </a:extLst>
          </p:cNvPr>
          <p:cNvSpPr>
            <a:spLocks noGrp="1"/>
          </p:cNvSpPr>
          <p:nvPr>
            <p:ph idx="1"/>
          </p:nvPr>
        </p:nvSpPr>
        <p:spPr>
          <a:xfrm>
            <a:off x="838200" y="1646238"/>
            <a:ext cx="10515600" cy="4530725"/>
          </a:xfrm>
        </p:spPr>
        <p:txBody>
          <a:bodyPr>
            <a:normAutofit/>
          </a:bodyPr>
          <a:lstStyle/>
          <a:p>
            <a:pPr marL="0" indent="0">
              <a:buNone/>
              <a:defRPr/>
            </a:pPr>
            <a:r>
              <a:rPr lang="en-US" altLang="en-US" dirty="0"/>
              <a:t>Not usually. Use action phrases instead. </a:t>
            </a:r>
          </a:p>
          <a:p>
            <a:pPr marL="0" indent="0">
              <a:buNone/>
              <a:defRPr/>
            </a:pPr>
            <a:r>
              <a:rPr lang="en-US" altLang="en-US" dirty="0"/>
              <a:t>Leave out unnecessary words. </a:t>
            </a:r>
          </a:p>
          <a:p>
            <a:pPr marL="0" indent="0">
              <a:buNone/>
              <a:defRPr/>
            </a:pPr>
            <a:r>
              <a:rPr lang="en-US" altLang="en-US" dirty="0"/>
              <a:t>Try to match your skills and experience with the employer’s needs.  </a:t>
            </a:r>
          </a:p>
        </p:txBody>
      </p:sp>
      <p:sp>
        <p:nvSpPr>
          <p:cNvPr id="2" name="Slide Number Placeholder 1">
            <a:extLst>
              <a:ext uri="{FF2B5EF4-FFF2-40B4-BE49-F238E27FC236}">
                <a16:creationId xmlns:a16="http://schemas.microsoft.com/office/drawing/2014/main" id="{1F4789B2-566B-4F24-BF83-B36BF2495B3F}"/>
              </a:ext>
            </a:extLst>
          </p:cNvPr>
          <p:cNvSpPr>
            <a:spLocks noGrp="1"/>
          </p:cNvSpPr>
          <p:nvPr>
            <p:ph type="sldNum" sz="quarter" idx="12"/>
          </p:nvPr>
        </p:nvSpPr>
        <p:spPr/>
        <p:txBody>
          <a:bodyPr/>
          <a:lstStyle/>
          <a:p>
            <a:fld id="{0FF54DE5-C571-48E8-A5BC-B369434E2F44}" type="slidenum">
              <a:rPr lang="en-US" smtClean="0"/>
              <a:t>27</a:t>
            </a:fld>
            <a:endParaRPr lang="en-US" dirty="0"/>
          </a:p>
        </p:txBody>
      </p:sp>
    </p:spTree>
    <p:extLst>
      <p:ext uri="{BB962C8B-B14F-4D97-AF65-F5344CB8AC3E}">
        <p14:creationId xmlns:p14="http://schemas.microsoft.com/office/powerpoint/2010/main" val="56917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BF549A-50C2-47FB-BD4C-4C2E9421B2DF}"/>
              </a:ext>
            </a:extLst>
          </p:cNvPr>
          <p:cNvSpPr>
            <a:spLocks noGrp="1"/>
          </p:cNvSpPr>
          <p:nvPr>
            <p:ph type="title"/>
          </p:nvPr>
        </p:nvSpPr>
        <p:spPr>
          <a:xfrm>
            <a:off x="838200" y="658368"/>
            <a:ext cx="10515600" cy="987870"/>
          </a:xfrm>
        </p:spPr>
        <p:txBody>
          <a:bodyPr>
            <a:normAutofit/>
          </a:bodyPr>
          <a:lstStyle/>
          <a:p>
            <a:r>
              <a:rPr lang="en-US" dirty="0">
                <a:solidFill>
                  <a:srgbClr val="B2B3B6"/>
                </a:solidFill>
                <a:latin typeface="Calibri" panose="020F0502020204030204" pitchFamily="34" charset="0"/>
                <a:cs typeface="Calibri" panose="020F0502020204030204" pitchFamily="34" charset="0"/>
              </a:rPr>
              <a:t>More Formatting Tips</a:t>
            </a:r>
          </a:p>
        </p:txBody>
      </p:sp>
      <p:sp>
        <p:nvSpPr>
          <p:cNvPr id="6" name="Content Placeholder 5">
            <a:extLst>
              <a:ext uri="{FF2B5EF4-FFF2-40B4-BE49-F238E27FC236}">
                <a16:creationId xmlns:a16="http://schemas.microsoft.com/office/drawing/2014/main" id="{097FC984-F353-42AD-8036-69C7EC8019D1}"/>
              </a:ext>
            </a:extLst>
          </p:cNvPr>
          <p:cNvSpPr>
            <a:spLocks noGrp="1"/>
          </p:cNvSpPr>
          <p:nvPr>
            <p:ph idx="1"/>
          </p:nvPr>
        </p:nvSpPr>
        <p:spPr>
          <a:xfrm>
            <a:off x="838200" y="1646238"/>
            <a:ext cx="10515600" cy="4530725"/>
          </a:xfrm>
        </p:spPr>
        <p:txBody>
          <a:bodyPr>
            <a:normAutofit/>
          </a:bodyPr>
          <a:lstStyle/>
          <a:p>
            <a:pPr marL="0" indent="0">
              <a:lnSpc>
                <a:spcPct val="100000"/>
              </a:lnSpc>
              <a:buNone/>
              <a:defRPr/>
            </a:pPr>
            <a:r>
              <a:rPr lang="en-US" altLang="en-US" dirty="0"/>
              <a:t>One inch margins around the page and blank lines between sections will make all the information easier to read. </a:t>
            </a:r>
          </a:p>
          <a:p>
            <a:pPr marL="0" indent="0">
              <a:buNone/>
              <a:defRPr/>
            </a:pPr>
            <a:r>
              <a:rPr lang="en-US" altLang="en-US" dirty="0"/>
              <a:t>Use a 10-point font size minimum.</a:t>
            </a:r>
          </a:p>
          <a:p>
            <a:pPr marL="0" indent="0">
              <a:lnSpc>
                <a:spcPct val="100000"/>
              </a:lnSpc>
              <a:buNone/>
              <a:defRPr/>
            </a:pPr>
            <a:r>
              <a:rPr lang="en-US" altLang="en-US" dirty="0"/>
              <a:t>Avoid overuse of italics, bold, and underlining. </a:t>
            </a:r>
          </a:p>
          <a:p>
            <a:pPr marL="0" indent="0">
              <a:lnSpc>
                <a:spcPct val="100000"/>
              </a:lnSpc>
              <a:buNone/>
              <a:defRPr/>
            </a:pPr>
            <a:endParaRPr lang="en-US" altLang="en-US" dirty="0"/>
          </a:p>
        </p:txBody>
      </p:sp>
      <p:sp>
        <p:nvSpPr>
          <p:cNvPr id="2" name="Slide Number Placeholder 1">
            <a:extLst>
              <a:ext uri="{FF2B5EF4-FFF2-40B4-BE49-F238E27FC236}">
                <a16:creationId xmlns:a16="http://schemas.microsoft.com/office/drawing/2014/main" id="{1F4789B2-566B-4F24-BF83-B36BF2495B3F}"/>
              </a:ext>
            </a:extLst>
          </p:cNvPr>
          <p:cNvSpPr>
            <a:spLocks noGrp="1"/>
          </p:cNvSpPr>
          <p:nvPr>
            <p:ph type="sldNum" sz="quarter" idx="12"/>
          </p:nvPr>
        </p:nvSpPr>
        <p:spPr/>
        <p:txBody>
          <a:bodyPr/>
          <a:lstStyle/>
          <a:p>
            <a:fld id="{0FF54DE5-C571-48E8-A5BC-B369434E2F44}" type="slidenum">
              <a:rPr lang="en-US" smtClean="0"/>
              <a:t>28</a:t>
            </a:fld>
            <a:endParaRPr lang="en-US" dirty="0"/>
          </a:p>
        </p:txBody>
      </p:sp>
    </p:spTree>
    <p:extLst>
      <p:ext uri="{BB962C8B-B14F-4D97-AF65-F5344CB8AC3E}">
        <p14:creationId xmlns:p14="http://schemas.microsoft.com/office/powerpoint/2010/main" val="226648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BF549A-50C2-47FB-BD4C-4C2E9421B2DF}"/>
              </a:ext>
            </a:extLst>
          </p:cNvPr>
          <p:cNvSpPr>
            <a:spLocks noGrp="1"/>
          </p:cNvSpPr>
          <p:nvPr>
            <p:ph type="title"/>
          </p:nvPr>
        </p:nvSpPr>
        <p:spPr>
          <a:xfrm>
            <a:off x="838200" y="658368"/>
            <a:ext cx="10515600" cy="987870"/>
          </a:xfrm>
        </p:spPr>
        <p:txBody>
          <a:bodyPr>
            <a:normAutofit/>
          </a:bodyPr>
          <a:lstStyle/>
          <a:p>
            <a:r>
              <a:rPr lang="en-US" dirty="0">
                <a:solidFill>
                  <a:srgbClr val="B2B3B6"/>
                </a:solidFill>
                <a:latin typeface="Calibri" panose="020F0502020204030204" pitchFamily="34" charset="0"/>
                <a:cs typeface="Calibri" panose="020F0502020204030204" pitchFamily="34" charset="0"/>
              </a:rPr>
              <a:t>Make Sure Your Resume is Perfect</a:t>
            </a:r>
          </a:p>
        </p:txBody>
      </p:sp>
      <p:sp>
        <p:nvSpPr>
          <p:cNvPr id="6" name="Content Placeholder 5">
            <a:extLst>
              <a:ext uri="{FF2B5EF4-FFF2-40B4-BE49-F238E27FC236}">
                <a16:creationId xmlns:a16="http://schemas.microsoft.com/office/drawing/2014/main" id="{097FC984-F353-42AD-8036-69C7EC8019D1}"/>
              </a:ext>
            </a:extLst>
          </p:cNvPr>
          <p:cNvSpPr>
            <a:spLocks noGrp="1"/>
          </p:cNvSpPr>
          <p:nvPr>
            <p:ph idx="1"/>
          </p:nvPr>
        </p:nvSpPr>
        <p:spPr>
          <a:xfrm>
            <a:off x="838200" y="1646238"/>
            <a:ext cx="10515600" cy="4530725"/>
          </a:xfrm>
        </p:spPr>
        <p:txBody>
          <a:bodyPr vert="horz" lIns="91440" tIns="45720" rIns="91440" bIns="45720" rtlCol="0" anchor="t">
            <a:normAutofit/>
          </a:bodyPr>
          <a:lstStyle/>
          <a:p>
            <a:pPr marL="0" indent="0">
              <a:buNone/>
              <a:defRPr/>
            </a:pPr>
            <a:r>
              <a:rPr lang="en-US" altLang="en-US" dirty="0"/>
              <a:t>It only takes one error in spelling, punctuation, or grammar to cause an employer to stop reading.</a:t>
            </a:r>
          </a:p>
          <a:p>
            <a:pPr marL="0" indent="0">
              <a:buNone/>
              <a:defRPr/>
            </a:pPr>
            <a:r>
              <a:rPr lang="en-US" altLang="en-US" dirty="0"/>
              <a:t>Ask people to proofread your resume. Go over it with a fine-tooth comb. </a:t>
            </a:r>
          </a:p>
          <a:p>
            <a:pPr marL="0" indent="0">
              <a:buNone/>
              <a:defRPr/>
            </a:pPr>
            <a:r>
              <a:rPr lang="en-US" altLang="en-US" dirty="0"/>
              <a:t>Remember, it is your ad. Make them want you!</a:t>
            </a:r>
          </a:p>
        </p:txBody>
      </p:sp>
      <p:sp>
        <p:nvSpPr>
          <p:cNvPr id="2" name="Slide Number Placeholder 1">
            <a:extLst>
              <a:ext uri="{FF2B5EF4-FFF2-40B4-BE49-F238E27FC236}">
                <a16:creationId xmlns:a16="http://schemas.microsoft.com/office/drawing/2014/main" id="{1F4789B2-566B-4F24-BF83-B36BF2495B3F}"/>
              </a:ext>
            </a:extLst>
          </p:cNvPr>
          <p:cNvSpPr>
            <a:spLocks noGrp="1"/>
          </p:cNvSpPr>
          <p:nvPr>
            <p:ph type="sldNum" sz="quarter" idx="12"/>
          </p:nvPr>
        </p:nvSpPr>
        <p:spPr/>
        <p:txBody>
          <a:bodyPr/>
          <a:lstStyle/>
          <a:p>
            <a:fld id="{0FF54DE5-C571-48E8-A5BC-B369434E2F44}" type="slidenum">
              <a:rPr lang="en-US" smtClean="0"/>
              <a:t>29</a:t>
            </a:fld>
            <a:endParaRPr lang="en-US" dirty="0"/>
          </a:p>
        </p:txBody>
      </p:sp>
    </p:spTree>
    <p:extLst>
      <p:ext uri="{BB962C8B-B14F-4D97-AF65-F5344CB8AC3E}">
        <p14:creationId xmlns:p14="http://schemas.microsoft.com/office/powerpoint/2010/main" val="315335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So, What is a Resume?</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000"/>
              </a:spcAft>
              <a:buNone/>
            </a:pPr>
            <a:r>
              <a:rPr lang="en-US" altLang="en-US" dirty="0"/>
              <a:t>A one-page summary of your skills, education, and experience.</a:t>
            </a:r>
          </a:p>
          <a:p>
            <a:pPr marL="0" indent="0">
              <a:spcBef>
                <a:spcPct val="0"/>
              </a:spcBef>
              <a:spcAft>
                <a:spcPts val="1000"/>
              </a:spcAft>
              <a:buNone/>
            </a:pPr>
            <a:r>
              <a:rPr lang="en-US" altLang="en-US" dirty="0"/>
              <a:t>The resume is like an advertisement for a company trying to sell something. Your resume is </a:t>
            </a:r>
            <a:r>
              <a:rPr lang="en-US" altLang="en-US" i="1" dirty="0"/>
              <a:t>your</a:t>
            </a:r>
            <a:r>
              <a:rPr lang="en-US" altLang="en-US" dirty="0"/>
              <a:t> advertisement. Just as a sneaker company spends countless hours (and millions of dollars) designing their latest advertising campaign, you too must spend time creating, proofreading, editing, and perfecting your resume. </a:t>
            </a:r>
          </a:p>
        </p:txBody>
      </p:sp>
    </p:spTree>
    <p:extLst>
      <p:ext uri="{BB962C8B-B14F-4D97-AF65-F5344CB8AC3E}">
        <p14:creationId xmlns:p14="http://schemas.microsoft.com/office/powerpoint/2010/main" val="2972971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BF549A-50C2-47FB-BD4C-4C2E9421B2DF}"/>
              </a:ext>
            </a:extLst>
          </p:cNvPr>
          <p:cNvSpPr>
            <a:spLocks noGrp="1"/>
          </p:cNvSpPr>
          <p:nvPr>
            <p:ph type="title"/>
          </p:nvPr>
        </p:nvSpPr>
        <p:spPr>
          <a:xfrm>
            <a:off x="838200" y="658368"/>
            <a:ext cx="10515600" cy="987870"/>
          </a:xfrm>
        </p:spPr>
        <p:txBody>
          <a:bodyPr>
            <a:normAutofit/>
          </a:bodyPr>
          <a:lstStyle/>
          <a:p>
            <a:r>
              <a:rPr lang="en-US" dirty="0">
                <a:solidFill>
                  <a:srgbClr val="B2B3B6"/>
                </a:solidFill>
                <a:latin typeface="Calibri" panose="020F0502020204030204" pitchFamily="34" charset="0"/>
                <a:cs typeface="Calibri" panose="020F0502020204030204" pitchFamily="34" charset="0"/>
              </a:rPr>
              <a:t>Remember</a:t>
            </a:r>
          </a:p>
        </p:txBody>
      </p:sp>
      <p:sp>
        <p:nvSpPr>
          <p:cNvPr id="6" name="Content Placeholder 5">
            <a:extLst>
              <a:ext uri="{FF2B5EF4-FFF2-40B4-BE49-F238E27FC236}">
                <a16:creationId xmlns:a16="http://schemas.microsoft.com/office/drawing/2014/main" id="{097FC984-F353-42AD-8036-69C7EC8019D1}"/>
              </a:ext>
            </a:extLst>
          </p:cNvPr>
          <p:cNvSpPr>
            <a:spLocks noGrp="1"/>
          </p:cNvSpPr>
          <p:nvPr>
            <p:ph idx="1"/>
          </p:nvPr>
        </p:nvSpPr>
        <p:spPr>
          <a:xfrm>
            <a:off x="838200" y="1646238"/>
            <a:ext cx="10515600" cy="4530725"/>
          </a:xfrm>
        </p:spPr>
        <p:txBody>
          <a:bodyPr>
            <a:normAutofit/>
          </a:bodyPr>
          <a:lstStyle/>
          <a:p>
            <a:pPr marL="0" indent="0">
              <a:buNone/>
              <a:defRPr/>
            </a:pPr>
            <a:r>
              <a:rPr lang="en-US" altLang="en-US" dirty="0"/>
              <a:t>Final hiring decisions are rarely based solely upon the resume. The resume is your advertisement.</a:t>
            </a:r>
          </a:p>
          <a:p>
            <a:pPr marL="0" indent="0">
              <a:buNone/>
              <a:defRPr/>
            </a:pPr>
            <a:r>
              <a:rPr lang="en-US" altLang="en-US" dirty="0"/>
              <a:t>The resume should be a concise, factual, and positive listing of your education, employment history, and accomplishments. </a:t>
            </a:r>
          </a:p>
        </p:txBody>
      </p:sp>
      <p:sp>
        <p:nvSpPr>
          <p:cNvPr id="2" name="Slide Number Placeholder 1">
            <a:extLst>
              <a:ext uri="{FF2B5EF4-FFF2-40B4-BE49-F238E27FC236}">
                <a16:creationId xmlns:a16="http://schemas.microsoft.com/office/drawing/2014/main" id="{1F4789B2-566B-4F24-BF83-B36BF2495B3F}"/>
              </a:ext>
            </a:extLst>
          </p:cNvPr>
          <p:cNvSpPr>
            <a:spLocks noGrp="1"/>
          </p:cNvSpPr>
          <p:nvPr>
            <p:ph type="sldNum" sz="quarter" idx="12"/>
          </p:nvPr>
        </p:nvSpPr>
        <p:spPr/>
        <p:txBody>
          <a:bodyPr/>
          <a:lstStyle/>
          <a:p>
            <a:fld id="{0FF54DE5-C571-48E8-A5BC-B369434E2F44}" type="slidenum">
              <a:rPr lang="en-US" smtClean="0"/>
              <a:t>30</a:t>
            </a:fld>
            <a:endParaRPr lang="en-US" dirty="0"/>
          </a:p>
        </p:txBody>
      </p:sp>
    </p:spTree>
    <p:extLst>
      <p:ext uri="{BB962C8B-B14F-4D97-AF65-F5344CB8AC3E}">
        <p14:creationId xmlns:p14="http://schemas.microsoft.com/office/powerpoint/2010/main" val="149023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404" t="6761" r="3154" b="6234"/>
          <a:stretch/>
        </p:blipFill>
        <p:spPr>
          <a:xfrm>
            <a:off x="0" y="-101600"/>
            <a:ext cx="12169085" cy="7095068"/>
          </a:xfrm>
          <a:prstGeom prst="rect">
            <a:avLst/>
          </a:prstGeom>
        </p:spPr>
      </p:pic>
      <p:sp>
        <p:nvSpPr>
          <p:cNvPr id="5" name="Rectangle 4">
            <a:extLst>
              <a:ext uri="{FF2B5EF4-FFF2-40B4-BE49-F238E27FC236}">
                <a16:creationId xmlns:a16="http://schemas.microsoft.com/office/drawing/2014/main" id="{17C09B9A-FE94-1C49-9FD5-97A367F1D51D}"/>
              </a:ext>
            </a:extLst>
          </p:cNvPr>
          <p:cNvSpPr/>
          <p:nvPr/>
        </p:nvSpPr>
        <p:spPr>
          <a:xfrm>
            <a:off x="-13577" y="0"/>
            <a:ext cx="12218829"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8B6AA12-1518-6040-B70E-5F63B43EE9DE}"/>
              </a:ext>
            </a:extLst>
          </p:cNvPr>
          <p:cNvSpPr txBox="1">
            <a:spLocks/>
          </p:cNvSpPr>
          <p:nvPr/>
        </p:nvSpPr>
        <p:spPr>
          <a:xfrm>
            <a:off x="620486" y="1880850"/>
            <a:ext cx="11548599" cy="26294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b="1" dirty="0">
                <a:solidFill>
                  <a:schemeClr val="bg1"/>
                </a:solidFill>
                <a:latin typeface="Gill Sans MT" panose="020B0502020104020203" pitchFamily="34" charset="0"/>
              </a:rPr>
              <a:t>This is About</a:t>
            </a:r>
          </a:p>
          <a:p>
            <a:r>
              <a:rPr lang="en-US" sz="7200" b="1" dirty="0">
                <a:solidFill>
                  <a:schemeClr val="bg1"/>
                </a:solidFill>
                <a:latin typeface="Gill Sans MT" panose="020B0502020104020203" pitchFamily="34" charset="0"/>
              </a:rPr>
              <a:t>Your Future</a:t>
            </a:r>
          </a:p>
        </p:txBody>
      </p:sp>
      <p:sp>
        <p:nvSpPr>
          <p:cNvPr id="12" name="Text Placeholder 2">
            <a:extLst>
              <a:ext uri="{FF2B5EF4-FFF2-40B4-BE49-F238E27FC236}">
                <a16:creationId xmlns:a16="http://schemas.microsoft.com/office/drawing/2014/main" id="{D1A60026-5BED-6347-85D7-6D0895AD3D3C}"/>
              </a:ext>
            </a:extLst>
          </p:cNvPr>
          <p:cNvSpPr>
            <a:spLocks noGrp="1"/>
          </p:cNvSpPr>
          <p:nvPr>
            <p:ph type="body" idx="1"/>
          </p:nvPr>
        </p:nvSpPr>
        <p:spPr>
          <a:xfrm>
            <a:off x="620486" y="4654186"/>
            <a:ext cx="11584766" cy="1103146"/>
          </a:xfrm>
        </p:spPr>
        <p:txBody>
          <a:bodyPr>
            <a:noAutofit/>
          </a:bodyPr>
          <a:lstStyle/>
          <a:p>
            <a:pPr defTabSz="892175">
              <a:lnSpc>
                <a:spcPct val="100000"/>
              </a:lnSpc>
              <a:spcBef>
                <a:spcPts val="0"/>
              </a:spcBef>
            </a:pPr>
            <a:r>
              <a:rPr lang="en-US" sz="3200" dirty="0">
                <a:solidFill>
                  <a:schemeClr val="bg1"/>
                </a:solidFill>
                <a:latin typeface="Gill Sans MT" panose="020B0502020104020203" pitchFamily="34" charset="0"/>
              </a:rPr>
              <a:t>Good luck on your job hunt!</a:t>
            </a:r>
          </a:p>
        </p:txBody>
      </p:sp>
      <p:cxnSp>
        <p:nvCxnSpPr>
          <p:cNvPr id="13" name="Straight Connector 12">
            <a:extLst>
              <a:ext uri="{FF2B5EF4-FFF2-40B4-BE49-F238E27FC236}">
                <a16:creationId xmlns:a16="http://schemas.microsoft.com/office/drawing/2014/main" id="{EFBD3C5D-DBBB-734F-81B8-0B24988517C0}"/>
              </a:ext>
            </a:extLst>
          </p:cNvPr>
          <p:cNvCxnSpPr>
            <a:cxnSpLocks/>
          </p:cNvCxnSpPr>
          <p:nvPr/>
        </p:nvCxnSpPr>
        <p:spPr>
          <a:xfrm>
            <a:off x="-13577" y="4526083"/>
            <a:ext cx="12205577" cy="0"/>
          </a:xfrm>
          <a:prstGeom prst="line">
            <a:avLst/>
          </a:prstGeom>
          <a:ln w="63500">
            <a:solidFill>
              <a:srgbClr val="E26B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518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75"/>
            <a:r>
              <a:rPr lang="en-US" sz="4400" dirty="0">
                <a:solidFill>
                  <a:schemeClr val="bg1"/>
                </a:solidFill>
                <a:latin typeface="Gill Sans MT" panose="020B0502020104020203" pitchFamily="34" charset="0"/>
              </a:rPr>
              <a:t>www.lifesmarts.org</a:t>
            </a:r>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7000" b="1" dirty="0">
                <a:solidFill>
                  <a:schemeClr val="bg1"/>
                </a:solidFill>
                <a:latin typeface="Gill Sans MT" panose="020B0502020104020203" pitchFamily="34" charset="0"/>
              </a:rPr>
              <a:t>About LifeSmarts</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1026160"/>
            <a:ext cx="5400925" cy="423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LifeSmarts is the nation’s premier consumer education program teaching teens and tweens important real-life information. </a:t>
            </a:r>
          </a:p>
          <a:p>
            <a:pPr marL="0" indent="0">
              <a:buNone/>
            </a:pPr>
            <a:r>
              <a:rPr lang="en-US" dirty="0"/>
              <a:t>LifeSmarts:</a:t>
            </a:r>
          </a:p>
          <a:p>
            <a:pPr marL="457200" lvl="1"/>
            <a:r>
              <a:rPr lang="en-US" sz="2800" dirty="0"/>
              <a:t>Hosts online and live competitions</a:t>
            </a:r>
          </a:p>
          <a:p>
            <a:pPr marL="457200" lvl="1"/>
            <a:r>
              <a:rPr lang="en-US" sz="2800" dirty="0"/>
              <a:t>Provides free teaching resources</a:t>
            </a:r>
          </a:p>
          <a:p>
            <a:pPr marL="457200" lvl="1"/>
            <a:r>
              <a:rPr lang="en-US" sz="2800" dirty="0"/>
              <a:t>Offers opportunities for students including teamwork, leadership, and community service</a:t>
            </a:r>
          </a:p>
          <a:p>
            <a:pPr marL="457200" lvl="1"/>
            <a:r>
              <a:rPr lang="en-US" sz="2800" dirty="0"/>
              <a:t>Is a scholarship program </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Tree>
    <p:extLst>
      <p:ext uri="{BB962C8B-B14F-4D97-AF65-F5344CB8AC3E}">
        <p14:creationId xmlns:p14="http://schemas.microsoft.com/office/powerpoint/2010/main" val="1364468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7000" b="1" dirty="0">
                <a:solidFill>
                  <a:schemeClr val="bg1"/>
                </a:solidFill>
                <a:latin typeface="Gill Sans MT" panose="020B0502020104020203" pitchFamily="34" charset="0"/>
              </a:rPr>
              <a:t>Group Activity</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defRPr/>
            </a:pPr>
            <a:r>
              <a:rPr lang="en-US" altLang="en-US" dirty="0"/>
              <a:t>Get in groups of 2-4 and decide on a product you need to sell immediately!</a:t>
            </a:r>
          </a:p>
          <a:p>
            <a:pPr marL="0" indent="0">
              <a:buNone/>
              <a:defRPr/>
            </a:pPr>
            <a:r>
              <a:rPr lang="en-US" altLang="en-US" dirty="0"/>
              <a:t>Write an ad for a 30-second TV commercial to sell your item.</a:t>
            </a:r>
          </a:p>
          <a:p>
            <a:pPr marL="457200" lvl="1">
              <a:spcBef>
                <a:spcPts val="0"/>
              </a:spcBef>
              <a:defRPr/>
            </a:pPr>
            <a:r>
              <a:rPr lang="en-US" altLang="en-US" sz="2800" dirty="0"/>
              <a:t>Create desire and a need for the product.</a:t>
            </a:r>
          </a:p>
          <a:p>
            <a:pPr marL="457200" lvl="1">
              <a:defRPr/>
            </a:pPr>
            <a:r>
              <a:rPr lang="en-US" altLang="en-US" sz="2800" dirty="0"/>
              <a:t>This could be a car, a video game, a purse, etc.</a:t>
            </a:r>
          </a:p>
          <a:p>
            <a:pPr marL="0" indent="0">
              <a:buNone/>
              <a:defRPr/>
            </a:pPr>
            <a:r>
              <a:rPr lang="en-US" altLang="en-US" dirty="0"/>
              <a:t>Share your ads with the class, group or team.</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4400" dirty="0">
                <a:solidFill>
                  <a:schemeClr val="bg1"/>
                </a:solidFill>
                <a:latin typeface="Gill Sans MT" panose="020B0502020104020203" pitchFamily="34" charset="0"/>
              </a:rPr>
              <a:t>Use this activity with your class, group, or team</a:t>
            </a:r>
          </a:p>
        </p:txBody>
      </p:sp>
    </p:spTree>
    <p:extLst>
      <p:ext uri="{BB962C8B-B14F-4D97-AF65-F5344CB8AC3E}">
        <p14:creationId xmlns:p14="http://schemas.microsoft.com/office/powerpoint/2010/main" val="1873815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7000" b="1" dirty="0">
                <a:solidFill>
                  <a:schemeClr val="bg1"/>
                </a:solidFill>
                <a:latin typeface="Gill Sans MT" panose="020B0502020104020203" pitchFamily="34" charset="0"/>
              </a:rPr>
              <a:t>Your Personal Ad</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dirty="0"/>
              <a:t>Now, write a 30-second advertisement to convince someone to hire you.</a:t>
            </a:r>
          </a:p>
          <a:p>
            <a:pPr marL="0" indent="0">
              <a:buNone/>
              <a:defRPr/>
            </a:pPr>
            <a:r>
              <a:rPr lang="en-US" altLang="en-US" dirty="0"/>
              <a:t>Think about your experience. If you do not have any paid experience, think about volunteer work, internships, and working in a family business. Have you done childcare or worked for neighbors?</a:t>
            </a:r>
          </a:p>
          <a:p>
            <a:pPr marL="0" indent="0">
              <a:buNone/>
              <a:defRPr/>
            </a:pPr>
            <a:r>
              <a:rPr lang="en-US" altLang="en-US" dirty="0"/>
              <a:t>A solid resume is the key that will open the door to good jobs. Don’t cheat yourself... work hard on it. </a:t>
            </a:r>
          </a:p>
          <a:p>
            <a:pPr>
              <a:defRPr/>
            </a:pPr>
            <a:endParaRPr lang="en-US" altLang="en-US" dirty="0"/>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defRPr/>
            </a:pPr>
            <a:r>
              <a:rPr lang="en-US" altLang="en-US" sz="4400" dirty="0">
                <a:solidFill>
                  <a:schemeClr val="bg1"/>
                </a:solidFill>
                <a:latin typeface="Gill Sans MT"/>
              </a:rPr>
              <a:t>A resume is one of the most important pieces of writing you will ever create</a:t>
            </a:r>
          </a:p>
        </p:txBody>
      </p:sp>
    </p:spTree>
    <p:extLst>
      <p:ext uri="{BB962C8B-B14F-4D97-AF65-F5344CB8AC3E}">
        <p14:creationId xmlns:p14="http://schemas.microsoft.com/office/powerpoint/2010/main" val="328531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1773936"/>
            <a:ext cx="10515600" cy="1647187"/>
          </a:xfrm>
        </p:spPr>
        <p:txBody>
          <a:bodyPr>
            <a:noAutofit/>
          </a:bodyPr>
          <a:lstStyle/>
          <a:p>
            <a:pPr algn="ctr"/>
            <a:r>
              <a:rPr lang="en-US" altLang="en-US" sz="5400" b="1" dirty="0">
                <a:solidFill>
                  <a:schemeClr val="bg1"/>
                </a:solidFill>
                <a:latin typeface="Gill Sans MT" panose="020B0502020104020203" pitchFamily="34" charset="0"/>
              </a:rPr>
              <a:t>How long do employers</a:t>
            </a:r>
            <a:br>
              <a:rPr lang="en-US" altLang="en-US" sz="5400" b="1" dirty="0">
                <a:solidFill>
                  <a:schemeClr val="bg1"/>
                </a:solidFill>
                <a:latin typeface="Gill Sans MT" panose="020B0502020104020203" pitchFamily="34" charset="0"/>
              </a:rPr>
            </a:br>
            <a:r>
              <a:rPr lang="en-US" altLang="en-US" sz="5400" b="1" dirty="0">
                <a:solidFill>
                  <a:schemeClr val="bg1"/>
                </a:solidFill>
                <a:latin typeface="Gill Sans MT" panose="020B0502020104020203" pitchFamily="34" charset="0"/>
              </a:rPr>
              <a:t>typically look at a resume?</a:t>
            </a:r>
            <a:endParaRPr lang="en-US" sz="5400" b="1" dirty="0">
              <a:solidFill>
                <a:schemeClr val="bg1"/>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indent="0">
              <a:lnSpc>
                <a:spcPct val="80000"/>
              </a:lnSpc>
              <a:buNone/>
              <a:tabLst>
                <a:tab pos="576263" algn="l"/>
              </a:tabLst>
              <a:defRPr/>
            </a:pPr>
            <a:r>
              <a:rPr lang="en-US" altLang="en-US" dirty="0"/>
              <a:t>a. 	Less than 30 seconds </a:t>
            </a:r>
          </a:p>
          <a:p>
            <a:pPr marL="609600" indent="-609600">
              <a:lnSpc>
                <a:spcPct val="80000"/>
              </a:lnSpc>
              <a:buFontTx/>
              <a:buAutoNum type="alphaLcPeriod" startAt="2"/>
              <a:defRPr/>
            </a:pPr>
            <a:r>
              <a:rPr lang="en-US" altLang="en-US" dirty="0"/>
              <a:t>1 Minute </a:t>
            </a:r>
          </a:p>
          <a:p>
            <a:pPr marL="609600" indent="-609600">
              <a:lnSpc>
                <a:spcPct val="80000"/>
              </a:lnSpc>
              <a:buFontTx/>
              <a:buAutoNum type="alphaLcPeriod" startAt="2"/>
              <a:defRPr/>
            </a:pPr>
            <a:r>
              <a:rPr lang="en-US" altLang="en-US" dirty="0"/>
              <a:t>3 Minutes </a:t>
            </a:r>
          </a:p>
        </p:txBody>
      </p:sp>
      <p:sp>
        <p:nvSpPr>
          <p:cNvPr id="6" name="TextBox 5"/>
          <p:cNvSpPr txBox="1"/>
          <p:nvPr/>
        </p:nvSpPr>
        <p:spPr>
          <a:xfrm>
            <a:off x="955178" y="164068"/>
            <a:ext cx="3891141" cy="461665"/>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What do you think?</a:t>
            </a:r>
          </a:p>
        </p:txBody>
      </p:sp>
    </p:spTree>
    <p:extLst>
      <p:ext uri="{BB962C8B-B14F-4D97-AF65-F5344CB8AC3E}">
        <p14:creationId xmlns:p14="http://schemas.microsoft.com/office/powerpoint/2010/main" val="27200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How Do I Set Up</a:t>
            </a:r>
          </a:p>
          <a:p>
            <a:r>
              <a:rPr lang="en-US" sz="6000" b="1" dirty="0">
                <a:solidFill>
                  <a:schemeClr val="bg1"/>
                </a:solidFill>
                <a:latin typeface="Gill Sans MT" panose="020B0502020104020203" pitchFamily="34" charset="0"/>
              </a:rPr>
              <a:t>a Resume?</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dirty="0"/>
              <a:t>Your resume should be divided into distinct sections. </a:t>
            </a:r>
          </a:p>
          <a:p>
            <a:pPr marL="0" indent="0">
              <a:buNone/>
              <a:defRPr/>
            </a:pPr>
            <a:r>
              <a:rPr lang="en-US" altLang="en-US" dirty="0"/>
              <a:t>Headings should stand out as boldfaced, larger text. </a:t>
            </a:r>
          </a:p>
          <a:p>
            <a:pPr marL="0" indent="0">
              <a:buNone/>
              <a:defRPr/>
            </a:pPr>
            <a:r>
              <a:rPr lang="en-US" altLang="en-US" dirty="0"/>
              <a:t>Employers tend to have certain headings that interest them most. Make it easy for them to find them. </a:t>
            </a:r>
          </a:p>
        </p:txBody>
      </p:sp>
    </p:spTree>
    <p:extLst>
      <p:ext uri="{BB962C8B-B14F-4D97-AF65-F5344CB8AC3E}">
        <p14:creationId xmlns:p14="http://schemas.microsoft.com/office/powerpoint/2010/main" val="229040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What goes on a Resume?</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defRPr/>
            </a:pPr>
            <a:r>
              <a:rPr lang="en-US" altLang="en-US" dirty="0"/>
              <a:t>The necessary elements are: </a:t>
            </a:r>
          </a:p>
          <a:p>
            <a:pPr marL="457200">
              <a:spcBef>
                <a:spcPct val="0"/>
              </a:spcBef>
              <a:spcAft>
                <a:spcPts val="1000"/>
              </a:spcAft>
            </a:pPr>
            <a:r>
              <a:rPr lang="en-US" altLang="en-US" dirty="0"/>
              <a:t>Heading (Personal Information)</a:t>
            </a:r>
          </a:p>
          <a:p>
            <a:pPr marL="457200">
              <a:spcBef>
                <a:spcPct val="0"/>
              </a:spcBef>
              <a:spcAft>
                <a:spcPts val="1000"/>
              </a:spcAft>
            </a:pPr>
            <a:r>
              <a:rPr lang="en-US" altLang="en-US" dirty="0"/>
              <a:t>Objective</a:t>
            </a:r>
          </a:p>
          <a:p>
            <a:pPr marL="457200">
              <a:spcBef>
                <a:spcPct val="0"/>
              </a:spcBef>
              <a:spcAft>
                <a:spcPts val="1000"/>
              </a:spcAft>
            </a:pPr>
            <a:r>
              <a:rPr lang="en-US" altLang="en-US" dirty="0"/>
              <a:t>Education</a:t>
            </a:r>
          </a:p>
          <a:p>
            <a:pPr marL="457200">
              <a:spcBef>
                <a:spcPct val="0"/>
              </a:spcBef>
              <a:spcAft>
                <a:spcPts val="1000"/>
              </a:spcAft>
            </a:pPr>
            <a:r>
              <a:rPr lang="en-US" altLang="en-US" dirty="0"/>
              <a:t>Experience</a:t>
            </a:r>
          </a:p>
          <a:p>
            <a:pPr marL="457200">
              <a:spcBef>
                <a:spcPct val="0"/>
              </a:spcBef>
              <a:spcAft>
                <a:spcPts val="1000"/>
              </a:spcAft>
            </a:pPr>
            <a:r>
              <a:rPr lang="en-US" altLang="en-US" dirty="0"/>
              <a:t>Activities</a:t>
            </a:r>
          </a:p>
          <a:p>
            <a:pPr marL="457200">
              <a:spcBef>
                <a:spcPct val="0"/>
              </a:spcBef>
              <a:spcAft>
                <a:spcPts val="1000"/>
              </a:spcAft>
            </a:pPr>
            <a:r>
              <a:rPr lang="en-US" altLang="en-US" dirty="0"/>
              <a:t>Summary of Skills</a:t>
            </a:r>
          </a:p>
          <a:p>
            <a:pPr marL="457200">
              <a:spcBef>
                <a:spcPct val="0"/>
              </a:spcBef>
              <a:spcAft>
                <a:spcPts val="1000"/>
              </a:spcAft>
            </a:pPr>
            <a:r>
              <a:rPr lang="en-US" altLang="en-US" dirty="0"/>
              <a:t>References</a:t>
            </a:r>
          </a:p>
        </p:txBody>
      </p:sp>
    </p:spTree>
    <p:extLst>
      <p:ext uri="{BB962C8B-B14F-4D97-AF65-F5344CB8AC3E}">
        <p14:creationId xmlns:p14="http://schemas.microsoft.com/office/powerpoint/2010/main" val="377629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2008171"/>
          </a:xfrm>
        </p:spPr>
        <p:txBody>
          <a:bodyPr anchor="b">
            <a:noAutofit/>
          </a:bodyPr>
          <a:lstStyle/>
          <a:p>
            <a:r>
              <a:rPr lang="en-US" sz="7000" b="1" dirty="0">
                <a:solidFill>
                  <a:schemeClr val="bg1"/>
                </a:solidFill>
                <a:latin typeface="Gill Sans MT" panose="020B0502020104020203" pitchFamily="34" charset="0"/>
              </a:rPr>
              <a:t>Heading</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2684423"/>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1000"/>
              </a:spcAft>
              <a:buNone/>
            </a:pPr>
            <a:r>
              <a:rPr lang="en-US" altLang="en-US" dirty="0"/>
              <a:t>Include essential personal information. </a:t>
            </a:r>
          </a:p>
          <a:p>
            <a:pPr marL="0" indent="0">
              <a:spcBef>
                <a:spcPct val="0"/>
              </a:spcBef>
              <a:spcAft>
                <a:spcPts val="1000"/>
              </a:spcAft>
              <a:buNone/>
            </a:pPr>
            <a:r>
              <a:rPr lang="en-US" altLang="en-US" sz="2800" dirty="0"/>
              <a:t>Your formal name (not your nickname) should appear at the top and it should stand out. (Remember, you want them to remember who you are in less than 30 seconds.) </a:t>
            </a:r>
            <a:endParaRPr lang="en-US" altLang="en-US" dirty="0"/>
          </a:p>
          <a:p>
            <a:pPr marL="0" indent="0">
              <a:spcBef>
                <a:spcPct val="0"/>
              </a:spcBef>
              <a:spcAft>
                <a:spcPts val="1000"/>
              </a:spcAft>
              <a:buNone/>
            </a:pPr>
            <a:r>
              <a:rPr lang="en-US" altLang="en-US" sz="2800" dirty="0"/>
              <a:t>Also include your address (both permanent and temporary), phone number, and a professional email address. </a:t>
            </a:r>
          </a:p>
          <a:p>
            <a:pPr>
              <a:spcAft>
                <a:spcPts val="1000"/>
              </a:spcAft>
              <a:defRPr/>
            </a:pPr>
            <a:endParaRPr lang="en-US" altLang="en-US" dirty="0"/>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None/>
              <a:defRPr/>
            </a:pPr>
            <a:r>
              <a:rPr lang="en-US" altLang="en-US" sz="4400" dirty="0">
                <a:solidFill>
                  <a:schemeClr val="bg1"/>
                </a:solidFill>
                <a:latin typeface="Gill Sans MT" panose="020B0502020104020203" pitchFamily="34" charset="0"/>
              </a:rPr>
              <a:t>Personal Information</a:t>
            </a:r>
          </a:p>
        </p:txBody>
      </p:sp>
    </p:spTree>
    <p:extLst>
      <p:ext uri="{BB962C8B-B14F-4D97-AF65-F5344CB8AC3E}">
        <p14:creationId xmlns:p14="http://schemas.microsoft.com/office/powerpoint/2010/main" val="3309889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2014</Words>
  <Application>Microsoft Office PowerPoint</Application>
  <PresentationFormat>Widescreen</PresentationFormat>
  <Paragraphs>277</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Gill Sans MT</vt:lpstr>
      <vt:lpstr>Myriad Pro</vt:lpstr>
      <vt:lpstr>Office Theme</vt:lpstr>
      <vt:lpstr>What is a Resume</vt:lpstr>
      <vt:lpstr>PowerPoint Presentation</vt:lpstr>
      <vt:lpstr>PowerPoint Presentation</vt:lpstr>
      <vt:lpstr>Group Activity</vt:lpstr>
      <vt:lpstr>Your Personal Ad</vt:lpstr>
      <vt:lpstr>How long do employers typically look at a resume?</vt:lpstr>
      <vt:lpstr>PowerPoint Presentation</vt:lpstr>
      <vt:lpstr>PowerPoint Presentation</vt:lpstr>
      <vt:lpstr>Heading</vt:lpstr>
      <vt:lpstr>Objective</vt:lpstr>
      <vt:lpstr>Sell Yourself!</vt:lpstr>
      <vt:lpstr>Choose Your Words Carefully</vt:lpstr>
      <vt:lpstr>Use Action Words</vt:lpstr>
      <vt:lpstr>Education</vt:lpstr>
      <vt:lpstr>Experience</vt:lpstr>
      <vt:lpstr>Activities</vt:lpstr>
      <vt:lpstr>Summary of Skills</vt:lpstr>
      <vt:lpstr>References</vt:lpstr>
      <vt:lpstr>Minor Headers</vt:lpstr>
      <vt:lpstr>A resume:</vt:lpstr>
      <vt:lpstr>PowerPoint Presentation</vt:lpstr>
      <vt:lpstr>Chronological Format</vt:lpstr>
      <vt:lpstr>Functional Format</vt:lpstr>
      <vt:lpstr>The best resumes are usually:</vt:lpstr>
      <vt:lpstr>Does it Matter how My Resume Looks?</vt:lpstr>
      <vt:lpstr>How Long Should My Resume Be?</vt:lpstr>
      <vt:lpstr>Should I Use Complete Sentences?</vt:lpstr>
      <vt:lpstr>More Formatting Tips</vt:lpstr>
      <vt:lpstr>Make Sure Your Resume is Perfect</vt:lpstr>
      <vt:lpstr>Remember</vt:lpstr>
      <vt:lpstr>PowerPoint Presentation</vt:lpstr>
      <vt:lpstr>About LifeSmarts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Hertzberg</dc:creator>
  <cp:lastModifiedBy>Lisa Hertzberg</cp:lastModifiedBy>
  <cp:revision>58</cp:revision>
  <dcterms:created xsi:type="dcterms:W3CDTF">2021-10-12T21:07:08Z</dcterms:created>
  <dcterms:modified xsi:type="dcterms:W3CDTF">2021-12-02T20:36:24Z</dcterms:modified>
</cp:coreProperties>
</file>