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7" r:id="rId2"/>
    <p:sldId id="258" r:id="rId3"/>
    <p:sldId id="260" r:id="rId4"/>
    <p:sldId id="262" r:id="rId5"/>
    <p:sldId id="263" r:id="rId6"/>
    <p:sldId id="264" r:id="rId7"/>
    <p:sldId id="265" r:id="rId8"/>
    <p:sldId id="266" r:id="rId9"/>
    <p:sldId id="267" r:id="rId10"/>
    <p:sldId id="268" r:id="rId11"/>
    <p:sldId id="269" r:id="rId12"/>
    <p:sldId id="271" r:id="rId13"/>
    <p:sldId id="272" r:id="rId14"/>
    <p:sldId id="273" r:id="rId15"/>
    <p:sldId id="274" r:id="rId16"/>
    <p:sldId id="275" r:id="rId17"/>
    <p:sldId id="276" r:id="rId18"/>
    <p:sldId id="277" r:id="rId19"/>
    <p:sldId id="326" r:id="rId20"/>
    <p:sldId id="280" r:id="rId21"/>
    <p:sldId id="281" r:id="rId22"/>
    <p:sldId id="282" r:id="rId23"/>
    <p:sldId id="283" r:id="rId24"/>
    <p:sldId id="284" r:id="rId25"/>
    <p:sldId id="285" r:id="rId26"/>
    <p:sldId id="286" r:id="rId27"/>
    <p:sldId id="289" r:id="rId28"/>
    <p:sldId id="287" r:id="rId29"/>
    <p:sldId id="288" r:id="rId30"/>
    <p:sldId id="290" r:id="rId31"/>
    <p:sldId id="291"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2" r:id="rId50"/>
    <p:sldId id="313" r:id="rId51"/>
    <p:sldId id="314" r:id="rId52"/>
    <p:sldId id="315" r:id="rId53"/>
    <p:sldId id="316" r:id="rId54"/>
    <p:sldId id="317" r:id="rId55"/>
    <p:sldId id="318" r:id="rId56"/>
    <p:sldId id="319" r:id="rId57"/>
    <p:sldId id="320" r:id="rId58"/>
    <p:sldId id="321" r:id="rId59"/>
    <p:sldId id="323" r:id="rId60"/>
    <p:sldId id="327" r:id="rId61"/>
    <p:sldId id="325" r:id="rId62"/>
    <p:sldId id="328"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Stevenson" initials="ES" lastIdx="18" clrIdx="0">
    <p:extLst>
      <p:ext uri="{19B8F6BF-5375-455C-9EA6-DF929625EA0E}">
        <p15:presenceInfo xmlns:p15="http://schemas.microsoft.com/office/powerpoint/2012/main" userId="42862ab032aafbf8" providerId="Windows Live"/>
      </p:ext>
    </p:extLst>
  </p:cmAuthor>
  <p:cmAuthor id="2" name="Lisa Hertzberg" initials="LH" lastIdx="9" clrIdx="1">
    <p:extLst>
      <p:ext uri="{19B8F6BF-5375-455C-9EA6-DF929625EA0E}">
        <p15:presenceInfo xmlns:p15="http://schemas.microsoft.com/office/powerpoint/2012/main" userId="RjnDqvpoDH0p1pbLd3nGb0gnpzaaNVU8c+5Uzw08xVE=" providerId="None"/>
      </p:ext>
    </p:extLst>
  </p:cmAuthor>
  <p:cmAuthor id="3" name="Elena Robertson" initials="ER" lastIdx="13" clrIdx="2">
    <p:extLst>
      <p:ext uri="{19B8F6BF-5375-455C-9EA6-DF929625EA0E}">
        <p15:presenceInfo xmlns:p15="http://schemas.microsoft.com/office/powerpoint/2012/main" userId="S-1-5-21-2267029128-1110082539-2759367814-111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F4A26"/>
    <a:srgbClr val="B2B3B6"/>
    <a:srgbClr val="A4AF61"/>
    <a:srgbClr val="4045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94705" autoAdjust="0"/>
  </p:normalViewPr>
  <p:slideViewPr>
    <p:cSldViewPr snapToGrid="0" showGuides="1">
      <p:cViewPr varScale="1">
        <p:scale>
          <a:sx n="105" d="100"/>
          <a:sy n="105" d="100"/>
        </p:scale>
        <p:origin x="540" y="114"/>
      </p:cViewPr>
      <p:guideLst>
        <p:guide orient="horz" pos="2160"/>
        <p:guide pos="3840"/>
      </p:guideLst>
    </p:cSldViewPr>
  </p:slideViewPr>
  <p:outlineViewPr>
    <p:cViewPr>
      <p:scale>
        <a:sx n="33" d="100"/>
        <a:sy n="33" d="100"/>
      </p:scale>
      <p:origin x="0" y="-29226"/>
    </p:cViewPr>
  </p:outlineViewPr>
  <p:notesTextViewPr>
    <p:cViewPr>
      <p:scale>
        <a:sx n="1" d="1"/>
        <a:sy n="1" d="1"/>
      </p:scale>
      <p:origin x="0" y="-12"/>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EEA2B2-E411-4C26-AA83-6E17CB7F733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F4B643B-3FB5-4C25-9A08-7C855F4A9B9F}">
      <dgm:prSet phldrT="[Text]" custT="1"/>
      <dgm:spPr>
        <a:solidFill>
          <a:srgbClr val="B2B3B6">
            <a:alpha val="90000"/>
          </a:srgbClr>
        </a:solidFill>
        <a:ln>
          <a:solidFill>
            <a:srgbClr val="B2B3B6">
              <a:alpha val="90000"/>
            </a:srgbClr>
          </a:solidFill>
        </a:ln>
      </dgm:spPr>
      <dgm:t>
        <a:bodyPr/>
        <a:lstStyle/>
        <a:p>
          <a:r>
            <a:rPr lang="en-US" sz="1800" b="0" dirty="0">
              <a:latin typeface="Calibri" panose="020F0502020204030204" pitchFamily="34" charset="0"/>
              <a:cs typeface="Calibri" panose="020F0502020204030204" pitchFamily="34" charset="0"/>
            </a:rPr>
            <a:t>VoTech schools, community colleges and for-profit schools </a:t>
          </a:r>
          <a:r>
            <a:rPr lang="en-US" sz="1800" b="0" dirty="0" smtClean="0">
              <a:latin typeface="Calibri" panose="020F0502020204030204" pitchFamily="34" charset="0"/>
              <a:cs typeface="Calibri" panose="020F0502020204030204" pitchFamily="34" charset="0"/>
            </a:rPr>
            <a:t>offer</a:t>
          </a:r>
          <a:endParaRPr lang="en-US" sz="1800" b="0" dirty="0">
            <a:latin typeface="Calibri" panose="020F0502020204030204" pitchFamily="34" charset="0"/>
            <a:cs typeface="Calibri" panose="020F0502020204030204" pitchFamily="34" charset="0"/>
          </a:endParaRPr>
        </a:p>
      </dgm:t>
    </dgm:pt>
    <dgm:pt modelId="{4F281137-44C9-452B-A6BD-B1B1AD010A12}" type="parTrans" cxnId="{BD1010F6-598E-4EEB-8B7A-4CE13DECB53F}">
      <dgm:prSet/>
      <dgm:spPr/>
      <dgm:t>
        <a:bodyPr/>
        <a:lstStyle/>
        <a:p>
          <a:endParaRPr lang="en-US"/>
        </a:p>
      </dgm:t>
    </dgm:pt>
    <dgm:pt modelId="{DB7DDF63-1D30-452B-A834-F334B6DC5CBA}" type="sibTrans" cxnId="{BD1010F6-598E-4EEB-8B7A-4CE13DECB53F}">
      <dgm:prSet/>
      <dgm:spPr/>
      <dgm:t>
        <a:bodyPr/>
        <a:lstStyle/>
        <a:p>
          <a:endParaRPr lang="en-US"/>
        </a:p>
      </dgm:t>
    </dgm:pt>
    <dgm:pt modelId="{47BD18D3-0947-4569-9584-A01FD253E9D7}">
      <dgm:prSet phldrT="[Text]" custT="1"/>
      <dgm:spPr>
        <a:solidFill>
          <a:srgbClr val="B2B3B6">
            <a:alpha val="90000"/>
          </a:srgbClr>
        </a:solidFill>
        <a:ln>
          <a:solidFill>
            <a:srgbClr val="B2B3B6">
              <a:alpha val="90000"/>
            </a:srgbClr>
          </a:solidFill>
        </a:ln>
      </dgm:spPr>
      <dgm:t>
        <a:bodyPr/>
        <a:lstStyle/>
        <a:p>
          <a:r>
            <a:rPr lang="en-US" sz="1800" b="0" dirty="0">
              <a:latin typeface="Calibri" panose="020F0502020204030204" pitchFamily="34" charset="0"/>
              <a:cs typeface="Calibri" panose="020F0502020204030204" pitchFamily="34" charset="0"/>
            </a:rPr>
            <a:t>Designed to get students into the workforce quickly</a:t>
          </a:r>
        </a:p>
      </dgm:t>
    </dgm:pt>
    <dgm:pt modelId="{48CE7CF0-B096-4FD4-A118-DD48B9C0D480}" type="parTrans" cxnId="{21183CDC-0B7F-4941-AE80-A4D62EDC16A4}">
      <dgm:prSet/>
      <dgm:spPr/>
      <dgm:t>
        <a:bodyPr/>
        <a:lstStyle/>
        <a:p>
          <a:endParaRPr lang="en-US"/>
        </a:p>
      </dgm:t>
    </dgm:pt>
    <dgm:pt modelId="{D9D765F9-22D4-4D85-94E5-C4AEF592E8B0}" type="sibTrans" cxnId="{21183CDC-0B7F-4941-AE80-A4D62EDC16A4}">
      <dgm:prSet/>
      <dgm:spPr/>
      <dgm:t>
        <a:bodyPr/>
        <a:lstStyle/>
        <a:p>
          <a:endParaRPr lang="en-US"/>
        </a:p>
      </dgm:t>
    </dgm:pt>
    <dgm:pt modelId="{5CE57BD8-EF72-4F15-9BF3-6E1FE2DB5A6C}">
      <dgm:prSet phldrT="[Text]" custT="1"/>
      <dgm:spPr>
        <a:solidFill>
          <a:srgbClr val="2F4A26"/>
        </a:solidFill>
        <a:ln>
          <a:solidFill>
            <a:srgbClr val="2F4A26"/>
          </a:solidFill>
        </a:ln>
      </dgm:spPr>
      <dgm:t>
        <a:bodyPr/>
        <a:lstStyle/>
        <a:p>
          <a:r>
            <a:rPr lang="en-US" sz="2400" dirty="0"/>
            <a:t>Associate’s Degree</a:t>
          </a:r>
        </a:p>
      </dgm:t>
    </dgm:pt>
    <dgm:pt modelId="{7967210F-63B9-4F63-9106-7608752B589F}" type="parTrans" cxnId="{3317932D-B9BE-477E-A395-17022F77DAF2}">
      <dgm:prSet/>
      <dgm:spPr/>
      <dgm:t>
        <a:bodyPr/>
        <a:lstStyle/>
        <a:p>
          <a:endParaRPr lang="en-US"/>
        </a:p>
      </dgm:t>
    </dgm:pt>
    <dgm:pt modelId="{B7DEDADF-B763-4C1B-9A23-16B2A736EA11}" type="sibTrans" cxnId="{3317932D-B9BE-477E-A395-17022F77DAF2}">
      <dgm:prSet/>
      <dgm:spPr/>
      <dgm:t>
        <a:bodyPr/>
        <a:lstStyle/>
        <a:p>
          <a:endParaRPr lang="en-US"/>
        </a:p>
      </dgm:t>
    </dgm:pt>
    <dgm:pt modelId="{3746EAF1-123B-4443-A720-D060A8EEE208}">
      <dgm:prSet phldrT="[Text]" custT="1"/>
      <dgm:spPr>
        <a:solidFill>
          <a:srgbClr val="B2B3B6">
            <a:alpha val="90000"/>
          </a:srgbClr>
        </a:solidFill>
        <a:ln>
          <a:solidFill>
            <a:srgbClr val="B2B3B6">
              <a:alpha val="90000"/>
            </a:srgbClr>
          </a:solidFill>
        </a:ln>
      </dgm:spPr>
      <dgm:t>
        <a:bodyPr/>
        <a:lstStyle/>
        <a:p>
          <a:r>
            <a:rPr lang="en-US" sz="1800" b="0" i="0" dirty="0">
              <a:latin typeface="Calibri" panose="020F0502020204030204" pitchFamily="34" charset="0"/>
              <a:cs typeface="Calibri" panose="020F0502020204030204" pitchFamily="34" charset="0"/>
            </a:rPr>
            <a:t>Earned at community </a:t>
          </a:r>
          <a:r>
            <a:rPr lang="en-US" sz="1800" b="0" i="0" dirty="0" smtClean="0">
              <a:latin typeface="Calibri" panose="020F0502020204030204" pitchFamily="34" charset="0"/>
              <a:cs typeface="Calibri" panose="020F0502020204030204" pitchFamily="34" charset="0"/>
            </a:rPr>
            <a:t>colleges, junior colleges, and </a:t>
          </a:r>
          <a:r>
            <a:rPr lang="en-US" sz="1800" b="0" i="0" dirty="0">
              <a:latin typeface="Calibri" panose="020F0502020204030204" pitchFamily="34" charset="0"/>
              <a:cs typeface="Calibri" panose="020F0502020204030204" pitchFamily="34" charset="0"/>
            </a:rPr>
            <a:t>some four-year colleges and universities</a:t>
          </a:r>
          <a:endParaRPr lang="en-US" sz="1800" b="0" dirty="0">
            <a:latin typeface="Calibri" panose="020F0502020204030204" pitchFamily="34" charset="0"/>
            <a:cs typeface="Calibri" panose="020F0502020204030204" pitchFamily="34" charset="0"/>
          </a:endParaRPr>
        </a:p>
      </dgm:t>
    </dgm:pt>
    <dgm:pt modelId="{B0C6BC9F-7EB6-433E-A32E-A5920FE399AB}" type="parTrans" cxnId="{D3671BBA-8B74-4903-AB10-6A65F596CBBE}">
      <dgm:prSet/>
      <dgm:spPr/>
      <dgm:t>
        <a:bodyPr/>
        <a:lstStyle/>
        <a:p>
          <a:endParaRPr lang="en-US"/>
        </a:p>
      </dgm:t>
    </dgm:pt>
    <dgm:pt modelId="{99C52EF3-41D2-46D2-AC30-C2685EB82761}" type="sibTrans" cxnId="{D3671BBA-8B74-4903-AB10-6A65F596CBBE}">
      <dgm:prSet/>
      <dgm:spPr/>
      <dgm:t>
        <a:bodyPr/>
        <a:lstStyle/>
        <a:p>
          <a:endParaRPr lang="en-US"/>
        </a:p>
      </dgm:t>
    </dgm:pt>
    <dgm:pt modelId="{AD75D0F1-E4CC-45CC-AB23-920C88015468}">
      <dgm:prSet phldrT="[Text]" custT="1"/>
      <dgm:spPr>
        <a:solidFill>
          <a:srgbClr val="B2B3B6">
            <a:alpha val="90000"/>
          </a:srgbClr>
        </a:solidFill>
        <a:ln>
          <a:solidFill>
            <a:srgbClr val="B2B3B6">
              <a:alpha val="90000"/>
            </a:srgbClr>
          </a:solidFill>
        </a:ln>
      </dgm:spPr>
      <dgm:t>
        <a:bodyPr/>
        <a:lstStyle/>
        <a:p>
          <a:r>
            <a:rPr lang="en-US" sz="1800" dirty="0">
              <a:latin typeface="Calibri" panose="020F0502020204030204" pitchFamily="34" charset="0"/>
              <a:cs typeface="Calibri" panose="020F0502020204030204" pitchFamily="34" charset="0"/>
            </a:rPr>
            <a:t>Usually, 60+ credits and 2 years</a:t>
          </a:r>
        </a:p>
      </dgm:t>
    </dgm:pt>
    <dgm:pt modelId="{34B86A85-6519-40AB-8B7B-28EAD49F4875}" type="parTrans" cxnId="{CCA3ED4D-895D-45E0-966F-866F525FC82F}">
      <dgm:prSet/>
      <dgm:spPr/>
      <dgm:t>
        <a:bodyPr/>
        <a:lstStyle/>
        <a:p>
          <a:endParaRPr lang="en-US"/>
        </a:p>
      </dgm:t>
    </dgm:pt>
    <dgm:pt modelId="{530F284C-1EBB-4C75-91D8-63856F952067}" type="sibTrans" cxnId="{CCA3ED4D-895D-45E0-966F-866F525FC82F}">
      <dgm:prSet/>
      <dgm:spPr/>
      <dgm:t>
        <a:bodyPr/>
        <a:lstStyle/>
        <a:p>
          <a:endParaRPr lang="en-US"/>
        </a:p>
      </dgm:t>
    </dgm:pt>
    <dgm:pt modelId="{BE06CEF2-7812-4D5A-BA1D-4104E1B7FB6E}">
      <dgm:prSet phldrT="[Text]" custT="1"/>
      <dgm:spPr>
        <a:solidFill>
          <a:srgbClr val="2F4A26"/>
        </a:solidFill>
        <a:ln>
          <a:solidFill>
            <a:srgbClr val="2F4A26"/>
          </a:solidFill>
        </a:ln>
      </dgm:spPr>
      <dgm:t>
        <a:bodyPr/>
        <a:lstStyle/>
        <a:p>
          <a:r>
            <a:rPr lang="en-US" sz="2400" dirty="0"/>
            <a:t>Bachelor’s Degree</a:t>
          </a:r>
        </a:p>
      </dgm:t>
    </dgm:pt>
    <dgm:pt modelId="{8FF1F129-61D5-4049-ADDA-4DDCB0213FBF}" type="parTrans" cxnId="{ED3E1332-5406-4188-90DD-68AF714EB4A5}">
      <dgm:prSet/>
      <dgm:spPr/>
      <dgm:t>
        <a:bodyPr/>
        <a:lstStyle/>
        <a:p>
          <a:endParaRPr lang="en-US"/>
        </a:p>
      </dgm:t>
    </dgm:pt>
    <dgm:pt modelId="{E2569604-9586-4407-8032-94C205E9D1AB}" type="sibTrans" cxnId="{ED3E1332-5406-4188-90DD-68AF714EB4A5}">
      <dgm:prSet/>
      <dgm:spPr/>
      <dgm:t>
        <a:bodyPr/>
        <a:lstStyle/>
        <a:p>
          <a:endParaRPr lang="en-US"/>
        </a:p>
      </dgm:t>
    </dgm:pt>
    <dgm:pt modelId="{358B42C6-3CB7-43C5-87E2-40DAD69FE66A}">
      <dgm:prSet phldrT="[Text]" custT="1"/>
      <dgm:spPr>
        <a:solidFill>
          <a:srgbClr val="B2B3B6">
            <a:alpha val="90000"/>
          </a:srgbClr>
        </a:solidFill>
        <a:ln>
          <a:solidFill>
            <a:srgbClr val="B2B3B6">
              <a:alpha val="90000"/>
            </a:srgbClr>
          </a:solidFill>
        </a:ln>
      </dgm:spPr>
      <dgm:t>
        <a:bodyPr/>
        <a:lstStyle/>
        <a:p>
          <a:r>
            <a:rPr lang="en-US" sz="1800" dirty="0">
              <a:latin typeface="+mn-lt"/>
            </a:rPr>
            <a:t>Earned at a public or private college or university</a:t>
          </a:r>
        </a:p>
      </dgm:t>
    </dgm:pt>
    <dgm:pt modelId="{9567A54A-9C1A-48A1-BBA1-4D47B8A33B38}" type="parTrans" cxnId="{B53425FD-A0BF-4255-9F5B-89D26EEB1F70}">
      <dgm:prSet/>
      <dgm:spPr/>
      <dgm:t>
        <a:bodyPr/>
        <a:lstStyle/>
        <a:p>
          <a:endParaRPr lang="en-US"/>
        </a:p>
      </dgm:t>
    </dgm:pt>
    <dgm:pt modelId="{05790CBA-BA59-48BF-B521-A5184333C3A3}" type="sibTrans" cxnId="{B53425FD-A0BF-4255-9F5B-89D26EEB1F70}">
      <dgm:prSet/>
      <dgm:spPr/>
      <dgm:t>
        <a:bodyPr/>
        <a:lstStyle/>
        <a:p>
          <a:endParaRPr lang="en-US"/>
        </a:p>
      </dgm:t>
    </dgm:pt>
    <dgm:pt modelId="{2D650ACA-B10D-4776-A6A9-FE972B269860}">
      <dgm:prSet phldrT="[Text]" custT="1"/>
      <dgm:spPr>
        <a:solidFill>
          <a:srgbClr val="B2B3B6">
            <a:alpha val="90000"/>
          </a:srgbClr>
        </a:solidFill>
        <a:ln>
          <a:solidFill>
            <a:srgbClr val="B2B3B6">
              <a:alpha val="90000"/>
            </a:srgbClr>
          </a:solidFill>
        </a:ln>
      </dgm:spPr>
      <dgm:t>
        <a:bodyPr/>
        <a:lstStyle/>
        <a:p>
          <a:pPr rtl="0"/>
          <a:r>
            <a:rPr lang="en-US" sz="1800" dirty="0">
              <a:latin typeface="+mn-lt"/>
            </a:rPr>
            <a:t>4-year program,  may or may not lead to specific career</a:t>
          </a:r>
        </a:p>
      </dgm:t>
    </dgm:pt>
    <dgm:pt modelId="{EB82FC46-04B9-4707-BF0E-A57B171C0753}" type="parTrans" cxnId="{1167D7E8-21FC-424A-A6CC-D83A30AA37EA}">
      <dgm:prSet/>
      <dgm:spPr/>
      <dgm:t>
        <a:bodyPr/>
        <a:lstStyle/>
        <a:p>
          <a:endParaRPr lang="en-US"/>
        </a:p>
      </dgm:t>
    </dgm:pt>
    <dgm:pt modelId="{9651F4D5-55CD-443C-8DCD-053D77D490EB}" type="sibTrans" cxnId="{1167D7E8-21FC-424A-A6CC-D83A30AA37EA}">
      <dgm:prSet/>
      <dgm:spPr/>
      <dgm:t>
        <a:bodyPr/>
        <a:lstStyle/>
        <a:p>
          <a:endParaRPr lang="en-US"/>
        </a:p>
      </dgm:t>
    </dgm:pt>
    <dgm:pt modelId="{C901BEA8-2E6F-479C-9CFA-594A9D0EDAEA}">
      <dgm:prSet phldrT="[Text]" custT="1"/>
      <dgm:spPr>
        <a:solidFill>
          <a:srgbClr val="B2B3B6">
            <a:alpha val="90000"/>
          </a:srgbClr>
        </a:solidFill>
        <a:ln>
          <a:solidFill>
            <a:srgbClr val="B2B3B6">
              <a:alpha val="90000"/>
            </a:srgbClr>
          </a:solidFill>
        </a:ln>
      </dgm:spPr>
      <dgm:t>
        <a:bodyPr/>
        <a:lstStyle/>
        <a:p>
          <a:r>
            <a:rPr lang="en-US" sz="1800" b="0" dirty="0">
              <a:latin typeface="Calibri" panose="020F0502020204030204" pitchFamily="34" charset="0"/>
              <a:cs typeface="Calibri" panose="020F0502020204030204" pitchFamily="34" charset="0"/>
            </a:rPr>
            <a:t>Typically one year or less</a:t>
          </a:r>
        </a:p>
      </dgm:t>
    </dgm:pt>
    <dgm:pt modelId="{0B91C790-98D2-4D14-A6ED-B53FE63AA4BB}" type="parTrans" cxnId="{42055F28-11E7-4C8D-BAB0-C988CBB5FA28}">
      <dgm:prSet/>
      <dgm:spPr/>
      <dgm:t>
        <a:bodyPr/>
        <a:lstStyle/>
        <a:p>
          <a:endParaRPr lang="en-US"/>
        </a:p>
      </dgm:t>
    </dgm:pt>
    <dgm:pt modelId="{2AC6424A-C4B9-4F4F-8D53-8C357A87BAD2}" type="sibTrans" cxnId="{42055F28-11E7-4C8D-BAB0-C988CBB5FA28}">
      <dgm:prSet/>
      <dgm:spPr/>
      <dgm:t>
        <a:bodyPr/>
        <a:lstStyle/>
        <a:p>
          <a:endParaRPr lang="en-US"/>
        </a:p>
      </dgm:t>
    </dgm:pt>
    <dgm:pt modelId="{6A4EE04D-A65D-4837-9C58-46269D7DB843}">
      <dgm:prSet phldrT="[Text]" custT="1"/>
      <dgm:spPr>
        <a:solidFill>
          <a:srgbClr val="B2B3B6">
            <a:alpha val="90000"/>
          </a:srgbClr>
        </a:solidFill>
        <a:ln>
          <a:solidFill>
            <a:srgbClr val="B2B3B6">
              <a:alpha val="90000"/>
            </a:srgbClr>
          </a:solidFill>
        </a:ln>
      </dgm:spPr>
      <dgm:t>
        <a:bodyPr/>
        <a:lstStyle/>
        <a:p>
          <a:r>
            <a:rPr lang="en-US" sz="1800" b="0" dirty="0">
              <a:latin typeface="Calibri" panose="020F0502020204030204" pitchFamily="34" charset="0"/>
              <a:cs typeface="Calibri" panose="020F0502020204030204" pitchFamily="34" charset="0"/>
            </a:rPr>
            <a:t>Training for a specialized position or industry</a:t>
          </a:r>
        </a:p>
      </dgm:t>
    </dgm:pt>
    <dgm:pt modelId="{AB5976C9-C432-4CC1-A2CE-4A3A07F69A8C}" type="parTrans" cxnId="{CDFB4BA8-6549-4896-B9C7-5E47F4A2E8AF}">
      <dgm:prSet/>
      <dgm:spPr/>
      <dgm:t>
        <a:bodyPr/>
        <a:lstStyle/>
        <a:p>
          <a:endParaRPr lang="en-US"/>
        </a:p>
      </dgm:t>
    </dgm:pt>
    <dgm:pt modelId="{36214E02-CEFF-4971-ACC3-14291C8A41A3}" type="sibTrans" cxnId="{CDFB4BA8-6549-4896-B9C7-5E47F4A2E8AF}">
      <dgm:prSet/>
      <dgm:spPr/>
      <dgm:t>
        <a:bodyPr/>
        <a:lstStyle/>
        <a:p>
          <a:endParaRPr lang="en-US"/>
        </a:p>
      </dgm:t>
    </dgm:pt>
    <dgm:pt modelId="{DA09EEDE-E988-4DB7-B829-74C000060109}">
      <dgm:prSet phldrT="[Text]" custT="1"/>
      <dgm:spPr>
        <a:solidFill>
          <a:srgbClr val="B2B3B6">
            <a:alpha val="90000"/>
          </a:srgbClr>
        </a:solidFill>
        <a:ln>
          <a:solidFill>
            <a:srgbClr val="B2B3B6">
              <a:alpha val="90000"/>
            </a:srgbClr>
          </a:solidFill>
        </a:ln>
      </dgm:spPr>
      <dgm:t>
        <a:bodyPr/>
        <a:lstStyle/>
        <a:p>
          <a:r>
            <a:rPr lang="en-US" sz="1800" b="0" dirty="0">
              <a:latin typeface="Calibri" panose="020F0502020204030204" pitchFamily="34" charset="0"/>
              <a:cs typeface="Calibri" panose="020F0502020204030204" pitchFamily="34" charset="0"/>
            </a:rPr>
            <a:t>Average debt for a student completing a certificate program: $17,000</a:t>
          </a:r>
        </a:p>
      </dgm:t>
    </dgm:pt>
    <dgm:pt modelId="{806CA463-AB40-4A28-9C2A-A21153EF9A03}" type="parTrans" cxnId="{1650C3A0-9A7E-4AF2-9AA2-FF92D382B70B}">
      <dgm:prSet/>
      <dgm:spPr/>
      <dgm:t>
        <a:bodyPr/>
        <a:lstStyle/>
        <a:p>
          <a:endParaRPr lang="en-US"/>
        </a:p>
      </dgm:t>
    </dgm:pt>
    <dgm:pt modelId="{91C952CF-2D53-48FB-91F7-DE7714E987DC}" type="sibTrans" cxnId="{1650C3A0-9A7E-4AF2-9AA2-FF92D382B70B}">
      <dgm:prSet/>
      <dgm:spPr/>
      <dgm:t>
        <a:bodyPr/>
        <a:lstStyle/>
        <a:p>
          <a:endParaRPr lang="en-US"/>
        </a:p>
      </dgm:t>
    </dgm:pt>
    <dgm:pt modelId="{4FA235F7-9243-492E-A747-BF5BB7788467}">
      <dgm:prSet phldrT="[Text]" custT="1"/>
      <dgm:spPr>
        <a:solidFill>
          <a:srgbClr val="B2B3B6">
            <a:alpha val="90000"/>
          </a:srgbClr>
        </a:solidFill>
        <a:ln>
          <a:solidFill>
            <a:srgbClr val="B2B3B6">
              <a:alpha val="90000"/>
            </a:srgbClr>
          </a:solidFill>
        </a:ln>
      </dgm:spPr>
      <dgm:t>
        <a:bodyPr/>
        <a:lstStyle/>
        <a:p>
          <a:r>
            <a:rPr lang="en-US" sz="1800" dirty="0">
              <a:latin typeface="Calibri" panose="020F0502020204030204" pitchFamily="34" charset="0"/>
              <a:cs typeface="Calibri" panose="020F0502020204030204" pitchFamily="34" charset="0"/>
            </a:rPr>
            <a:t>Workforce skills and preparation programs include courses in general education</a:t>
          </a:r>
        </a:p>
      </dgm:t>
    </dgm:pt>
    <dgm:pt modelId="{F4AB14A5-9371-4E9E-8536-85521E56051C}" type="parTrans" cxnId="{08FB01D6-F2F4-447E-A09F-EC77262B98D4}">
      <dgm:prSet/>
      <dgm:spPr/>
      <dgm:t>
        <a:bodyPr/>
        <a:lstStyle/>
        <a:p>
          <a:endParaRPr lang="en-US"/>
        </a:p>
      </dgm:t>
    </dgm:pt>
    <dgm:pt modelId="{1A84B6A4-CE94-4CAF-A8FA-59648C455C92}" type="sibTrans" cxnId="{08FB01D6-F2F4-447E-A09F-EC77262B98D4}">
      <dgm:prSet/>
      <dgm:spPr/>
      <dgm:t>
        <a:bodyPr/>
        <a:lstStyle/>
        <a:p>
          <a:endParaRPr lang="en-US"/>
        </a:p>
      </dgm:t>
    </dgm:pt>
    <dgm:pt modelId="{FADAF5CA-8A67-41D4-BD10-F1D709D0976D}">
      <dgm:prSet phldrT="[Text]" custT="1"/>
      <dgm:spPr>
        <a:solidFill>
          <a:srgbClr val="B2B3B6">
            <a:alpha val="90000"/>
          </a:srgbClr>
        </a:solidFill>
        <a:ln>
          <a:solidFill>
            <a:srgbClr val="B2B3B6">
              <a:alpha val="90000"/>
            </a:srgbClr>
          </a:solidFill>
        </a:ln>
      </dgm:spPr>
      <dgm:t>
        <a:bodyPr/>
        <a:lstStyle/>
        <a:p>
          <a:r>
            <a:rPr lang="en-US" sz="1800" dirty="0">
              <a:latin typeface="Calibri" panose="020F0502020204030204" pitchFamily="34" charset="0"/>
              <a:cs typeface="Calibri" panose="020F0502020204030204" pitchFamily="34" charset="0"/>
            </a:rPr>
            <a:t>Average debt for a student earning an AA degree: $22,000</a:t>
          </a:r>
        </a:p>
      </dgm:t>
    </dgm:pt>
    <dgm:pt modelId="{080A010A-4611-4364-83B3-64944EEE4790}" type="parTrans" cxnId="{2FE932D5-DC79-4EE4-B428-B43A73B28CC4}">
      <dgm:prSet/>
      <dgm:spPr/>
      <dgm:t>
        <a:bodyPr/>
        <a:lstStyle/>
        <a:p>
          <a:endParaRPr lang="en-US"/>
        </a:p>
      </dgm:t>
    </dgm:pt>
    <dgm:pt modelId="{81E5B520-74AD-4655-81D8-1D5E78FBFC6E}" type="sibTrans" cxnId="{2FE932D5-DC79-4EE4-B428-B43A73B28CC4}">
      <dgm:prSet/>
      <dgm:spPr/>
      <dgm:t>
        <a:bodyPr/>
        <a:lstStyle/>
        <a:p>
          <a:endParaRPr lang="en-US"/>
        </a:p>
      </dgm:t>
    </dgm:pt>
    <dgm:pt modelId="{CA55567B-732E-40FC-9B11-9958160D4BE8}">
      <dgm:prSet phldrT="[Text]" custT="1"/>
      <dgm:spPr>
        <a:solidFill>
          <a:srgbClr val="B2B3B6">
            <a:alpha val="90000"/>
          </a:srgbClr>
        </a:solidFill>
        <a:ln>
          <a:solidFill>
            <a:srgbClr val="B2B3B6">
              <a:alpha val="90000"/>
            </a:srgbClr>
          </a:solidFill>
        </a:ln>
      </dgm:spPr>
      <dgm:t>
        <a:bodyPr/>
        <a:lstStyle/>
        <a:p>
          <a:pPr rtl="0"/>
          <a:r>
            <a:rPr lang="en-US" sz="1800" dirty="0">
              <a:latin typeface="+mn-lt"/>
            </a:rPr>
            <a:t>Average debt for a student earning a bachelor’s degree: $32,000</a:t>
          </a:r>
          <a:r>
            <a:rPr lang="en-US" sz="1800" dirty="0">
              <a:latin typeface="Calibri Light" panose="020F0302020204030204"/>
            </a:rPr>
            <a:t> </a:t>
          </a:r>
          <a:endParaRPr lang="en-US" sz="1800" dirty="0"/>
        </a:p>
      </dgm:t>
    </dgm:pt>
    <dgm:pt modelId="{6AB0EF8B-BD6F-4EE8-B805-AE4B841573EE}" type="parTrans" cxnId="{7B99DC1B-E41B-44A3-84F4-57124EE2912B}">
      <dgm:prSet/>
      <dgm:spPr/>
      <dgm:t>
        <a:bodyPr/>
        <a:lstStyle/>
        <a:p>
          <a:endParaRPr lang="en-US"/>
        </a:p>
      </dgm:t>
    </dgm:pt>
    <dgm:pt modelId="{DD8925F9-FCF2-4253-ADB7-48DF0B7402C3}" type="sibTrans" cxnId="{7B99DC1B-E41B-44A3-84F4-57124EE2912B}">
      <dgm:prSet/>
      <dgm:spPr/>
      <dgm:t>
        <a:bodyPr/>
        <a:lstStyle/>
        <a:p>
          <a:endParaRPr lang="en-US"/>
        </a:p>
      </dgm:t>
    </dgm:pt>
    <dgm:pt modelId="{2974BC28-3BE6-49DE-8CE8-87EF7810DB34}">
      <dgm:prSet phldrT="[Text]" custT="1"/>
      <dgm:spPr>
        <a:solidFill>
          <a:srgbClr val="2F4A26"/>
        </a:solidFill>
        <a:ln>
          <a:solidFill>
            <a:srgbClr val="2F4A26"/>
          </a:solidFill>
        </a:ln>
      </dgm:spPr>
      <dgm:t>
        <a:bodyPr/>
        <a:lstStyle/>
        <a:p>
          <a:r>
            <a:rPr lang="en-US" sz="2400" dirty="0"/>
            <a:t>Certificate Program</a:t>
          </a:r>
        </a:p>
      </dgm:t>
    </dgm:pt>
    <dgm:pt modelId="{4C5FF9CF-EE83-4D75-A04D-F4429B30C84A}" type="sibTrans" cxnId="{36652DE9-8987-4C9C-B962-595ECDF3DB74}">
      <dgm:prSet/>
      <dgm:spPr/>
      <dgm:t>
        <a:bodyPr/>
        <a:lstStyle/>
        <a:p>
          <a:endParaRPr lang="en-US"/>
        </a:p>
      </dgm:t>
    </dgm:pt>
    <dgm:pt modelId="{84233D65-6A71-4414-99A2-F8D0A804EC3E}" type="parTrans" cxnId="{36652DE9-8987-4C9C-B962-595ECDF3DB74}">
      <dgm:prSet/>
      <dgm:spPr/>
      <dgm:t>
        <a:bodyPr/>
        <a:lstStyle/>
        <a:p>
          <a:endParaRPr lang="en-US"/>
        </a:p>
      </dgm:t>
    </dgm:pt>
    <dgm:pt modelId="{5B8B09FB-54E6-41CC-8830-6008F8A8A28F}" type="pres">
      <dgm:prSet presAssocID="{EEEEA2B2-E411-4C26-AA83-6E17CB7F7332}" presName="Name0" presStyleCnt="0">
        <dgm:presLayoutVars>
          <dgm:dir/>
          <dgm:animLvl val="lvl"/>
          <dgm:resizeHandles val="exact"/>
        </dgm:presLayoutVars>
      </dgm:prSet>
      <dgm:spPr/>
      <dgm:t>
        <a:bodyPr/>
        <a:lstStyle/>
        <a:p>
          <a:endParaRPr lang="en-US"/>
        </a:p>
      </dgm:t>
    </dgm:pt>
    <dgm:pt modelId="{A32ED7D0-72B7-4876-8DEF-B6FC09865EEC}" type="pres">
      <dgm:prSet presAssocID="{2974BC28-3BE6-49DE-8CE8-87EF7810DB34}" presName="composite" presStyleCnt="0"/>
      <dgm:spPr/>
    </dgm:pt>
    <dgm:pt modelId="{79CA09FE-4AA1-45F9-B040-5078F9095697}" type="pres">
      <dgm:prSet presAssocID="{2974BC28-3BE6-49DE-8CE8-87EF7810DB34}" presName="parTx" presStyleLbl="alignNode1" presStyleIdx="0" presStyleCnt="3" custScaleX="100223" custScaleY="99185" custLinFactNeighborX="-254" custLinFactNeighborY="-26679">
        <dgm:presLayoutVars>
          <dgm:chMax val="0"/>
          <dgm:chPref val="0"/>
          <dgm:bulletEnabled val="1"/>
        </dgm:presLayoutVars>
      </dgm:prSet>
      <dgm:spPr/>
      <dgm:t>
        <a:bodyPr/>
        <a:lstStyle/>
        <a:p>
          <a:endParaRPr lang="en-US"/>
        </a:p>
      </dgm:t>
    </dgm:pt>
    <dgm:pt modelId="{0111B0FA-328A-4D4C-9D1A-A8FF4ED0668F}" type="pres">
      <dgm:prSet presAssocID="{2974BC28-3BE6-49DE-8CE8-87EF7810DB34}" presName="desTx" presStyleLbl="alignAccFollowNode1" presStyleIdx="0" presStyleCnt="3" custScaleX="99664" custScaleY="100150">
        <dgm:presLayoutVars>
          <dgm:bulletEnabled val="1"/>
        </dgm:presLayoutVars>
      </dgm:prSet>
      <dgm:spPr/>
      <dgm:t>
        <a:bodyPr/>
        <a:lstStyle/>
        <a:p>
          <a:endParaRPr lang="en-US"/>
        </a:p>
      </dgm:t>
    </dgm:pt>
    <dgm:pt modelId="{24898B8B-ED8B-429C-BA06-35271257456A}" type="pres">
      <dgm:prSet presAssocID="{4C5FF9CF-EE83-4D75-A04D-F4429B30C84A}" presName="space" presStyleCnt="0"/>
      <dgm:spPr/>
    </dgm:pt>
    <dgm:pt modelId="{3D1AE517-C697-42D3-9223-72E4F0036051}" type="pres">
      <dgm:prSet presAssocID="{5CE57BD8-EF72-4F15-9BF3-6E1FE2DB5A6C}" presName="composite" presStyleCnt="0"/>
      <dgm:spPr/>
    </dgm:pt>
    <dgm:pt modelId="{87AC31AA-D80F-494A-A271-9D89D7EEEB2C}" type="pres">
      <dgm:prSet presAssocID="{5CE57BD8-EF72-4F15-9BF3-6E1FE2DB5A6C}" presName="parTx" presStyleLbl="alignNode1" presStyleIdx="1" presStyleCnt="3" custLinFactNeighborX="-112" custLinFactNeighborY="-8237">
        <dgm:presLayoutVars>
          <dgm:chMax val="0"/>
          <dgm:chPref val="0"/>
          <dgm:bulletEnabled val="1"/>
        </dgm:presLayoutVars>
      </dgm:prSet>
      <dgm:spPr/>
      <dgm:t>
        <a:bodyPr/>
        <a:lstStyle/>
        <a:p>
          <a:endParaRPr lang="en-US"/>
        </a:p>
      </dgm:t>
    </dgm:pt>
    <dgm:pt modelId="{24DC3586-49F6-405B-88DB-631D9C98B1BB}" type="pres">
      <dgm:prSet presAssocID="{5CE57BD8-EF72-4F15-9BF3-6E1FE2DB5A6C}" presName="desTx" presStyleLbl="alignAccFollowNode1" presStyleIdx="1" presStyleCnt="3">
        <dgm:presLayoutVars>
          <dgm:bulletEnabled val="1"/>
        </dgm:presLayoutVars>
      </dgm:prSet>
      <dgm:spPr/>
      <dgm:t>
        <a:bodyPr/>
        <a:lstStyle/>
        <a:p>
          <a:endParaRPr lang="en-US"/>
        </a:p>
      </dgm:t>
    </dgm:pt>
    <dgm:pt modelId="{6E0342FD-7AB7-4A64-A777-65D11B7BC869}" type="pres">
      <dgm:prSet presAssocID="{B7DEDADF-B763-4C1B-9A23-16B2A736EA11}" presName="space" presStyleCnt="0"/>
      <dgm:spPr/>
    </dgm:pt>
    <dgm:pt modelId="{F7322647-52D8-4FE4-9B80-6AB77B5581F6}" type="pres">
      <dgm:prSet presAssocID="{BE06CEF2-7812-4D5A-BA1D-4104E1B7FB6E}" presName="composite" presStyleCnt="0"/>
      <dgm:spPr/>
    </dgm:pt>
    <dgm:pt modelId="{6222906A-439C-4A05-B105-8CDCD7A64C63}" type="pres">
      <dgm:prSet presAssocID="{BE06CEF2-7812-4D5A-BA1D-4104E1B7FB6E}" presName="parTx" presStyleLbl="alignNode1" presStyleIdx="2" presStyleCnt="3" custLinFactNeighborX="254" custLinFactNeighborY="-26172">
        <dgm:presLayoutVars>
          <dgm:chMax val="0"/>
          <dgm:chPref val="0"/>
          <dgm:bulletEnabled val="1"/>
        </dgm:presLayoutVars>
      </dgm:prSet>
      <dgm:spPr/>
      <dgm:t>
        <a:bodyPr/>
        <a:lstStyle/>
        <a:p>
          <a:endParaRPr lang="en-US"/>
        </a:p>
      </dgm:t>
    </dgm:pt>
    <dgm:pt modelId="{F4929810-73D8-488E-AFAA-5C75CABBB48D}" type="pres">
      <dgm:prSet presAssocID="{BE06CEF2-7812-4D5A-BA1D-4104E1B7FB6E}" presName="desTx" presStyleLbl="alignAccFollowNode1" presStyleIdx="2" presStyleCnt="3">
        <dgm:presLayoutVars>
          <dgm:bulletEnabled val="1"/>
        </dgm:presLayoutVars>
      </dgm:prSet>
      <dgm:spPr/>
      <dgm:t>
        <a:bodyPr/>
        <a:lstStyle/>
        <a:p>
          <a:endParaRPr lang="en-US"/>
        </a:p>
      </dgm:t>
    </dgm:pt>
  </dgm:ptLst>
  <dgm:cxnLst>
    <dgm:cxn modelId="{B53425FD-A0BF-4255-9F5B-89D26EEB1F70}" srcId="{BE06CEF2-7812-4D5A-BA1D-4104E1B7FB6E}" destId="{358B42C6-3CB7-43C5-87E2-40DAD69FE66A}" srcOrd="0" destOrd="0" parTransId="{9567A54A-9C1A-48A1-BBA1-4D47B8A33B38}" sibTransId="{05790CBA-BA59-48BF-B521-A5184333C3A3}"/>
    <dgm:cxn modelId="{9C6E0EB1-1A16-4B33-98FF-E446847EBA15}" type="presOf" srcId="{2974BC28-3BE6-49DE-8CE8-87EF7810DB34}" destId="{79CA09FE-4AA1-45F9-B040-5078F9095697}" srcOrd="0" destOrd="0" presId="urn:microsoft.com/office/officeart/2005/8/layout/hList1"/>
    <dgm:cxn modelId="{EF70E51E-B600-4C99-A0EF-1C6F9FAA81A2}" type="presOf" srcId="{5CE57BD8-EF72-4F15-9BF3-6E1FE2DB5A6C}" destId="{87AC31AA-D80F-494A-A271-9D89D7EEEB2C}" srcOrd="0" destOrd="0" presId="urn:microsoft.com/office/officeart/2005/8/layout/hList1"/>
    <dgm:cxn modelId="{F468F9B6-E72E-4026-86D5-18DDD2EB5480}" type="presOf" srcId="{EEEEA2B2-E411-4C26-AA83-6E17CB7F7332}" destId="{5B8B09FB-54E6-41CC-8830-6008F8A8A28F}" srcOrd="0" destOrd="0" presId="urn:microsoft.com/office/officeart/2005/8/layout/hList1"/>
    <dgm:cxn modelId="{CCA3ED4D-895D-45E0-966F-866F525FC82F}" srcId="{5CE57BD8-EF72-4F15-9BF3-6E1FE2DB5A6C}" destId="{AD75D0F1-E4CC-45CC-AB23-920C88015468}" srcOrd="1" destOrd="0" parTransId="{34B86A85-6519-40AB-8B7B-28EAD49F4875}" sibTransId="{530F284C-1EBB-4C75-91D8-63856F952067}"/>
    <dgm:cxn modelId="{BD1010F6-598E-4EEB-8B7A-4CE13DECB53F}" srcId="{2974BC28-3BE6-49DE-8CE8-87EF7810DB34}" destId="{FF4B643B-3FB5-4C25-9A08-7C855F4A9B9F}" srcOrd="0" destOrd="0" parTransId="{4F281137-44C9-452B-A6BD-B1B1AD010A12}" sibTransId="{DB7DDF63-1D30-452B-A834-F334B6DC5CBA}"/>
    <dgm:cxn modelId="{42055F28-11E7-4C8D-BAB0-C988CBB5FA28}" srcId="{2974BC28-3BE6-49DE-8CE8-87EF7810DB34}" destId="{C901BEA8-2E6F-479C-9CFA-594A9D0EDAEA}" srcOrd="2" destOrd="0" parTransId="{0B91C790-98D2-4D14-A6ED-B53FE63AA4BB}" sibTransId="{2AC6424A-C4B9-4F4F-8D53-8C357A87BAD2}"/>
    <dgm:cxn modelId="{3317932D-B9BE-477E-A395-17022F77DAF2}" srcId="{EEEEA2B2-E411-4C26-AA83-6E17CB7F7332}" destId="{5CE57BD8-EF72-4F15-9BF3-6E1FE2DB5A6C}" srcOrd="1" destOrd="0" parTransId="{7967210F-63B9-4F63-9106-7608752B589F}" sibTransId="{B7DEDADF-B763-4C1B-9A23-16B2A736EA11}"/>
    <dgm:cxn modelId="{21183CDC-0B7F-4941-AE80-A4D62EDC16A4}" srcId="{2974BC28-3BE6-49DE-8CE8-87EF7810DB34}" destId="{47BD18D3-0947-4569-9584-A01FD253E9D7}" srcOrd="3" destOrd="0" parTransId="{48CE7CF0-B096-4FD4-A118-DD48B9C0D480}" sibTransId="{D9D765F9-22D4-4D85-94E5-C4AEF592E8B0}"/>
    <dgm:cxn modelId="{ED3E1332-5406-4188-90DD-68AF714EB4A5}" srcId="{EEEEA2B2-E411-4C26-AA83-6E17CB7F7332}" destId="{BE06CEF2-7812-4D5A-BA1D-4104E1B7FB6E}" srcOrd="2" destOrd="0" parTransId="{8FF1F129-61D5-4049-ADDA-4DDCB0213FBF}" sibTransId="{E2569604-9586-4407-8032-94C205E9D1AB}"/>
    <dgm:cxn modelId="{6C0AF872-7585-43A4-AC9B-3010C754538F}" type="presOf" srcId="{AD75D0F1-E4CC-45CC-AB23-920C88015468}" destId="{24DC3586-49F6-405B-88DB-631D9C98B1BB}" srcOrd="0" destOrd="1" presId="urn:microsoft.com/office/officeart/2005/8/layout/hList1"/>
    <dgm:cxn modelId="{5AFB4D7A-D213-4DA0-A8FB-731AE5D5FF8C}" type="presOf" srcId="{2D650ACA-B10D-4776-A6A9-FE972B269860}" destId="{F4929810-73D8-488E-AFAA-5C75CABBB48D}" srcOrd="0" destOrd="1" presId="urn:microsoft.com/office/officeart/2005/8/layout/hList1"/>
    <dgm:cxn modelId="{2FE932D5-DC79-4EE4-B428-B43A73B28CC4}" srcId="{5CE57BD8-EF72-4F15-9BF3-6E1FE2DB5A6C}" destId="{FADAF5CA-8A67-41D4-BD10-F1D709D0976D}" srcOrd="3" destOrd="0" parTransId="{080A010A-4611-4364-83B3-64944EEE4790}" sibTransId="{81E5B520-74AD-4655-81D8-1D5E78FBFC6E}"/>
    <dgm:cxn modelId="{7B99DC1B-E41B-44A3-84F4-57124EE2912B}" srcId="{BE06CEF2-7812-4D5A-BA1D-4104E1B7FB6E}" destId="{CA55567B-732E-40FC-9B11-9958160D4BE8}" srcOrd="2" destOrd="0" parTransId="{6AB0EF8B-BD6F-4EE8-B805-AE4B841573EE}" sibTransId="{DD8925F9-FCF2-4253-ADB7-48DF0B7402C3}"/>
    <dgm:cxn modelId="{63E1A940-BB10-4AA3-B11B-1AC929933CE8}" type="presOf" srcId="{C901BEA8-2E6F-479C-9CFA-594A9D0EDAEA}" destId="{0111B0FA-328A-4D4C-9D1A-A8FF4ED0668F}" srcOrd="0" destOrd="2" presId="urn:microsoft.com/office/officeart/2005/8/layout/hList1"/>
    <dgm:cxn modelId="{BCEF5331-5076-44FF-A82F-C047236CDCE7}" type="presOf" srcId="{6A4EE04D-A65D-4837-9C58-46269D7DB843}" destId="{0111B0FA-328A-4D4C-9D1A-A8FF4ED0668F}" srcOrd="0" destOrd="1" presId="urn:microsoft.com/office/officeart/2005/8/layout/hList1"/>
    <dgm:cxn modelId="{F69D4A58-9303-4155-8E35-C83FD4F1102D}" type="presOf" srcId="{FF4B643B-3FB5-4C25-9A08-7C855F4A9B9F}" destId="{0111B0FA-328A-4D4C-9D1A-A8FF4ED0668F}" srcOrd="0" destOrd="0" presId="urn:microsoft.com/office/officeart/2005/8/layout/hList1"/>
    <dgm:cxn modelId="{D3671BBA-8B74-4903-AB10-6A65F596CBBE}" srcId="{5CE57BD8-EF72-4F15-9BF3-6E1FE2DB5A6C}" destId="{3746EAF1-123B-4443-A720-D060A8EEE208}" srcOrd="0" destOrd="0" parTransId="{B0C6BC9F-7EB6-433E-A32E-A5920FE399AB}" sibTransId="{99C52EF3-41D2-46D2-AC30-C2685EB82761}"/>
    <dgm:cxn modelId="{1650C3A0-9A7E-4AF2-9AA2-FF92D382B70B}" srcId="{2974BC28-3BE6-49DE-8CE8-87EF7810DB34}" destId="{DA09EEDE-E988-4DB7-B829-74C000060109}" srcOrd="4" destOrd="0" parTransId="{806CA463-AB40-4A28-9C2A-A21153EF9A03}" sibTransId="{91C952CF-2D53-48FB-91F7-DE7714E987DC}"/>
    <dgm:cxn modelId="{1167D7E8-21FC-424A-A6CC-D83A30AA37EA}" srcId="{BE06CEF2-7812-4D5A-BA1D-4104E1B7FB6E}" destId="{2D650ACA-B10D-4776-A6A9-FE972B269860}" srcOrd="1" destOrd="0" parTransId="{EB82FC46-04B9-4707-BF0E-A57B171C0753}" sibTransId="{9651F4D5-55CD-443C-8DCD-053D77D490EB}"/>
    <dgm:cxn modelId="{08FB01D6-F2F4-447E-A09F-EC77262B98D4}" srcId="{5CE57BD8-EF72-4F15-9BF3-6E1FE2DB5A6C}" destId="{4FA235F7-9243-492E-A747-BF5BB7788467}" srcOrd="2" destOrd="0" parTransId="{F4AB14A5-9371-4E9E-8536-85521E56051C}" sibTransId="{1A84B6A4-CE94-4CAF-A8FA-59648C455C92}"/>
    <dgm:cxn modelId="{42CEE79F-D582-4E54-A3BF-486F27399B52}" type="presOf" srcId="{358B42C6-3CB7-43C5-87E2-40DAD69FE66A}" destId="{F4929810-73D8-488E-AFAA-5C75CABBB48D}" srcOrd="0" destOrd="0" presId="urn:microsoft.com/office/officeart/2005/8/layout/hList1"/>
    <dgm:cxn modelId="{05B76E1B-902C-44D6-8820-A2C315AF0698}" type="presOf" srcId="{47BD18D3-0947-4569-9584-A01FD253E9D7}" destId="{0111B0FA-328A-4D4C-9D1A-A8FF4ED0668F}" srcOrd="0" destOrd="3" presId="urn:microsoft.com/office/officeart/2005/8/layout/hList1"/>
    <dgm:cxn modelId="{61A5C9CE-0079-47F7-B8DA-86553F0D2C83}" type="presOf" srcId="{CA55567B-732E-40FC-9B11-9958160D4BE8}" destId="{F4929810-73D8-488E-AFAA-5C75CABBB48D}" srcOrd="0" destOrd="2" presId="urn:microsoft.com/office/officeart/2005/8/layout/hList1"/>
    <dgm:cxn modelId="{CDFB4BA8-6549-4896-B9C7-5E47F4A2E8AF}" srcId="{2974BC28-3BE6-49DE-8CE8-87EF7810DB34}" destId="{6A4EE04D-A65D-4837-9C58-46269D7DB843}" srcOrd="1" destOrd="0" parTransId="{AB5976C9-C432-4CC1-A2CE-4A3A07F69A8C}" sibTransId="{36214E02-CEFF-4971-ACC3-14291C8A41A3}"/>
    <dgm:cxn modelId="{BC8F8340-7B8C-41F6-8EA3-FEB3C465EBE7}" type="presOf" srcId="{4FA235F7-9243-492E-A747-BF5BB7788467}" destId="{24DC3586-49F6-405B-88DB-631D9C98B1BB}" srcOrd="0" destOrd="2" presId="urn:microsoft.com/office/officeart/2005/8/layout/hList1"/>
    <dgm:cxn modelId="{7F18167F-E771-4FFD-8977-99D1C4B22F31}" type="presOf" srcId="{BE06CEF2-7812-4D5A-BA1D-4104E1B7FB6E}" destId="{6222906A-439C-4A05-B105-8CDCD7A64C63}" srcOrd="0" destOrd="0" presId="urn:microsoft.com/office/officeart/2005/8/layout/hList1"/>
    <dgm:cxn modelId="{CAEEF9D5-BBA5-404C-8FA2-6EBC6B71322B}" type="presOf" srcId="{3746EAF1-123B-4443-A720-D060A8EEE208}" destId="{24DC3586-49F6-405B-88DB-631D9C98B1BB}" srcOrd="0" destOrd="0" presId="urn:microsoft.com/office/officeart/2005/8/layout/hList1"/>
    <dgm:cxn modelId="{36652DE9-8987-4C9C-B962-595ECDF3DB74}" srcId="{EEEEA2B2-E411-4C26-AA83-6E17CB7F7332}" destId="{2974BC28-3BE6-49DE-8CE8-87EF7810DB34}" srcOrd="0" destOrd="0" parTransId="{84233D65-6A71-4414-99A2-F8D0A804EC3E}" sibTransId="{4C5FF9CF-EE83-4D75-A04D-F4429B30C84A}"/>
    <dgm:cxn modelId="{074DA284-374C-49E9-835A-37D3E7012D86}" type="presOf" srcId="{FADAF5CA-8A67-41D4-BD10-F1D709D0976D}" destId="{24DC3586-49F6-405B-88DB-631D9C98B1BB}" srcOrd="0" destOrd="3" presId="urn:microsoft.com/office/officeart/2005/8/layout/hList1"/>
    <dgm:cxn modelId="{279B91C3-8181-4973-98CA-E11613FCC7CD}" type="presOf" srcId="{DA09EEDE-E988-4DB7-B829-74C000060109}" destId="{0111B0FA-328A-4D4C-9D1A-A8FF4ED0668F}" srcOrd="0" destOrd="4" presId="urn:microsoft.com/office/officeart/2005/8/layout/hList1"/>
    <dgm:cxn modelId="{8BD6BCE3-4789-4B98-BD97-D800921C03A1}" type="presParOf" srcId="{5B8B09FB-54E6-41CC-8830-6008F8A8A28F}" destId="{A32ED7D0-72B7-4876-8DEF-B6FC09865EEC}" srcOrd="0" destOrd="0" presId="urn:microsoft.com/office/officeart/2005/8/layout/hList1"/>
    <dgm:cxn modelId="{DC9A0823-BFFC-4DB4-B2D7-FB8E855A2EC8}" type="presParOf" srcId="{A32ED7D0-72B7-4876-8DEF-B6FC09865EEC}" destId="{79CA09FE-4AA1-45F9-B040-5078F9095697}" srcOrd="0" destOrd="0" presId="urn:microsoft.com/office/officeart/2005/8/layout/hList1"/>
    <dgm:cxn modelId="{0D78415C-553F-4CF2-BCB7-5FE8551E20B3}" type="presParOf" srcId="{A32ED7D0-72B7-4876-8DEF-B6FC09865EEC}" destId="{0111B0FA-328A-4D4C-9D1A-A8FF4ED0668F}" srcOrd="1" destOrd="0" presId="urn:microsoft.com/office/officeart/2005/8/layout/hList1"/>
    <dgm:cxn modelId="{7FD01825-D781-4374-94AE-E5559E67F43D}" type="presParOf" srcId="{5B8B09FB-54E6-41CC-8830-6008F8A8A28F}" destId="{24898B8B-ED8B-429C-BA06-35271257456A}" srcOrd="1" destOrd="0" presId="urn:microsoft.com/office/officeart/2005/8/layout/hList1"/>
    <dgm:cxn modelId="{DE975F87-5A60-425C-B1BD-ACB3C2F5C86F}" type="presParOf" srcId="{5B8B09FB-54E6-41CC-8830-6008F8A8A28F}" destId="{3D1AE517-C697-42D3-9223-72E4F0036051}" srcOrd="2" destOrd="0" presId="urn:microsoft.com/office/officeart/2005/8/layout/hList1"/>
    <dgm:cxn modelId="{4C90B149-C724-4C8D-A520-C3AFC529F43B}" type="presParOf" srcId="{3D1AE517-C697-42D3-9223-72E4F0036051}" destId="{87AC31AA-D80F-494A-A271-9D89D7EEEB2C}" srcOrd="0" destOrd="0" presId="urn:microsoft.com/office/officeart/2005/8/layout/hList1"/>
    <dgm:cxn modelId="{AD5394BA-781D-4ED8-9933-421BA989F0EE}" type="presParOf" srcId="{3D1AE517-C697-42D3-9223-72E4F0036051}" destId="{24DC3586-49F6-405B-88DB-631D9C98B1BB}" srcOrd="1" destOrd="0" presId="urn:microsoft.com/office/officeart/2005/8/layout/hList1"/>
    <dgm:cxn modelId="{3B00D6A8-3CC0-40CA-96AF-C81AA39FAED3}" type="presParOf" srcId="{5B8B09FB-54E6-41CC-8830-6008F8A8A28F}" destId="{6E0342FD-7AB7-4A64-A777-65D11B7BC869}" srcOrd="3" destOrd="0" presId="urn:microsoft.com/office/officeart/2005/8/layout/hList1"/>
    <dgm:cxn modelId="{635E15F1-4356-43B9-A49B-6665E84D868B}" type="presParOf" srcId="{5B8B09FB-54E6-41CC-8830-6008F8A8A28F}" destId="{F7322647-52D8-4FE4-9B80-6AB77B5581F6}" srcOrd="4" destOrd="0" presId="urn:microsoft.com/office/officeart/2005/8/layout/hList1"/>
    <dgm:cxn modelId="{5BA22A73-5477-4388-BBC5-64507A12559C}" type="presParOf" srcId="{F7322647-52D8-4FE4-9B80-6AB77B5581F6}" destId="{6222906A-439C-4A05-B105-8CDCD7A64C63}" srcOrd="0" destOrd="0" presId="urn:microsoft.com/office/officeart/2005/8/layout/hList1"/>
    <dgm:cxn modelId="{E4B1E279-89CD-4380-A0A9-A0A73637E67A}" type="presParOf" srcId="{F7322647-52D8-4FE4-9B80-6AB77B5581F6}" destId="{F4929810-73D8-488E-AFAA-5C75CABBB48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C18FBF-3FF5-4C16-97CF-AF03740D7AB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2881FB1-6580-4F21-A283-BFAA6F91D5D2}">
      <dgm:prSet phldrT="[Text]" custT="1"/>
      <dgm:spPr>
        <a:solidFill>
          <a:srgbClr val="2F4A26"/>
        </a:solidFill>
        <a:ln>
          <a:solidFill>
            <a:srgbClr val="2F4A26"/>
          </a:solidFill>
        </a:ln>
      </dgm:spPr>
      <dgm:t>
        <a:bodyPr/>
        <a:lstStyle/>
        <a:p>
          <a:pPr rtl="0"/>
          <a:r>
            <a:rPr lang="en-US" sz="2400" b="0" i="0" dirty="0"/>
            <a:t>Public or non-profit</a:t>
          </a:r>
          <a:r>
            <a:rPr lang="en-US" sz="2400" b="0" i="0" dirty="0">
              <a:latin typeface="Calibri Light" panose="020F0302020204030204"/>
            </a:rPr>
            <a:t> </a:t>
          </a:r>
          <a:endParaRPr lang="en-US" sz="2400" b="0" dirty="0"/>
        </a:p>
      </dgm:t>
    </dgm:pt>
    <dgm:pt modelId="{A5ABDC17-7AB5-4F0E-992A-F9343F5D74EB}" type="sibTrans" cxnId="{4A31D641-1B5D-46D3-B685-0C4DC6EFE71B}">
      <dgm:prSet/>
      <dgm:spPr/>
      <dgm:t>
        <a:bodyPr/>
        <a:lstStyle/>
        <a:p>
          <a:endParaRPr lang="en-US"/>
        </a:p>
      </dgm:t>
    </dgm:pt>
    <dgm:pt modelId="{2D960FDD-BADA-480D-9043-497C56588AD3}" type="parTrans" cxnId="{4A31D641-1B5D-46D3-B685-0C4DC6EFE71B}">
      <dgm:prSet/>
      <dgm:spPr/>
      <dgm:t>
        <a:bodyPr/>
        <a:lstStyle/>
        <a:p>
          <a:endParaRPr lang="en-US"/>
        </a:p>
      </dgm:t>
    </dgm:pt>
    <dgm:pt modelId="{AD64CC1C-EF5A-4DEC-8AC4-51A97BD45F52}">
      <dgm:prSet phldrT="[Text]" custT="1"/>
      <dgm:spPr>
        <a:solidFill>
          <a:srgbClr val="B2B3B6">
            <a:alpha val="90000"/>
          </a:srgbClr>
        </a:solidFill>
        <a:ln>
          <a:solidFill>
            <a:srgbClr val="B2B3B6">
              <a:alpha val="90000"/>
            </a:srgbClr>
          </a:solidFill>
        </a:ln>
      </dgm:spPr>
      <dgm:t>
        <a:bodyPr/>
        <a:lstStyle/>
        <a:p>
          <a:endParaRPr lang="en-US" sz="2000" dirty="0"/>
        </a:p>
      </dgm:t>
    </dgm:pt>
    <dgm:pt modelId="{88EF6897-BEF0-4849-899A-25F56464BEFA}" type="sibTrans" cxnId="{9F98C042-6539-4206-B0C4-6A8F5AA5FE4B}">
      <dgm:prSet/>
      <dgm:spPr/>
      <dgm:t>
        <a:bodyPr/>
        <a:lstStyle/>
        <a:p>
          <a:endParaRPr lang="en-US"/>
        </a:p>
      </dgm:t>
    </dgm:pt>
    <dgm:pt modelId="{15EE8386-9C34-43DF-AC2B-6E1045880067}" type="parTrans" cxnId="{9F98C042-6539-4206-B0C4-6A8F5AA5FE4B}">
      <dgm:prSet/>
      <dgm:spPr/>
      <dgm:t>
        <a:bodyPr/>
        <a:lstStyle/>
        <a:p>
          <a:endParaRPr lang="en-US"/>
        </a:p>
      </dgm:t>
    </dgm:pt>
    <dgm:pt modelId="{D5197DDB-D5D2-499F-B255-CF7BB5AE2B43}">
      <dgm:prSet phldrT="[Text]" custT="1"/>
      <dgm:spPr>
        <a:solidFill>
          <a:srgbClr val="B2B3B6">
            <a:alpha val="90000"/>
          </a:srgbClr>
        </a:solidFill>
        <a:ln>
          <a:solidFill>
            <a:srgbClr val="B2B3B6">
              <a:alpha val="90000"/>
            </a:srgbClr>
          </a:solidFill>
        </a:ln>
      </dgm:spPr>
      <dgm:t>
        <a:bodyPr/>
        <a:lstStyle/>
        <a:p>
          <a:r>
            <a:rPr lang="en-US" sz="2000" b="0" i="0" dirty="0" smtClean="0">
              <a:latin typeface="+mn-lt"/>
            </a:rPr>
            <a:t>Is </a:t>
          </a:r>
          <a:r>
            <a:rPr lang="en-US" sz="2000" b="0" i="0" dirty="0">
              <a:latin typeface="+mn-lt"/>
            </a:rPr>
            <a:t>usually accredited</a:t>
          </a:r>
          <a:endParaRPr lang="en-US" sz="2000" dirty="0">
            <a:latin typeface="+mn-lt"/>
          </a:endParaRPr>
        </a:p>
      </dgm:t>
    </dgm:pt>
    <dgm:pt modelId="{29F2454A-2FA8-4B3A-AC63-4A0B9FD04A75}" type="sibTrans" cxnId="{3204ED53-15A0-4643-A582-021A785F1BA2}">
      <dgm:prSet/>
      <dgm:spPr/>
      <dgm:t>
        <a:bodyPr/>
        <a:lstStyle/>
        <a:p>
          <a:endParaRPr lang="en-US"/>
        </a:p>
      </dgm:t>
    </dgm:pt>
    <dgm:pt modelId="{B14A4DC9-F40A-4867-ADB8-4BA8A1F83766}" type="parTrans" cxnId="{3204ED53-15A0-4643-A582-021A785F1BA2}">
      <dgm:prSet/>
      <dgm:spPr/>
      <dgm:t>
        <a:bodyPr/>
        <a:lstStyle/>
        <a:p>
          <a:endParaRPr lang="en-US"/>
        </a:p>
      </dgm:t>
    </dgm:pt>
    <dgm:pt modelId="{7468213A-A9A8-44E7-B9C9-BE4DA5583E5F}">
      <dgm:prSet custT="1"/>
      <dgm:spPr>
        <a:solidFill>
          <a:srgbClr val="B2B3B6">
            <a:alpha val="90000"/>
          </a:srgbClr>
        </a:solidFill>
        <a:ln>
          <a:solidFill>
            <a:srgbClr val="B2B3B6">
              <a:alpha val="90000"/>
            </a:srgbClr>
          </a:solidFill>
        </a:ln>
      </dgm:spPr>
      <dgm:t>
        <a:bodyPr/>
        <a:lstStyle/>
        <a:p>
          <a:pPr rtl="0">
            <a:buFont typeface="Arial" panose="020B0604020202020204" pitchFamily="34" charset="0"/>
            <a:buChar char="•"/>
          </a:pPr>
          <a:r>
            <a:rPr lang="en-US" sz="2000" b="0" i="0" dirty="0" smtClean="0">
              <a:latin typeface="+mn-lt"/>
            </a:rPr>
            <a:t>Is </a:t>
          </a:r>
          <a:r>
            <a:rPr lang="en-US" sz="2000" b="0" i="0" dirty="0">
              <a:latin typeface="+mn-lt"/>
            </a:rPr>
            <a:t>not owned by an individual or business</a:t>
          </a:r>
        </a:p>
      </dgm:t>
    </dgm:pt>
    <dgm:pt modelId="{1E49255E-E5DF-4908-995B-51AA5630CEA6}" type="sibTrans" cxnId="{ED407421-925A-403C-A1DE-2500CAB20F1E}">
      <dgm:prSet/>
      <dgm:spPr/>
      <dgm:t>
        <a:bodyPr/>
        <a:lstStyle/>
        <a:p>
          <a:endParaRPr lang="en-US"/>
        </a:p>
      </dgm:t>
    </dgm:pt>
    <dgm:pt modelId="{2F992324-412D-42E8-B061-B16BF82D74FE}" type="parTrans" cxnId="{ED407421-925A-403C-A1DE-2500CAB20F1E}">
      <dgm:prSet/>
      <dgm:spPr/>
      <dgm:t>
        <a:bodyPr/>
        <a:lstStyle/>
        <a:p>
          <a:endParaRPr lang="en-US"/>
        </a:p>
      </dgm:t>
    </dgm:pt>
    <dgm:pt modelId="{2614DB9C-8898-40DF-BA49-F7C447795853}">
      <dgm:prSet custT="1"/>
      <dgm:spPr>
        <a:solidFill>
          <a:srgbClr val="B2B3B6">
            <a:alpha val="90000"/>
          </a:srgbClr>
        </a:solidFill>
        <a:ln>
          <a:solidFill>
            <a:srgbClr val="B2B3B6">
              <a:alpha val="90000"/>
            </a:srgbClr>
          </a:solidFill>
        </a:ln>
      </dgm:spPr>
      <dgm:t>
        <a:bodyPr/>
        <a:lstStyle/>
        <a:p>
          <a:pPr>
            <a:buFont typeface="Arial" panose="020B0604020202020204" pitchFamily="34" charset="0"/>
            <a:buChar char="•"/>
          </a:pPr>
          <a:r>
            <a:rPr lang="en-US" sz="2000" b="0" i="0" dirty="0" smtClean="0">
              <a:latin typeface="+mn-lt"/>
            </a:rPr>
            <a:t>Offers </a:t>
          </a:r>
          <a:r>
            <a:rPr lang="en-US" sz="2000" b="0" i="0" dirty="0">
              <a:latin typeface="+mn-lt"/>
            </a:rPr>
            <a:t>many different majors</a:t>
          </a:r>
        </a:p>
      </dgm:t>
    </dgm:pt>
    <dgm:pt modelId="{CC8108EA-7FFD-450A-BB56-674ADD3F96D3}" type="sibTrans" cxnId="{9088EAC7-949C-4C78-8DC0-F46AE8633BA5}">
      <dgm:prSet/>
      <dgm:spPr/>
      <dgm:t>
        <a:bodyPr/>
        <a:lstStyle/>
        <a:p>
          <a:endParaRPr lang="en-US"/>
        </a:p>
      </dgm:t>
    </dgm:pt>
    <dgm:pt modelId="{E312DCEE-0957-4A4E-A853-B8A284890BD9}" type="parTrans" cxnId="{9088EAC7-949C-4C78-8DC0-F46AE8633BA5}">
      <dgm:prSet/>
      <dgm:spPr/>
      <dgm:t>
        <a:bodyPr/>
        <a:lstStyle/>
        <a:p>
          <a:endParaRPr lang="en-US"/>
        </a:p>
      </dgm:t>
    </dgm:pt>
    <dgm:pt modelId="{E71206AF-7B20-4A35-9C54-D953616F89DC}">
      <dgm:prSet custT="1"/>
      <dgm:spPr>
        <a:solidFill>
          <a:srgbClr val="B2B3B6">
            <a:alpha val="90000"/>
          </a:srgbClr>
        </a:solidFill>
        <a:ln>
          <a:solidFill>
            <a:srgbClr val="B2B3B6">
              <a:alpha val="90000"/>
            </a:srgbClr>
          </a:solidFill>
        </a:ln>
      </dgm:spPr>
      <dgm:t>
        <a:bodyPr/>
        <a:lstStyle/>
        <a:p>
          <a:pPr>
            <a:buFont typeface="Arial" panose="020B0604020202020204" pitchFamily="34" charset="0"/>
            <a:buChar char="•"/>
          </a:pPr>
          <a:r>
            <a:rPr lang="en-US" sz="2000" b="0" i="0" dirty="0" smtClean="0">
              <a:latin typeface="+mn-lt"/>
            </a:rPr>
            <a:t>Mainly </a:t>
          </a:r>
          <a:r>
            <a:rPr lang="en-US" sz="2000" b="0" i="0" dirty="0">
              <a:latin typeface="+mn-lt"/>
            </a:rPr>
            <a:t>wants to help students learn</a:t>
          </a:r>
        </a:p>
      </dgm:t>
    </dgm:pt>
    <dgm:pt modelId="{D28D2ACF-3763-47DF-A3E2-0FD4D0C3E6CD}" type="sibTrans" cxnId="{07E2C61C-D273-4D9B-8136-0FE08A8E60E5}">
      <dgm:prSet/>
      <dgm:spPr/>
      <dgm:t>
        <a:bodyPr/>
        <a:lstStyle/>
        <a:p>
          <a:endParaRPr lang="en-US"/>
        </a:p>
      </dgm:t>
    </dgm:pt>
    <dgm:pt modelId="{B4E8F3B0-94EB-45B1-98F3-121CE2EBCF94}" type="parTrans" cxnId="{07E2C61C-D273-4D9B-8136-0FE08A8E60E5}">
      <dgm:prSet/>
      <dgm:spPr/>
      <dgm:t>
        <a:bodyPr/>
        <a:lstStyle/>
        <a:p>
          <a:endParaRPr lang="en-US"/>
        </a:p>
      </dgm:t>
    </dgm:pt>
    <dgm:pt modelId="{8321AB85-EA8C-4958-B404-B4C118CB3C18}">
      <dgm:prSet phldrT="[Text]"/>
      <dgm:spPr>
        <a:solidFill>
          <a:srgbClr val="B2B3B6">
            <a:alpha val="90000"/>
          </a:srgbClr>
        </a:solidFill>
        <a:ln>
          <a:solidFill>
            <a:srgbClr val="B2B3B6">
              <a:alpha val="90000"/>
            </a:srgbClr>
          </a:solidFill>
        </a:ln>
      </dgm:spPr>
      <dgm:t>
        <a:bodyPr/>
        <a:lstStyle/>
        <a:p>
          <a:endParaRPr lang="en-US" sz="2500" dirty="0"/>
        </a:p>
      </dgm:t>
    </dgm:pt>
    <dgm:pt modelId="{AA5F76CE-8FD4-4692-8BB1-EF84CF9D365E}" type="sibTrans" cxnId="{129AEA77-5D2A-49D4-956D-99009974B6C5}">
      <dgm:prSet/>
      <dgm:spPr/>
      <dgm:t>
        <a:bodyPr/>
        <a:lstStyle/>
        <a:p>
          <a:endParaRPr lang="en-US"/>
        </a:p>
      </dgm:t>
    </dgm:pt>
    <dgm:pt modelId="{24ABE8B3-7220-436D-9636-F7B4C0B99576}" type="parTrans" cxnId="{129AEA77-5D2A-49D4-956D-99009974B6C5}">
      <dgm:prSet/>
      <dgm:spPr/>
      <dgm:t>
        <a:bodyPr/>
        <a:lstStyle/>
        <a:p>
          <a:endParaRPr lang="en-US"/>
        </a:p>
      </dgm:t>
    </dgm:pt>
    <dgm:pt modelId="{6352CA33-6755-44BE-808F-400DA4CF80A7}">
      <dgm:prSet phldrT="[Text]" custT="1"/>
      <dgm:spPr>
        <a:solidFill>
          <a:srgbClr val="2F4A26"/>
        </a:solidFill>
        <a:ln>
          <a:solidFill>
            <a:srgbClr val="2F4A26"/>
          </a:solidFill>
        </a:ln>
      </dgm:spPr>
      <dgm:t>
        <a:bodyPr/>
        <a:lstStyle/>
        <a:p>
          <a:pPr rtl="0"/>
          <a:r>
            <a:rPr lang="en-US" sz="2400" b="0" i="0" dirty="0"/>
            <a:t>For-profit</a:t>
          </a:r>
          <a:r>
            <a:rPr lang="en-US" sz="2400" b="0" i="0" dirty="0">
              <a:latin typeface="Calibri Light" panose="020F0302020204030204"/>
            </a:rPr>
            <a:t> </a:t>
          </a:r>
          <a:endParaRPr lang="en-US" sz="2400" b="0" dirty="0"/>
        </a:p>
      </dgm:t>
    </dgm:pt>
    <dgm:pt modelId="{AAB4CF73-4B9B-4AA0-9074-16C2D2AE00A1}" type="sibTrans" cxnId="{82BAE5DD-3A79-4870-9019-1254385E0650}">
      <dgm:prSet/>
      <dgm:spPr/>
      <dgm:t>
        <a:bodyPr/>
        <a:lstStyle/>
        <a:p>
          <a:endParaRPr lang="en-US"/>
        </a:p>
      </dgm:t>
    </dgm:pt>
    <dgm:pt modelId="{AEB59203-63BA-4A96-BADC-40BAEBD9AA40}" type="parTrans" cxnId="{82BAE5DD-3A79-4870-9019-1254385E0650}">
      <dgm:prSet/>
      <dgm:spPr/>
      <dgm:t>
        <a:bodyPr/>
        <a:lstStyle/>
        <a:p>
          <a:endParaRPr lang="en-US"/>
        </a:p>
      </dgm:t>
    </dgm:pt>
    <dgm:pt modelId="{0949F1D9-5433-48BF-B593-1584C72F81FA}">
      <dgm:prSet phldrT="[Text]" custT="1"/>
      <dgm:spPr>
        <a:solidFill>
          <a:srgbClr val="B2B3B6">
            <a:alpha val="90000"/>
          </a:srgbClr>
        </a:solidFill>
        <a:ln>
          <a:solidFill>
            <a:srgbClr val="B2B3B6">
              <a:alpha val="90000"/>
            </a:srgbClr>
          </a:solidFill>
        </a:ln>
      </dgm:spPr>
      <dgm:t>
        <a:bodyPr/>
        <a:lstStyle/>
        <a:p>
          <a:endParaRPr lang="en-US" sz="2000" dirty="0"/>
        </a:p>
      </dgm:t>
    </dgm:pt>
    <dgm:pt modelId="{347C4870-3CEB-4964-9BF9-C83A38B38C69}" type="sibTrans" cxnId="{70339548-ACD2-419E-8F73-58AE0F0FB1A9}">
      <dgm:prSet/>
      <dgm:spPr/>
      <dgm:t>
        <a:bodyPr/>
        <a:lstStyle/>
        <a:p>
          <a:endParaRPr lang="en-US"/>
        </a:p>
      </dgm:t>
    </dgm:pt>
    <dgm:pt modelId="{D19D3E3F-BD33-44B9-918F-31080E6C108E}" type="parTrans" cxnId="{70339548-ACD2-419E-8F73-58AE0F0FB1A9}">
      <dgm:prSet/>
      <dgm:spPr/>
      <dgm:t>
        <a:bodyPr/>
        <a:lstStyle/>
        <a:p>
          <a:endParaRPr lang="en-US"/>
        </a:p>
      </dgm:t>
    </dgm:pt>
    <dgm:pt modelId="{9614A323-64B1-4077-A841-022051EC749A}">
      <dgm:prSet phldrT="[Text]" custT="1"/>
      <dgm:spPr>
        <a:solidFill>
          <a:srgbClr val="B2B3B6">
            <a:alpha val="90000"/>
          </a:srgbClr>
        </a:solidFill>
        <a:ln>
          <a:solidFill>
            <a:srgbClr val="B2B3B6">
              <a:alpha val="90000"/>
            </a:srgbClr>
          </a:solidFill>
        </a:ln>
      </dgm:spPr>
      <dgm:t>
        <a:bodyPr/>
        <a:lstStyle/>
        <a:p>
          <a:r>
            <a:rPr lang="en-US" sz="2000" b="0" i="0" dirty="0" smtClean="0">
              <a:latin typeface="Calibri" panose="020F0502020204030204" pitchFamily="34" charset="0"/>
              <a:cs typeface="Calibri" panose="020F0502020204030204" pitchFamily="34" charset="0"/>
            </a:rPr>
            <a:t>Is </a:t>
          </a:r>
          <a:r>
            <a:rPr lang="en-US" sz="2000" b="0" i="0" dirty="0">
              <a:latin typeface="Calibri" panose="020F0502020204030204" pitchFamily="34" charset="0"/>
              <a:cs typeface="Calibri" panose="020F0502020204030204" pitchFamily="34" charset="0"/>
            </a:rPr>
            <a:t>sometimes accredited</a:t>
          </a:r>
          <a:endParaRPr lang="en-US" sz="2000" dirty="0">
            <a:latin typeface="Calibri" panose="020F0502020204030204" pitchFamily="34" charset="0"/>
            <a:cs typeface="Calibri" panose="020F0502020204030204" pitchFamily="34" charset="0"/>
          </a:endParaRPr>
        </a:p>
      </dgm:t>
    </dgm:pt>
    <dgm:pt modelId="{FEC2A79F-8857-403A-A738-E8CE75C965E2}" type="sibTrans" cxnId="{FC7BD086-74EA-4D6C-9657-E916D355F209}">
      <dgm:prSet/>
      <dgm:spPr/>
      <dgm:t>
        <a:bodyPr/>
        <a:lstStyle/>
        <a:p>
          <a:endParaRPr lang="en-US"/>
        </a:p>
      </dgm:t>
    </dgm:pt>
    <dgm:pt modelId="{E5F6BCBD-B84E-4018-BE9E-BF57FF3B4B36}" type="parTrans" cxnId="{FC7BD086-74EA-4D6C-9657-E916D355F209}">
      <dgm:prSet/>
      <dgm:spPr/>
      <dgm:t>
        <a:bodyPr/>
        <a:lstStyle/>
        <a:p>
          <a:endParaRPr lang="en-US"/>
        </a:p>
      </dgm:t>
    </dgm:pt>
    <dgm:pt modelId="{9E7BD7C5-02BC-4282-8683-DF0E33E66CDD}">
      <dgm:prSet custT="1"/>
      <dgm:spPr>
        <a:solidFill>
          <a:srgbClr val="B2B3B6">
            <a:alpha val="90000"/>
          </a:srgbClr>
        </a:solidFill>
        <a:ln>
          <a:solidFill>
            <a:srgbClr val="B2B3B6">
              <a:alpha val="90000"/>
            </a:srgbClr>
          </a:solidFill>
        </a:ln>
      </dgm:spPr>
      <dgm:t>
        <a:bodyPr/>
        <a:lstStyle/>
        <a:p>
          <a:pPr>
            <a:buFont typeface="Arial" panose="020B0604020202020204" pitchFamily="34" charset="0"/>
            <a:buChar char="•"/>
          </a:pPr>
          <a:r>
            <a:rPr lang="en-US" sz="2000" b="0" i="0" dirty="0" smtClean="0">
              <a:latin typeface="Calibri" panose="020F0502020204030204" pitchFamily="34" charset="0"/>
              <a:cs typeface="Calibri" panose="020F0502020204030204" pitchFamily="34" charset="0"/>
            </a:rPr>
            <a:t>Is </a:t>
          </a:r>
          <a:r>
            <a:rPr lang="en-US" sz="2000" b="0" i="0" dirty="0">
              <a:latin typeface="Calibri" panose="020F0502020204030204" pitchFamily="34" charset="0"/>
              <a:cs typeface="Calibri" panose="020F0502020204030204" pitchFamily="34" charset="0"/>
            </a:rPr>
            <a:t>owned by a person or business</a:t>
          </a:r>
        </a:p>
      </dgm:t>
    </dgm:pt>
    <dgm:pt modelId="{794821E5-80F3-41DE-8984-9515D0D5CBEF}" type="sibTrans" cxnId="{E32139F8-112C-4DE7-B1D3-F2983F75E7F2}">
      <dgm:prSet/>
      <dgm:spPr/>
      <dgm:t>
        <a:bodyPr/>
        <a:lstStyle/>
        <a:p>
          <a:endParaRPr lang="en-US"/>
        </a:p>
      </dgm:t>
    </dgm:pt>
    <dgm:pt modelId="{22E6686D-F369-481C-9E03-5888CE3604B1}" type="parTrans" cxnId="{E32139F8-112C-4DE7-B1D3-F2983F75E7F2}">
      <dgm:prSet/>
      <dgm:spPr/>
      <dgm:t>
        <a:bodyPr/>
        <a:lstStyle/>
        <a:p>
          <a:endParaRPr lang="en-US"/>
        </a:p>
      </dgm:t>
    </dgm:pt>
    <dgm:pt modelId="{55BF8F32-E3AA-4418-B527-9F702EFEC4AE}">
      <dgm:prSet custT="1"/>
      <dgm:spPr>
        <a:solidFill>
          <a:srgbClr val="B2B3B6">
            <a:alpha val="90000"/>
          </a:srgbClr>
        </a:solidFill>
        <a:ln>
          <a:solidFill>
            <a:srgbClr val="B2B3B6">
              <a:alpha val="90000"/>
            </a:srgbClr>
          </a:solidFill>
        </a:ln>
      </dgm:spPr>
      <dgm:t>
        <a:bodyPr/>
        <a:lstStyle/>
        <a:p>
          <a:pPr>
            <a:buFont typeface="Arial" panose="020B0604020202020204" pitchFamily="34" charset="0"/>
            <a:buChar char="•"/>
          </a:pPr>
          <a:r>
            <a:rPr lang="en-US" sz="2000" b="0" i="0" dirty="0" smtClean="0">
              <a:latin typeface="Calibri" panose="020F0502020204030204" pitchFamily="34" charset="0"/>
              <a:cs typeface="Calibri" panose="020F0502020204030204" pitchFamily="34" charset="0"/>
            </a:rPr>
            <a:t>Often </a:t>
          </a:r>
          <a:r>
            <a:rPr lang="en-US" sz="2000" b="0" i="0" dirty="0">
              <a:latin typeface="Calibri" panose="020F0502020204030204" pitchFamily="34" charset="0"/>
              <a:cs typeface="Calibri" panose="020F0502020204030204" pitchFamily="34" charset="0"/>
            </a:rPr>
            <a:t>focuses on a few majors or areas of study</a:t>
          </a:r>
        </a:p>
      </dgm:t>
    </dgm:pt>
    <dgm:pt modelId="{4873DC14-22F5-4316-8DAE-F4F4E397CD87}" type="sibTrans" cxnId="{30A7D15B-564C-424B-8FAA-DF1023715347}">
      <dgm:prSet/>
      <dgm:spPr/>
      <dgm:t>
        <a:bodyPr/>
        <a:lstStyle/>
        <a:p>
          <a:endParaRPr lang="en-US"/>
        </a:p>
      </dgm:t>
    </dgm:pt>
    <dgm:pt modelId="{B0418EE9-B3B3-4CEB-902E-E51925A9B3C6}" type="parTrans" cxnId="{30A7D15B-564C-424B-8FAA-DF1023715347}">
      <dgm:prSet/>
      <dgm:spPr/>
      <dgm:t>
        <a:bodyPr/>
        <a:lstStyle/>
        <a:p>
          <a:endParaRPr lang="en-US"/>
        </a:p>
      </dgm:t>
    </dgm:pt>
    <dgm:pt modelId="{A3F50BB1-F540-44F1-B623-7CB6B4AA91ED}">
      <dgm:prSet custT="1"/>
      <dgm:spPr>
        <a:solidFill>
          <a:srgbClr val="B2B3B6">
            <a:alpha val="90000"/>
          </a:srgbClr>
        </a:solidFill>
        <a:ln>
          <a:solidFill>
            <a:srgbClr val="B2B3B6">
              <a:alpha val="90000"/>
            </a:srgbClr>
          </a:solidFill>
        </a:ln>
      </dgm:spPr>
      <dgm:t>
        <a:bodyPr/>
        <a:lstStyle/>
        <a:p>
          <a:pPr>
            <a:buFont typeface="Arial" panose="020B0604020202020204" pitchFamily="34" charset="0"/>
            <a:buChar char="•"/>
          </a:pPr>
          <a:r>
            <a:rPr lang="en-US" sz="2000" b="0" i="0" dirty="0" smtClean="0">
              <a:latin typeface="Calibri" panose="020F0502020204030204" pitchFamily="34" charset="0"/>
              <a:cs typeface="Calibri" panose="020F0502020204030204" pitchFamily="34" charset="0"/>
            </a:rPr>
            <a:t>Usually </a:t>
          </a:r>
          <a:r>
            <a:rPr lang="en-US" sz="2000" b="0" i="0" dirty="0">
              <a:latin typeface="Calibri" panose="020F0502020204030204" pitchFamily="34" charset="0"/>
              <a:cs typeface="Calibri" panose="020F0502020204030204" pitchFamily="34" charset="0"/>
            </a:rPr>
            <a:t>is focused on making money for its owners</a:t>
          </a:r>
        </a:p>
      </dgm:t>
    </dgm:pt>
    <dgm:pt modelId="{029C7BEF-01AB-4274-929C-5290607EB6CA}" type="sibTrans" cxnId="{25AD1770-4C6E-4139-83D6-C8C70409F4BC}">
      <dgm:prSet/>
      <dgm:spPr/>
      <dgm:t>
        <a:bodyPr/>
        <a:lstStyle/>
        <a:p>
          <a:endParaRPr lang="en-US"/>
        </a:p>
      </dgm:t>
    </dgm:pt>
    <dgm:pt modelId="{E8F89C29-83EF-470C-9586-84726D740072}" type="parTrans" cxnId="{25AD1770-4C6E-4139-83D6-C8C70409F4BC}">
      <dgm:prSet/>
      <dgm:spPr/>
      <dgm:t>
        <a:bodyPr/>
        <a:lstStyle/>
        <a:p>
          <a:endParaRPr lang="en-US"/>
        </a:p>
      </dgm:t>
    </dgm:pt>
    <dgm:pt modelId="{C8CB2C91-9B5B-4CB6-8B8A-DBD10B638026}">
      <dgm:prSet phldrT="[Text]"/>
      <dgm:spPr>
        <a:solidFill>
          <a:srgbClr val="B2B3B6">
            <a:alpha val="90000"/>
          </a:srgbClr>
        </a:solidFill>
        <a:ln>
          <a:solidFill>
            <a:srgbClr val="B2B3B6">
              <a:alpha val="90000"/>
            </a:srgbClr>
          </a:solidFill>
        </a:ln>
      </dgm:spPr>
      <dgm:t>
        <a:bodyPr/>
        <a:lstStyle/>
        <a:p>
          <a:endParaRPr lang="en-US" sz="2500" dirty="0"/>
        </a:p>
      </dgm:t>
    </dgm:pt>
    <dgm:pt modelId="{1C076CC9-2D99-4082-8BC8-8ECD9480D22B}" type="sibTrans" cxnId="{F59F4E0B-1B2C-456F-998F-E2EBE06FE169}">
      <dgm:prSet/>
      <dgm:spPr/>
      <dgm:t>
        <a:bodyPr/>
        <a:lstStyle/>
        <a:p>
          <a:endParaRPr lang="en-US"/>
        </a:p>
      </dgm:t>
    </dgm:pt>
    <dgm:pt modelId="{1DD04FF8-3419-42DF-A232-70DE3AF97B01}" type="parTrans" cxnId="{F59F4E0B-1B2C-456F-998F-E2EBE06FE169}">
      <dgm:prSet/>
      <dgm:spPr/>
      <dgm:t>
        <a:bodyPr/>
        <a:lstStyle/>
        <a:p>
          <a:endParaRPr lang="en-US"/>
        </a:p>
      </dgm:t>
    </dgm:pt>
    <dgm:pt modelId="{F410354D-6F38-43BF-AE54-B4C760C00FE2}" type="pres">
      <dgm:prSet presAssocID="{00C18FBF-3FF5-4C16-97CF-AF03740D7AB6}" presName="Name0" presStyleCnt="0">
        <dgm:presLayoutVars>
          <dgm:dir/>
          <dgm:animLvl val="lvl"/>
          <dgm:resizeHandles val="exact"/>
        </dgm:presLayoutVars>
      </dgm:prSet>
      <dgm:spPr/>
      <dgm:t>
        <a:bodyPr/>
        <a:lstStyle/>
        <a:p>
          <a:endParaRPr lang="en-US"/>
        </a:p>
      </dgm:t>
    </dgm:pt>
    <dgm:pt modelId="{552B6152-5F18-47A8-ADF2-2B1171DD708E}" type="pres">
      <dgm:prSet presAssocID="{F2881FB1-6580-4F21-A283-BFAA6F91D5D2}" presName="composite" presStyleCnt="0"/>
      <dgm:spPr/>
    </dgm:pt>
    <dgm:pt modelId="{2A29682D-6CB6-486A-BEA9-0ACA7B2EAFF8}" type="pres">
      <dgm:prSet presAssocID="{F2881FB1-6580-4F21-A283-BFAA6F91D5D2}" presName="parTx" presStyleLbl="alignNode1" presStyleIdx="0" presStyleCnt="2">
        <dgm:presLayoutVars>
          <dgm:chMax val="0"/>
          <dgm:chPref val="0"/>
          <dgm:bulletEnabled val="1"/>
        </dgm:presLayoutVars>
      </dgm:prSet>
      <dgm:spPr/>
      <dgm:t>
        <a:bodyPr/>
        <a:lstStyle/>
        <a:p>
          <a:endParaRPr lang="en-US"/>
        </a:p>
      </dgm:t>
    </dgm:pt>
    <dgm:pt modelId="{9E194172-3512-44DB-91D4-3E81C3E33391}" type="pres">
      <dgm:prSet presAssocID="{F2881FB1-6580-4F21-A283-BFAA6F91D5D2}" presName="desTx" presStyleLbl="alignAccFollowNode1" presStyleIdx="0" presStyleCnt="2">
        <dgm:presLayoutVars>
          <dgm:bulletEnabled val="1"/>
        </dgm:presLayoutVars>
      </dgm:prSet>
      <dgm:spPr/>
      <dgm:t>
        <a:bodyPr/>
        <a:lstStyle/>
        <a:p>
          <a:endParaRPr lang="en-US"/>
        </a:p>
      </dgm:t>
    </dgm:pt>
    <dgm:pt modelId="{915DF301-0AC3-41D7-9187-7EB21DB994E4}" type="pres">
      <dgm:prSet presAssocID="{A5ABDC17-7AB5-4F0E-992A-F9343F5D74EB}" presName="space" presStyleCnt="0"/>
      <dgm:spPr/>
    </dgm:pt>
    <dgm:pt modelId="{C7E71B2F-6865-45EB-89BA-86282762187A}" type="pres">
      <dgm:prSet presAssocID="{6352CA33-6755-44BE-808F-400DA4CF80A7}" presName="composite" presStyleCnt="0"/>
      <dgm:spPr/>
    </dgm:pt>
    <dgm:pt modelId="{F9A973C7-07DF-49E3-A3F4-3DA46C7ABFEE}" type="pres">
      <dgm:prSet presAssocID="{6352CA33-6755-44BE-808F-400DA4CF80A7}" presName="parTx" presStyleLbl="alignNode1" presStyleIdx="1" presStyleCnt="2" custLinFactNeighborX="1" custLinFactNeighborY="782">
        <dgm:presLayoutVars>
          <dgm:chMax val="0"/>
          <dgm:chPref val="0"/>
          <dgm:bulletEnabled val="1"/>
        </dgm:presLayoutVars>
      </dgm:prSet>
      <dgm:spPr/>
      <dgm:t>
        <a:bodyPr/>
        <a:lstStyle/>
        <a:p>
          <a:endParaRPr lang="en-US"/>
        </a:p>
      </dgm:t>
    </dgm:pt>
    <dgm:pt modelId="{EDF1869D-6AFD-4D7C-829C-DAE628B469F7}" type="pres">
      <dgm:prSet presAssocID="{6352CA33-6755-44BE-808F-400DA4CF80A7}" presName="desTx" presStyleLbl="alignAccFollowNode1" presStyleIdx="1" presStyleCnt="2">
        <dgm:presLayoutVars>
          <dgm:bulletEnabled val="1"/>
        </dgm:presLayoutVars>
      </dgm:prSet>
      <dgm:spPr/>
      <dgm:t>
        <a:bodyPr/>
        <a:lstStyle/>
        <a:p>
          <a:endParaRPr lang="en-US"/>
        </a:p>
      </dgm:t>
    </dgm:pt>
  </dgm:ptLst>
  <dgm:cxnLst>
    <dgm:cxn modelId="{30A7D15B-564C-424B-8FAA-DF1023715347}" srcId="{6352CA33-6755-44BE-808F-400DA4CF80A7}" destId="{55BF8F32-E3AA-4418-B527-9F702EFEC4AE}" srcOrd="3" destOrd="0" parTransId="{B0418EE9-B3B3-4CEB-902E-E51925A9B3C6}" sibTransId="{4873DC14-22F5-4316-8DAE-F4F4E397CD87}"/>
    <dgm:cxn modelId="{FC7BD086-74EA-4D6C-9657-E916D355F209}" srcId="{6352CA33-6755-44BE-808F-400DA4CF80A7}" destId="{9614A323-64B1-4077-A841-022051EC749A}" srcOrd="1" destOrd="0" parTransId="{E5F6BCBD-B84E-4018-BE9E-BF57FF3B4B36}" sibTransId="{FEC2A79F-8857-403A-A738-E8CE75C965E2}"/>
    <dgm:cxn modelId="{97D4F8AA-6381-4CCA-BEAE-10560EB95134}" type="presOf" srcId="{0949F1D9-5433-48BF-B593-1584C72F81FA}" destId="{EDF1869D-6AFD-4D7C-829C-DAE628B469F7}" srcOrd="0" destOrd="0" presId="urn:microsoft.com/office/officeart/2005/8/layout/hList1"/>
    <dgm:cxn modelId="{04B52471-A48F-44C1-8613-176B4245FDCD}" type="presOf" srcId="{F2881FB1-6580-4F21-A283-BFAA6F91D5D2}" destId="{2A29682D-6CB6-486A-BEA9-0ACA7B2EAFF8}" srcOrd="0" destOrd="0" presId="urn:microsoft.com/office/officeart/2005/8/layout/hList1"/>
    <dgm:cxn modelId="{2426C76F-8725-43F1-9F17-17821576DD36}" type="presOf" srcId="{9E7BD7C5-02BC-4282-8683-DF0E33E66CDD}" destId="{EDF1869D-6AFD-4D7C-829C-DAE628B469F7}" srcOrd="0" destOrd="2" presId="urn:microsoft.com/office/officeart/2005/8/layout/hList1"/>
    <dgm:cxn modelId="{9F98C042-6539-4206-B0C4-6A8F5AA5FE4B}" srcId="{F2881FB1-6580-4F21-A283-BFAA6F91D5D2}" destId="{AD64CC1C-EF5A-4DEC-8AC4-51A97BD45F52}" srcOrd="0" destOrd="0" parTransId="{15EE8386-9C34-43DF-AC2B-6E1045880067}" sibTransId="{88EF6897-BEF0-4849-899A-25F56464BEFA}"/>
    <dgm:cxn modelId="{07E2C61C-D273-4D9B-8136-0FE08A8E60E5}" srcId="{F2881FB1-6580-4F21-A283-BFAA6F91D5D2}" destId="{E71206AF-7B20-4A35-9C54-D953616F89DC}" srcOrd="4" destOrd="0" parTransId="{B4E8F3B0-94EB-45B1-98F3-121CE2EBCF94}" sibTransId="{D28D2ACF-3763-47DF-A3E2-0FD4D0C3E6CD}"/>
    <dgm:cxn modelId="{C0A762D5-45DE-4BF9-91DB-8D71EE20A555}" type="presOf" srcId="{7468213A-A9A8-44E7-B9C9-BE4DA5583E5F}" destId="{9E194172-3512-44DB-91D4-3E81C3E33391}" srcOrd="0" destOrd="2" presId="urn:microsoft.com/office/officeart/2005/8/layout/hList1"/>
    <dgm:cxn modelId="{ED407421-925A-403C-A1DE-2500CAB20F1E}" srcId="{F2881FB1-6580-4F21-A283-BFAA6F91D5D2}" destId="{7468213A-A9A8-44E7-B9C9-BE4DA5583E5F}" srcOrd="2" destOrd="0" parTransId="{2F992324-412D-42E8-B061-B16BF82D74FE}" sibTransId="{1E49255E-E5DF-4908-995B-51AA5630CEA6}"/>
    <dgm:cxn modelId="{218D1F4B-E801-4FBA-9D65-7EB74D37BFBA}" type="presOf" srcId="{8321AB85-EA8C-4958-B404-B4C118CB3C18}" destId="{9E194172-3512-44DB-91D4-3E81C3E33391}" srcOrd="0" destOrd="5" presId="urn:microsoft.com/office/officeart/2005/8/layout/hList1"/>
    <dgm:cxn modelId="{6BE7BB92-9BEB-4F52-AB41-5CDA0D2309FF}" type="presOf" srcId="{55BF8F32-E3AA-4418-B527-9F702EFEC4AE}" destId="{EDF1869D-6AFD-4D7C-829C-DAE628B469F7}" srcOrd="0" destOrd="3" presId="urn:microsoft.com/office/officeart/2005/8/layout/hList1"/>
    <dgm:cxn modelId="{4A31D641-1B5D-46D3-B685-0C4DC6EFE71B}" srcId="{00C18FBF-3FF5-4C16-97CF-AF03740D7AB6}" destId="{F2881FB1-6580-4F21-A283-BFAA6F91D5D2}" srcOrd="0" destOrd="0" parTransId="{2D960FDD-BADA-480D-9043-497C56588AD3}" sibTransId="{A5ABDC17-7AB5-4F0E-992A-F9343F5D74EB}"/>
    <dgm:cxn modelId="{DC9073E4-FCFE-43F2-A072-52CC741FF6FF}" type="presOf" srcId="{2614DB9C-8898-40DF-BA49-F7C447795853}" destId="{9E194172-3512-44DB-91D4-3E81C3E33391}" srcOrd="0" destOrd="3" presId="urn:microsoft.com/office/officeart/2005/8/layout/hList1"/>
    <dgm:cxn modelId="{F4C580EB-B175-454E-8AD6-D5DB116A37A5}" type="presOf" srcId="{6352CA33-6755-44BE-808F-400DA4CF80A7}" destId="{F9A973C7-07DF-49E3-A3F4-3DA46C7ABFEE}" srcOrd="0" destOrd="0" presId="urn:microsoft.com/office/officeart/2005/8/layout/hList1"/>
    <dgm:cxn modelId="{3D5942C5-20C8-423D-9DB2-683206C46CDF}" type="presOf" srcId="{A3F50BB1-F540-44F1-B623-7CB6B4AA91ED}" destId="{EDF1869D-6AFD-4D7C-829C-DAE628B469F7}" srcOrd="0" destOrd="4" presId="urn:microsoft.com/office/officeart/2005/8/layout/hList1"/>
    <dgm:cxn modelId="{C1CFBC52-8482-417F-AC54-9816A682503E}" type="presOf" srcId="{AD64CC1C-EF5A-4DEC-8AC4-51A97BD45F52}" destId="{9E194172-3512-44DB-91D4-3E81C3E33391}" srcOrd="0" destOrd="0" presId="urn:microsoft.com/office/officeart/2005/8/layout/hList1"/>
    <dgm:cxn modelId="{711C0D18-6D20-455F-9029-1AA7F0C52D37}" type="presOf" srcId="{E71206AF-7B20-4A35-9C54-D953616F89DC}" destId="{9E194172-3512-44DB-91D4-3E81C3E33391}" srcOrd="0" destOrd="4" presId="urn:microsoft.com/office/officeart/2005/8/layout/hList1"/>
    <dgm:cxn modelId="{9088EAC7-949C-4C78-8DC0-F46AE8633BA5}" srcId="{F2881FB1-6580-4F21-A283-BFAA6F91D5D2}" destId="{2614DB9C-8898-40DF-BA49-F7C447795853}" srcOrd="3" destOrd="0" parTransId="{E312DCEE-0957-4A4E-A853-B8A284890BD9}" sibTransId="{CC8108EA-7FFD-450A-BB56-674ADD3F96D3}"/>
    <dgm:cxn modelId="{82BAE5DD-3A79-4870-9019-1254385E0650}" srcId="{00C18FBF-3FF5-4C16-97CF-AF03740D7AB6}" destId="{6352CA33-6755-44BE-808F-400DA4CF80A7}" srcOrd="1" destOrd="0" parTransId="{AEB59203-63BA-4A96-BADC-40BAEBD9AA40}" sibTransId="{AAB4CF73-4B9B-4AA0-9074-16C2D2AE00A1}"/>
    <dgm:cxn modelId="{70339548-ACD2-419E-8F73-58AE0F0FB1A9}" srcId="{6352CA33-6755-44BE-808F-400DA4CF80A7}" destId="{0949F1D9-5433-48BF-B593-1584C72F81FA}" srcOrd="0" destOrd="0" parTransId="{D19D3E3F-BD33-44B9-918F-31080E6C108E}" sibTransId="{347C4870-3CEB-4964-9BF9-C83A38B38C69}"/>
    <dgm:cxn modelId="{25AD1770-4C6E-4139-83D6-C8C70409F4BC}" srcId="{6352CA33-6755-44BE-808F-400DA4CF80A7}" destId="{A3F50BB1-F540-44F1-B623-7CB6B4AA91ED}" srcOrd="4" destOrd="0" parTransId="{E8F89C29-83EF-470C-9586-84726D740072}" sibTransId="{029C7BEF-01AB-4274-929C-5290607EB6CA}"/>
    <dgm:cxn modelId="{8B084458-243A-4D4E-8884-9DE226F66914}" type="presOf" srcId="{9614A323-64B1-4077-A841-022051EC749A}" destId="{EDF1869D-6AFD-4D7C-829C-DAE628B469F7}" srcOrd="0" destOrd="1" presId="urn:microsoft.com/office/officeart/2005/8/layout/hList1"/>
    <dgm:cxn modelId="{5DCD7ACB-6999-4438-A8A3-6359BE2764D6}" type="presOf" srcId="{00C18FBF-3FF5-4C16-97CF-AF03740D7AB6}" destId="{F410354D-6F38-43BF-AE54-B4C760C00FE2}" srcOrd="0" destOrd="0" presId="urn:microsoft.com/office/officeart/2005/8/layout/hList1"/>
    <dgm:cxn modelId="{B0C59486-AC3B-4F45-8D25-4948E13D1512}" type="presOf" srcId="{C8CB2C91-9B5B-4CB6-8B8A-DBD10B638026}" destId="{EDF1869D-6AFD-4D7C-829C-DAE628B469F7}" srcOrd="0" destOrd="5" presId="urn:microsoft.com/office/officeart/2005/8/layout/hList1"/>
    <dgm:cxn modelId="{F59F4E0B-1B2C-456F-998F-E2EBE06FE169}" srcId="{6352CA33-6755-44BE-808F-400DA4CF80A7}" destId="{C8CB2C91-9B5B-4CB6-8B8A-DBD10B638026}" srcOrd="5" destOrd="0" parTransId="{1DD04FF8-3419-42DF-A232-70DE3AF97B01}" sibTransId="{1C076CC9-2D99-4082-8BC8-8ECD9480D22B}"/>
    <dgm:cxn modelId="{129AEA77-5D2A-49D4-956D-99009974B6C5}" srcId="{F2881FB1-6580-4F21-A283-BFAA6F91D5D2}" destId="{8321AB85-EA8C-4958-B404-B4C118CB3C18}" srcOrd="5" destOrd="0" parTransId="{24ABE8B3-7220-436D-9636-F7B4C0B99576}" sibTransId="{AA5F76CE-8FD4-4692-8BB1-EF84CF9D365E}"/>
    <dgm:cxn modelId="{BE8472E4-3B25-446D-BA79-F3A316BB4049}" type="presOf" srcId="{D5197DDB-D5D2-499F-B255-CF7BB5AE2B43}" destId="{9E194172-3512-44DB-91D4-3E81C3E33391}" srcOrd="0" destOrd="1" presId="urn:microsoft.com/office/officeart/2005/8/layout/hList1"/>
    <dgm:cxn modelId="{E32139F8-112C-4DE7-B1D3-F2983F75E7F2}" srcId="{6352CA33-6755-44BE-808F-400DA4CF80A7}" destId="{9E7BD7C5-02BC-4282-8683-DF0E33E66CDD}" srcOrd="2" destOrd="0" parTransId="{22E6686D-F369-481C-9E03-5888CE3604B1}" sibTransId="{794821E5-80F3-41DE-8984-9515D0D5CBEF}"/>
    <dgm:cxn modelId="{3204ED53-15A0-4643-A582-021A785F1BA2}" srcId="{F2881FB1-6580-4F21-A283-BFAA6F91D5D2}" destId="{D5197DDB-D5D2-499F-B255-CF7BB5AE2B43}" srcOrd="1" destOrd="0" parTransId="{B14A4DC9-F40A-4867-ADB8-4BA8A1F83766}" sibTransId="{29F2454A-2FA8-4B3A-AC63-4A0B9FD04A75}"/>
    <dgm:cxn modelId="{729DA9A1-0EFB-435F-90C8-17D206BC63DA}" type="presParOf" srcId="{F410354D-6F38-43BF-AE54-B4C760C00FE2}" destId="{552B6152-5F18-47A8-ADF2-2B1171DD708E}" srcOrd="0" destOrd="0" presId="urn:microsoft.com/office/officeart/2005/8/layout/hList1"/>
    <dgm:cxn modelId="{8CACAD6E-3E4B-4E48-B4E9-FE333A2F13AD}" type="presParOf" srcId="{552B6152-5F18-47A8-ADF2-2B1171DD708E}" destId="{2A29682D-6CB6-486A-BEA9-0ACA7B2EAFF8}" srcOrd="0" destOrd="0" presId="urn:microsoft.com/office/officeart/2005/8/layout/hList1"/>
    <dgm:cxn modelId="{A010245E-1106-4498-A2DA-A19A818A1ECF}" type="presParOf" srcId="{552B6152-5F18-47A8-ADF2-2B1171DD708E}" destId="{9E194172-3512-44DB-91D4-3E81C3E33391}" srcOrd="1" destOrd="0" presId="urn:microsoft.com/office/officeart/2005/8/layout/hList1"/>
    <dgm:cxn modelId="{1FEDB0D5-1162-4EBB-A562-1C2056F1A24D}" type="presParOf" srcId="{F410354D-6F38-43BF-AE54-B4C760C00FE2}" destId="{915DF301-0AC3-41D7-9187-7EB21DB994E4}" srcOrd="1" destOrd="0" presId="urn:microsoft.com/office/officeart/2005/8/layout/hList1"/>
    <dgm:cxn modelId="{CFB4A30D-BB77-48B1-9E3B-37231584C622}" type="presParOf" srcId="{F410354D-6F38-43BF-AE54-B4C760C00FE2}" destId="{C7E71B2F-6865-45EB-89BA-86282762187A}" srcOrd="2" destOrd="0" presId="urn:microsoft.com/office/officeart/2005/8/layout/hList1"/>
    <dgm:cxn modelId="{53DF7738-2A24-44C8-9DAE-FA7AE55AEDEB}" type="presParOf" srcId="{C7E71B2F-6865-45EB-89BA-86282762187A}" destId="{F9A973C7-07DF-49E3-A3F4-3DA46C7ABFEE}" srcOrd="0" destOrd="0" presId="urn:microsoft.com/office/officeart/2005/8/layout/hList1"/>
    <dgm:cxn modelId="{E4099F54-F709-4386-9FF8-F1565688B0F2}" type="presParOf" srcId="{C7E71B2F-6865-45EB-89BA-86282762187A}" destId="{EDF1869D-6AFD-4D7C-829C-DAE628B469F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C18FBF-3FF5-4C16-97CF-AF03740D7AB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2881FB1-6580-4F21-A283-BFAA6F91D5D2}">
      <dgm:prSet phldrT="[Text]" custT="1"/>
      <dgm:spPr>
        <a:solidFill>
          <a:srgbClr val="2F4A26"/>
        </a:solidFill>
        <a:ln>
          <a:solidFill>
            <a:srgbClr val="2F4A26"/>
          </a:solidFill>
        </a:ln>
      </dgm:spPr>
      <dgm:t>
        <a:bodyPr/>
        <a:lstStyle/>
        <a:p>
          <a:r>
            <a:rPr lang="en-US" sz="2400" dirty="0"/>
            <a:t>Financial</a:t>
          </a:r>
        </a:p>
      </dgm:t>
    </dgm:pt>
    <dgm:pt modelId="{2D960FDD-BADA-480D-9043-497C56588AD3}" type="parTrans" cxnId="{4A31D641-1B5D-46D3-B685-0C4DC6EFE71B}">
      <dgm:prSet/>
      <dgm:spPr/>
      <dgm:t>
        <a:bodyPr/>
        <a:lstStyle/>
        <a:p>
          <a:endParaRPr lang="en-US"/>
        </a:p>
      </dgm:t>
    </dgm:pt>
    <dgm:pt modelId="{A5ABDC17-7AB5-4F0E-992A-F9343F5D74EB}" type="sibTrans" cxnId="{4A31D641-1B5D-46D3-B685-0C4DC6EFE71B}">
      <dgm:prSet/>
      <dgm:spPr/>
      <dgm:t>
        <a:bodyPr/>
        <a:lstStyle/>
        <a:p>
          <a:endParaRPr lang="en-US"/>
        </a:p>
      </dgm:t>
    </dgm:pt>
    <dgm:pt modelId="{D5197DDB-D5D2-499F-B255-CF7BB5AE2B43}">
      <dgm:prSet phldrT="[Text]" custT="1"/>
      <dgm:spPr>
        <a:solidFill>
          <a:srgbClr val="B2B3B6">
            <a:alpha val="90000"/>
          </a:srgbClr>
        </a:solidFill>
        <a:ln>
          <a:solidFill>
            <a:srgbClr val="B2B3B6">
              <a:alpha val="90000"/>
            </a:srgbClr>
          </a:solidFill>
        </a:ln>
      </dgm:spPr>
      <dgm:t>
        <a:bodyPr/>
        <a:lstStyle/>
        <a:p>
          <a:pPr rtl="0"/>
          <a:r>
            <a:rPr lang="en-US" sz="2000" dirty="0" smtClean="0">
              <a:latin typeface="Calibri"/>
              <a:cs typeface="Calibri"/>
            </a:rPr>
            <a:t>Parents’ </a:t>
          </a:r>
          <a:r>
            <a:rPr lang="en-US" sz="2000" dirty="0">
              <a:latin typeface="Calibri"/>
              <a:cs typeface="Calibri"/>
            </a:rPr>
            <a:t>federal income tax return </a:t>
          </a:r>
        </a:p>
      </dgm:t>
    </dgm:pt>
    <dgm:pt modelId="{B14A4DC9-F40A-4867-ADB8-4BA8A1F83766}" type="parTrans" cxnId="{3204ED53-15A0-4643-A582-021A785F1BA2}">
      <dgm:prSet/>
      <dgm:spPr/>
      <dgm:t>
        <a:bodyPr/>
        <a:lstStyle/>
        <a:p>
          <a:endParaRPr lang="en-US"/>
        </a:p>
      </dgm:t>
    </dgm:pt>
    <dgm:pt modelId="{29F2454A-2FA8-4B3A-AC63-4A0B9FD04A75}" type="sibTrans" cxnId="{3204ED53-15A0-4643-A582-021A785F1BA2}">
      <dgm:prSet/>
      <dgm:spPr/>
      <dgm:t>
        <a:bodyPr/>
        <a:lstStyle/>
        <a:p>
          <a:endParaRPr lang="en-US"/>
        </a:p>
      </dgm:t>
    </dgm:pt>
    <dgm:pt modelId="{8321AB85-EA8C-4958-B404-B4C118CB3C18}">
      <dgm:prSet phldrT="[Text]"/>
      <dgm:spPr>
        <a:solidFill>
          <a:srgbClr val="B2B3B6">
            <a:alpha val="90000"/>
          </a:srgbClr>
        </a:solidFill>
        <a:ln>
          <a:solidFill>
            <a:srgbClr val="B2B3B6">
              <a:alpha val="90000"/>
            </a:srgbClr>
          </a:solidFill>
        </a:ln>
      </dgm:spPr>
      <dgm:t>
        <a:bodyPr/>
        <a:lstStyle/>
        <a:p>
          <a:endParaRPr lang="en-US" sz="2600" dirty="0"/>
        </a:p>
      </dgm:t>
    </dgm:pt>
    <dgm:pt modelId="{24ABE8B3-7220-436D-9636-F7B4C0B99576}" type="parTrans" cxnId="{129AEA77-5D2A-49D4-956D-99009974B6C5}">
      <dgm:prSet/>
      <dgm:spPr/>
      <dgm:t>
        <a:bodyPr/>
        <a:lstStyle/>
        <a:p>
          <a:endParaRPr lang="en-US"/>
        </a:p>
      </dgm:t>
    </dgm:pt>
    <dgm:pt modelId="{AA5F76CE-8FD4-4692-8BB1-EF84CF9D365E}" type="sibTrans" cxnId="{129AEA77-5D2A-49D4-956D-99009974B6C5}">
      <dgm:prSet/>
      <dgm:spPr/>
      <dgm:t>
        <a:bodyPr/>
        <a:lstStyle/>
        <a:p>
          <a:endParaRPr lang="en-US"/>
        </a:p>
      </dgm:t>
    </dgm:pt>
    <dgm:pt modelId="{6352CA33-6755-44BE-808F-400DA4CF80A7}">
      <dgm:prSet phldrT="[Text]" custT="1"/>
      <dgm:spPr>
        <a:solidFill>
          <a:srgbClr val="2F4A26"/>
        </a:solidFill>
        <a:ln>
          <a:solidFill>
            <a:srgbClr val="2F4A26"/>
          </a:solidFill>
        </a:ln>
      </dgm:spPr>
      <dgm:t>
        <a:bodyPr/>
        <a:lstStyle/>
        <a:p>
          <a:r>
            <a:rPr lang="en-US" sz="2400" dirty="0"/>
            <a:t>Personal</a:t>
          </a:r>
        </a:p>
      </dgm:t>
    </dgm:pt>
    <dgm:pt modelId="{AEB59203-63BA-4A96-BADC-40BAEBD9AA40}" type="parTrans" cxnId="{82BAE5DD-3A79-4870-9019-1254385E0650}">
      <dgm:prSet/>
      <dgm:spPr/>
      <dgm:t>
        <a:bodyPr/>
        <a:lstStyle/>
        <a:p>
          <a:endParaRPr lang="en-US"/>
        </a:p>
      </dgm:t>
    </dgm:pt>
    <dgm:pt modelId="{AAB4CF73-4B9B-4AA0-9074-16C2D2AE00A1}" type="sibTrans" cxnId="{82BAE5DD-3A79-4870-9019-1254385E0650}">
      <dgm:prSet/>
      <dgm:spPr/>
      <dgm:t>
        <a:bodyPr/>
        <a:lstStyle/>
        <a:p>
          <a:endParaRPr lang="en-US"/>
        </a:p>
      </dgm:t>
    </dgm:pt>
    <dgm:pt modelId="{9614A323-64B1-4077-A841-022051EC749A}">
      <dgm:prSet phldrT="[Text]" custT="1"/>
      <dgm:spPr>
        <a:solidFill>
          <a:srgbClr val="B2B3B6">
            <a:alpha val="90000"/>
          </a:srgbClr>
        </a:solidFill>
        <a:ln>
          <a:solidFill>
            <a:srgbClr val="B2B3B6">
              <a:alpha val="90000"/>
            </a:srgbClr>
          </a:solidFill>
        </a:ln>
      </dgm:spPr>
      <dgm:t>
        <a:bodyPr/>
        <a:lstStyle/>
        <a:p>
          <a:pPr>
            <a:buFont typeface="Arial" panose="020B0604020202020204" pitchFamily="34" charset="0"/>
            <a:buChar char="•"/>
          </a:pPr>
          <a:r>
            <a:rPr lang="en-US" sz="2000" dirty="0">
              <a:latin typeface="Calibri"/>
              <a:cs typeface="Calibri"/>
            </a:rPr>
            <a:t>Your Social Security number</a:t>
          </a:r>
        </a:p>
      </dgm:t>
    </dgm:pt>
    <dgm:pt modelId="{E5F6BCBD-B84E-4018-BE9E-BF57FF3B4B36}" type="parTrans" cxnId="{FC7BD086-74EA-4D6C-9657-E916D355F209}">
      <dgm:prSet/>
      <dgm:spPr/>
      <dgm:t>
        <a:bodyPr/>
        <a:lstStyle/>
        <a:p>
          <a:endParaRPr lang="en-US"/>
        </a:p>
      </dgm:t>
    </dgm:pt>
    <dgm:pt modelId="{FEC2A79F-8857-403A-A738-E8CE75C965E2}" type="sibTrans" cxnId="{FC7BD086-74EA-4D6C-9657-E916D355F209}">
      <dgm:prSet/>
      <dgm:spPr/>
      <dgm:t>
        <a:bodyPr/>
        <a:lstStyle/>
        <a:p>
          <a:endParaRPr lang="en-US"/>
        </a:p>
      </dgm:t>
    </dgm:pt>
    <dgm:pt modelId="{04B31CA3-0D6C-45F4-A56B-25AAC930784B}">
      <dgm:prSet phldrT="[Text]" custT="1"/>
      <dgm:spPr>
        <a:solidFill>
          <a:srgbClr val="B2B3B6">
            <a:alpha val="90000"/>
          </a:srgbClr>
        </a:solidFill>
        <a:ln>
          <a:solidFill>
            <a:srgbClr val="B2B3B6">
              <a:alpha val="90000"/>
            </a:srgbClr>
          </a:solidFill>
        </a:ln>
      </dgm:spPr>
      <dgm:t>
        <a:bodyPr/>
        <a:lstStyle/>
        <a:p>
          <a:r>
            <a:rPr lang="en-US" sz="2000" dirty="0">
              <a:latin typeface="Calibri"/>
              <a:cs typeface="Calibri"/>
            </a:rPr>
            <a:t>Your federal income tax return</a:t>
          </a:r>
        </a:p>
      </dgm:t>
    </dgm:pt>
    <dgm:pt modelId="{BAC48E2B-AA98-4072-88F2-CC3A6B8AF5F9}" type="parTrans" cxnId="{9998E681-60D4-4EC7-9A57-C5295C0961E4}">
      <dgm:prSet/>
      <dgm:spPr/>
      <dgm:t>
        <a:bodyPr/>
        <a:lstStyle/>
        <a:p>
          <a:endParaRPr lang="en-US"/>
        </a:p>
      </dgm:t>
    </dgm:pt>
    <dgm:pt modelId="{BA54C472-1131-4849-A191-CAC91405646C}" type="sibTrans" cxnId="{9998E681-60D4-4EC7-9A57-C5295C0961E4}">
      <dgm:prSet/>
      <dgm:spPr/>
      <dgm:t>
        <a:bodyPr/>
        <a:lstStyle/>
        <a:p>
          <a:endParaRPr lang="en-US"/>
        </a:p>
      </dgm:t>
    </dgm:pt>
    <dgm:pt modelId="{27B25A77-98D0-4173-AE6F-09CAE3CBA139}">
      <dgm:prSet phldrT="[Text]" custT="1"/>
      <dgm:spPr>
        <a:solidFill>
          <a:srgbClr val="B2B3B6">
            <a:alpha val="90000"/>
          </a:srgbClr>
        </a:solidFill>
        <a:ln>
          <a:solidFill>
            <a:srgbClr val="B2B3B6">
              <a:alpha val="90000"/>
            </a:srgbClr>
          </a:solidFill>
        </a:ln>
      </dgm:spPr>
      <dgm:t>
        <a:bodyPr/>
        <a:lstStyle/>
        <a:p>
          <a:pPr>
            <a:buFont typeface="Arial" panose="020B0604020202020204" pitchFamily="34" charset="0"/>
            <a:buChar char="•"/>
          </a:pPr>
          <a:endParaRPr lang="en-US" sz="2000" dirty="0"/>
        </a:p>
      </dgm:t>
    </dgm:pt>
    <dgm:pt modelId="{0CD3A528-F9B4-49CE-BEC8-C681C36E5ABD}" type="parTrans" cxnId="{4F82D8AC-2ABF-474B-8036-3C89935DE386}">
      <dgm:prSet/>
      <dgm:spPr/>
      <dgm:t>
        <a:bodyPr/>
        <a:lstStyle/>
        <a:p>
          <a:endParaRPr lang="en-US"/>
        </a:p>
      </dgm:t>
    </dgm:pt>
    <dgm:pt modelId="{34B374B5-D703-4CB0-9E15-4701B16C95DD}" type="sibTrans" cxnId="{4F82D8AC-2ABF-474B-8036-3C89935DE386}">
      <dgm:prSet/>
      <dgm:spPr/>
      <dgm:t>
        <a:bodyPr/>
        <a:lstStyle/>
        <a:p>
          <a:endParaRPr lang="en-US"/>
        </a:p>
      </dgm:t>
    </dgm:pt>
    <dgm:pt modelId="{CE3BCD9B-3CC8-4164-83A9-5246EEDC347D}">
      <dgm:prSet phldrT="[Text]"/>
      <dgm:spPr>
        <a:solidFill>
          <a:srgbClr val="B2B3B6">
            <a:alpha val="90000"/>
          </a:srgbClr>
        </a:solidFill>
        <a:ln>
          <a:solidFill>
            <a:srgbClr val="B2B3B6">
              <a:alpha val="90000"/>
            </a:srgbClr>
          </a:solidFill>
        </a:ln>
      </dgm:spPr>
      <dgm:t>
        <a:bodyPr/>
        <a:lstStyle/>
        <a:p>
          <a:endParaRPr lang="en-US" sz="2100" dirty="0"/>
        </a:p>
      </dgm:t>
    </dgm:pt>
    <dgm:pt modelId="{6D95D394-A441-4148-98F1-1B8FBBE8BDA8}" type="parTrans" cxnId="{4B36F04A-14E2-4D07-BE83-E08636FB4BBF}">
      <dgm:prSet/>
      <dgm:spPr/>
      <dgm:t>
        <a:bodyPr/>
        <a:lstStyle/>
        <a:p>
          <a:endParaRPr lang="en-US"/>
        </a:p>
      </dgm:t>
    </dgm:pt>
    <dgm:pt modelId="{5B307096-B25D-4896-BEC4-29C2E10B84C0}" type="sibTrans" cxnId="{4B36F04A-14E2-4D07-BE83-E08636FB4BBF}">
      <dgm:prSet/>
      <dgm:spPr/>
      <dgm:t>
        <a:bodyPr/>
        <a:lstStyle/>
        <a:p>
          <a:endParaRPr lang="en-US"/>
        </a:p>
      </dgm:t>
    </dgm:pt>
    <dgm:pt modelId="{C8CB2C91-9B5B-4CB6-8B8A-DBD10B638026}">
      <dgm:prSet phldrT="[Text]"/>
      <dgm:spPr>
        <a:solidFill>
          <a:srgbClr val="B2B3B6">
            <a:alpha val="90000"/>
          </a:srgbClr>
        </a:solidFill>
        <a:ln>
          <a:solidFill>
            <a:srgbClr val="B2B3B6">
              <a:alpha val="90000"/>
            </a:srgbClr>
          </a:solidFill>
        </a:ln>
      </dgm:spPr>
      <dgm:t>
        <a:bodyPr/>
        <a:lstStyle/>
        <a:p>
          <a:endParaRPr lang="en-US" sz="2100" dirty="0"/>
        </a:p>
      </dgm:t>
    </dgm:pt>
    <dgm:pt modelId="{1DD04FF8-3419-42DF-A232-70DE3AF97B01}" type="parTrans" cxnId="{F59F4E0B-1B2C-456F-998F-E2EBE06FE169}">
      <dgm:prSet/>
      <dgm:spPr/>
      <dgm:t>
        <a:bodyPr/>
        <a:lstStyle/>
        <a:p>
          <a:endParaRPr lang="en-US"/>
        </a:p>
      </dgm:t>
    </dgm:pt>
    <dgm:pt modelId="{1C076CC9-2D99-4082-8BC8-8ECD9480D22B}" type="sibTrans" cxnId="{F59F4E0B-1B2C-456F-998F-E2EBE06FE169}">
      <dgm:prSet/>
      <dgm:spPr/>
      <dgm:t>
        <a:bodyPr/>
        <a:lstStyle/>
        <a:p>
          <a:endParaRPr lang="en-US"/>
        </a:p>
      </dgm:t>
    </dgm:pt>
    <dgm:pt modelId="{A85B3778-1F2C-435F-81D9-3BA1FA94C093}">
      <dgm:prSet phldrT="[Text]" custT="1"/>
      <dgm:spPr>
        <a:solidFill>
          <a:srgbClr val="B2B3B6">
            <a:alpha val="90000"/>
          </a:srgbClr>
        </a:solidFill>
        <a:ln>
          <a:solidFill>
            <a:srgbClr val="B2B3B6">
              <a:alpha val="90000"/>
            </a:srgbClr>
          </a:solidFill>
        </a:ln>
      </dgm:spPr>
      <dgm:t>
        <a:bodyPr/>
        <a:lstStyle/>
        <a:p>
          <a:pPr rtl="0"/>
          <a:r>
            <a:rPr lang="en-US" sz="2000" b="0" dirty="0">
              <a:latin typeface="Calibri"/>
              <a:cs typeface="Calibri"/>
            </a:rPr>
            <a:t>Information on bank account balances and investments held by both you and your parents</a:t>
          </a:r>
        </a:p>
      </dgm:t>
    </dgm:pt>
    <dgm:pt modelId="{E875B891-EDCA-4661-BE8D-6BC3A6A24505}" type="parTrans" cxnId="{C3B75C7D-0A01-4DFB-9D70-E80651C8B4FD}">
      <dgm:prSet/>
      <dgm:spPr/>
      <dgm:t>
        <a:bodyPr/>
        <a:lstStyle/>
        <a:p>
          <a:endParaRPr lang="en-US"/>
        </a:p>
      </dgm:t>
    </dgm:pt>
    <dgm:pt modelId="{C6CB0044-FB8A-4114-ACEB-8157B443F9D5}" type="sibTrans" cxnId="{C3B75C7D-0A01-4DFB-9D70-E80651C8B4FD}">
      <dgm:prSet/>
      <dgm:spPr/>
      <dgm:t>
        <a:bodyPr/>
        <a:lstStyle/>
        <a:p>
          <a:endParaRPr lang="en-US"/>
        </a:p>
      </dgm:t>
    </dgm:pt>
    <dgm:pt modelId="{5C037E51-17BA-47CE-839D-749B21EF5C10}">
      <dgm:prSet phldrT="[Text]"/>
      <dgm:spPr>
        <a:solidFill>
          <a:srgbClr val="B2B3B6">
            <a:alpha val="90000"/>
          </a:srgbClr>
        </a:solidFill>
        <a:ln>
          <a:solidFill>
            <a:srgbClr val="B2B3B6">
              <a:alpha val="90000"/>
            </a:srgbClr>
          </a:solidFill>
        </a:ln>
      </dgm:spPr>
      <dgm:t>
        <a:bodyPr/>
        <a:lstStyle/>
        <a:p>
          <a:endParaRPr lang="en-US" sz="2100" dirty="0"/>
        </a:p>
      </dgm:t>
    </dgm:pt>
    <dgm:pt modelId="{5D5190E3-A9DC-4618-8D68-AE7D7D38A7A7}" type="parTrans" cxnId="{506DCE22-CDA0-4BF0-A6C9-D2273E6D3CA3}">
      <dgm:prSet/>
      <dgm:spPr/>
      <dgm:t>
        <a:bodyPr/>
        <a:lstStyle/>
        <a:p>
          <a:endParaRPr lang="en-US"/>
        </a:p>
      </dgm:t>
    </dgm:pt>
    <dgm:pt modelId="{8372DA2E-887D-4051-8D18-3E7914A23B47}" type="sibTrans" cxnId="{506DCE22-CDA0-4BF0-A6C9-D2273E6D3CA3}">
      <dgm:prSet/>
      <dgm:spPr/>
      <dgm:t>
        <a:bodyPr/>
        <a:lstStyle/>
        <a:p>
          <a:endParaRPr lang="en-US"/>
        </a:p>
      </dgm:t>
    </dgm:pt>
    <dgm:pt modelId="{E06A9C2C-7D88-4191-AB69-A3D72AA84295}">
      <dgm:prSet phldrT="[Text]" custT="1"/>
      <dgm:spPr>
        <a:solidFill>
          <a:srgbClr val="B2B3B6">
            <a:alpha val="90000"/>
          </a:srgbClr>
        </a:solidFill>
        <a:ln>
          <a:solidFill>
            <a:srgbClr val="B2B3B6">
              <a:alpha val="90000"/>
            </a:srgbClr>
          </a:solidFill>
        </a:ln>
      </dgm:spPr>
      <dgm:t>
        <a:bodyPr/>
        <a:lstStyle/>
        <a:p>
          <a:pPr>
            <a:buFont typeface="Arial" panose="020B0604020202020204" pitchFamily="34" charset="0"/>
            <a:buChar char="•"/>
          </a:pPr>
          <a:r>
            <a:rPr lang="en-US" sz="2000" dirty="0" smtClean="0">
              <a:latin typeface="Calibri"/>
              <a:cs typeface="Calibri"/>
            </a:rPr>
            <a:t>Parents’ </a:t>
          </a:r>
          <a:r>
            <a:rPr lang="en-US" sz="2000" dirty="0">
              <a:latin typeface="Calibri"/>
              <a:cs typeface="Calibri"/>
            </a:rPr>
            <a:t>Social Security numbers</a:t>
          </a:r>
        </a:p>
      </dgm:t>
    </dgm:pt>
    <dgm:pt modelId="{6893B50C-0561-4A0F-BDC6-F54039403495}" type="parTrans" cxnId="{7820D7DF-A878-4B96-A820-908FDFDCE519}">
      <dgm:prSet/>
      <dgm:spPr/>
      <dgm:t>
        <a:bodyPr/>
        <a:lstStyle/>
        <a:p>
          <a:endParaRPr lang="en-US"/>
        </a:p>
      </dgm:t>
    </dgm:pt>
    <dgm:pt modelId="{F00DD693-1DDD-4F9A-9D20-84DD1A5F3822}" type="sibTrans" cxnId="{7820D7DF-A878-4B96-A820-908FDFDCE519}">
      <dgm:prSet/>
      <dgm:spPr/>
      <dgm:t>
        <a:bodyPr/>
        <a:lstStyle/>
        <a:p>
          <a:endParaRPr lang="en-US"/>
        </a:p>
      </dgm:t>
    </dgm:pt>
    <dgm:pt modelId="{75B07ABC-0B46-4C60-87FE-BD4BC0A77BC0}">
      <dgm:prSet phldrT="[Text]" custT="1"/>
      <dgm:spPr>
        <a:solidFill>
          <a:srgbClr val="B2B3B6">
            <a:alpha val="90000"/>
          </a:srgbClr>
        </a:solidFill>
        <a:ln>
          <a:solidFill>
            <a:srgbClr val="B2B3B6">
              <a:alpha val="90000"/>
            </a:srgbClr>
          </a:solidFill>
        </a:ln>
      </dgm:spPr>
      <dgm:t>
        <a:bodyPr/>
        <a:lstStyle/>
        <a:p>
          <a:pPr>
            <a:buFont typeface="Arial" panose="020B0604020202020204" pitchFamily="34" charset="0"/>
            <a:buChar char="•"/>
          </a:pPr>
          <a:r>
            <a:rPr lang="en-US" sz="2000" dirty="0">
              <a:latin typeface="Calibri"/>
              <a:cs typeface="Calibri"/>
            </a:rPr>
            <a:t>Your driver’s license number</a:t>
          </a:r>
        </a:p>
      </dgm:t>
    </dgm:pt>
    <dgm:pt modelId="{446400BD-4A0B-4976-AA66-2EFB8A66896D}" type="parTrans" cxnId="{B5B92A43-7BF4-4A34-A537-DF3BBB60C128}">
      <dgm:prSet/>
      <dgm:spPr/>
      <dgm:t>
        <a:bodyPr/>
        <a:lstStyle/>
        <a:p>
          <a:endParaRPr lang="en-US"/>
        </a:p>
      </dgm:t>
    </dgm:pt>
    <dgm:pt modelId="{0A9B4540-496E-4A76-BE01-6CE29B687546}" type="sibTrans" cxnId="{B5B92A43-7BF4-4A34-A537-DF3BBB60C128}">
      <dgm:prSet/>
      <dgm:spPr/>
      <dgm:t>
        <a:bodyPr/>
        <a:lstStyle/>
        <a:p>
          <a:endParaRPr lang="en-US"/>
        </a:p>
      </dgm:t>
    </dgm:pt>
    <dgm:pt modelId="{A492FD1A-B226-4D2F-B4A2-4795A48B1D67}">
      <dgm:prSet phldrT="[Text]" custT="1"/>
      <dgm:spPr>
        <a:solidFill>
          <a:srgbClr val="B2B3B6">
            <a:alpha val="90000"/>
          </a:srgbClr>
        </a:solidFill>
        <a:ln>
          <a:solidFill>
            <a:srgbClr val="B2B3B6">
              <a:alpha val="90000"/>
            </a:srgbClr>
          </a:solidFill>
        </a:ln>
      </dgm:spPr>
      <dgm:t>
        <a:bodyPr/>
        <a:lstStyle/>
        <a:p>
          <a:pPr rtl="0">
            <a:buFont typeface="Arial" panose="020B0604020202020204" pitchFamily="34" charset="0"/>
            <a:buChar char="•"/>
          </a:pPr>
          <a:r>
            <a:rPr lang="en-US" sz="2000" dirty="0">
              <a:latin typeface="Calibri"/>
              <a:cs typeface="Calibri"/>
            </a:rPr>
            <a:t>List of schools you want to receive the SAR (Student Aid Report)</a:t>
          </a:r>
        </a:p>
      </dgm:t>
    </dgm:pt>
    <dgm:pt modelId="{4426D4B1-2B97-4C87-90A0-162569D8B89F}" type="parTrans" cxnId="{A5D32682-321F-42B2-A1B7-E1A26622D669}">
      <dgm:prSet/>
      <dgm:spPr/>
      <dgm:t>
        <a:bodyPr/>
        <a:lstStyle/>
        <a:p>
          <a:endParaRPr lang="en-US"/>
        </a:p>
      </dgm:t>
    </dgm:pt>
    <dgm:pt modelId="{64092073-B669-4137-9B6A-DC201645CD11}" type="sibTrans" cxnId="{A5D32682-321F-42B2-A1B7-E1A26622D669}">
      <dgm:prSet/>
      <dgm:spPr/>
      <dgm:t>
        <a:bodyPr/>
        <a:lstStyle/>
        <a:p>
          <a:endParaRPr lang="en-US"/>
        </a:p>
      </dgm:t>
    </dgm:pt>
    <dgm:pt modelId="{705F4967-10FA-4F57-9D60-170654FB887D}">
      <dgm:prSet phldr="0"/>
      <dgm:spPr>
        <a:solidFill>
          <a:srgbClr val="B2B3B6">
            <a:alpha val="90000"/>
          </a:srgbClr>
        </a:solidFill>
        <a:ln>
          <a:solidFill>
            <a:srgbClr val="B2B3B6">
              <a:alpha val="90000"/>
            </a:srgbClr>
          </a:solidFill>
        </a:ln>
      </dgm:spPr>
      <dgm:t>
        <a:bodyPr/>
        <a:lstStyle/>
        <a:p>
          <a:endParaRPr lang="en-US" dirty="0"/>
        </a:p>
      </dgm:t>
    </dgm:pt>
    <dgm:pt modelId="{FF8E7E14-B474-4C01-8493-014CEDB5ABE8}" type="parTrans" cxnId="{BA40649A-BC54-495E-A504-ACE883B89EC7}">
      <dgm:prSet/>
      <dgm:spPr/>
      <dgm:t>
        <a:bodyPr/>
        <a:lstStyle/>
        <a:p>
          <a:endParaRPr lang="en-US"/>
        </a:p>
      </dgm:t>
    </dgm:pt>
    <dgm:pt modelId="{D1A3DF61-A422-4CEF-98F9-829153251F1D}" type="sibTrans" cxnId="{BA40649A-BC54-495E-A504-ACE883B89EC7}">
      <dgm:prSet/>
      <dgm:spPr/>
      <dgm:t>
        <a:bodyPr/>
        <a:lstStyle/>
        <a:p>
          <a:endParaRPr lang="en-US"/>
        </a:p>
      </dgm:t>
    </dgm:pt>
    <dgm:pt modelId="{F410354D-6F38-43BF-AE54-B4C760C00FE2}" type="pres">
      <dgm:prSet presAssocID="{00C18FBF-3FF5-4C16-97CF-AF03740D7AB6}" presName="Name0" presStyleCnt="0">
        <dgm:presLayoutVars>
          <dgm:dir/>
          <dgm:animLvl val="lvl"/>
          <dgm:resizeHandles val="exact"/>
        </dgm:presLayoutVars>
      </dgm:prSet>
      <dgm:spPr/>
      <dgm:t>
        <a:bodyPr/>
        <a:lstStyle/>
        <a:p>
          <a:endParaRPr lang="en-US"/>
        </a:p>
      </dgm:t>
    </dgm:pt>
    <dgm:pt modelId="{552B6152-5F18-47A8-ADF2-2B1171DD708E}" type="pres">
      <dgm:prSet presAssocID="{F2881FB1-6580-4F21-A283-BFAA6F91D5D2}" presName="composite" presStyleCnt="0"/>
      <dgm:spPr/>
    </dgm:pt>
    <dgm:pt modelId="{2A29682D-6CB6-486A-BEA9-0ACA7B2EAFF8}" type="pres">
      <dgm:prSet presAssocID="{F2881FB1-6580-4F21-A283-BFAA6F91D5D2}" presName="parTx" presStyleLbl="alignNode1" presStyleIdx="0" presStyleCnt="2">
        <dgm:presLayoutVars>
          <dgm:chMax val="0"/>
          <dgm:chPref val="0"/>
          <dgm:bulletEnabled val="1"/>
        </dgm:presLayoutVars>
      </dgm:prSet>
      <dgm:spPr/>
      <dgm:t>
        <a:bodyPr/>
        <a:lstStyle/>
        <a:p>
          <a:endParaRPr lang="en-US"/>
        </a:p>
      </dgm:t>
    </dgm:pt>
    <dgm:pt modelId="{9E194172-3512-44DB-91D4-3E81C3E33391}" type="pres">
      <dgm:prSet presAssocID="{F2881FB1-6580-4F21-A283-BFAA6F91D5D2}" presName="desTx" presStyleLbl="alignAccFollowNode1" presStyleIdx="0" presStyleCnt="2" custLinFactNeighborX="-405" custLinFactNeighborY="-857">
        <dgm:presLayoutVars>
          <dgm:bulletEnabled val="1"/>
        </dgm:presLayoutVars>
      </dgm:prSet>
      <dgm:spPr/>
      <dgm:t>
        <a:bodyPr/>
        <a:lstStyle/>
        <a:p>
          <a:endParaRPr lang="en-US"/>
        </a:p>
      </dgm:t>
    </dgm:pt>
    <dgm:pt modelId="{915DF301-0AC3-41D7-9187-7EB21DB994E4}" type="pres">
      <dgm:prSet presAssocID="{A5ABDC17-7AB5-4F0E-992A-F9343F5D74EB}" presName="space" presStyleCnt="0"/>
      <dgm:spPr/>
    </dgm:pt>
    <dgm:pt modelId="{C7E71B2F-6865-45EB-89BA-86282762187A}" type="pres">
      <dgm:prSet presAssocID="{6352CA33-6755-44BE-808F-400DA4CF80A7}" presName="composite" presStyleCnt="0"/>
      <dgm:spPr/>
    </dgm:pt>
    <dgm:pt modelId="{F9A973C7-07DF-49E3-A3F4-3DA46C7ABFEE}" type="pres">
      <dgm:prSet presAssocID="{6352CA33-6755-44BE-808F-400DA4CF80A7}" presName="parTx" presStyleLbl="alignNode1" presStyleIdx="1" presStyleCnt="2">
        <dgm:presLayoutVars>
          <dgm:chMax val="0"/>
          <dgm:chPref val="0"/>
          <dgm:bulletEnabled val="1"/>
        </dgm:presLayoutVars>
      </dgm:prSet>
      <dgm:spPr/>
      <dgm:t>
        <a:bodyPr/>
        <a:lstStyle/>
        <a:p>
          <a:endParaRPr lang="en-US"/>
        </a:p>
      </dgm:t>
    </dgm:pt>
    <dgm:pt modelId="{EDF1869D-6AFD-4D7C-829C-DAE628B469F7}" type="pres">
      <dgm:prSet presAssocID="{6352CA33-6755-44BE-808F-400DA4CF80A7}" presName="desTx" presStyleLbl="alignAccFollowNode1" presStyleIdx="1" presStyleCnt="2">
        <dgm:presLayoutVars>
          <dgm:bulletEnabled val="1"/>
        </dgm:presLayoutVars>
      </dgm:prSet>
      <dgm:spPr/>
      <dgm:t>
        <a:bodyPr/>
        <a:lstStyle/>
        <a:p>
          <a:endParaRPr lang="en-US"/>
        </a:p>
      </dgm:t>
    </dgm:pt>
  </dgm:ptLst>
  <dgm:cxnLst>
    <dgm:cxn modelId="{4A31D641-1B5D-46D3-B685-0C4DC6EFE71B}" srcId="{00C18FBF-3FF5-4C16-97CF-AF03740D7AB6}" destId="{F2881FB1-6580-4F21-A283-BFAA6F91D5D2}" srcOrd="0" destOrd="0" parTransId="{2D960FDD-BADA-480D-9043-497C56588AD3}" sibTransId="{A5ABDC17-7AB5-4F0E-992A-F9343F5D74EB}"/>
    <dgm:cxn modelId="{B5B92A43-7BF4-4A34-A537-DF3BBB60C128}" srcId="{6352CA33-6755-44BE-808F-400DA4CF80A7}" destId="{75B07ABC-0B46-4C60-87FE-BD4BC0A77BC0}" srcOrd="2" destOrd="0" parTransId="{446400BD-4A0B-4976-AA66-2EFB8A66896D}" sibTransId="{0A9B4540-496E-4A76-BE01-6CE29B687546}"/>
    <dgm:cxn modelId="{76F8FD46-B777-4C6E-BE95-9A284AD31421}" type="presOf" srcId="{E06A9C2C-7D88-4191-AB69-A3D72AA84295}" destId="{EDF1869D-6AFD-4D7C-829C-DAE628B469F7}" srcOrd="0" destOrd="1" presId="urn:microsoft.com/office/officeart/2005/8/layout/hList1"/>
    <dgm:cxn modelId="{82B64CE6-79CB-4AD9-A2D8-4C142E47FFDC}" type="presOf" srcId="{04B31CA3-0D6C-45F4-A56B-25AAC930784B}" destId="{9E194172-3512-44DB-91D4-3E81C3E33391}" srcOrd="0" destOrd="1" presId="urn:microsoft.com/office/officeart/2005/8/layout/hList1"/>
    <dgm:cxn modelId="{506DCE22-CDA0-4BF0-A6C9-D2273E6D3CA3}" srcId="{6352CA33-6755-44BE-808F-400DA4CF80A7}" destId="{5C037E51-17BA-47CE-839D-749B21EF5C10}" srcOrd="7" destOrd="0" parTransId="{5D5190E3-A9DC-4618-8D68-AE7D7D38A7A7}" sibTransId="{8372DA2E-887D-4051-8D18-3E7914A23B47}"/>
    <dgm:cxn modelId="{F59F4E0B-1B2C-456F-998F-E2EBE06FE169}" srcId="{6352CA33-6755-44BE-808F-400DA4CF80A7}" destId="{C8CB2C91-9B5B-4CB6-8B8A-DBD10B638026}" srcOrd="8" destOrd="0" parTransId="{1DD04FF8-3419-42DF-A232-70DE3AF97B01}" sibTransId="{1C076CC9-2D99-4082-8BC8-8ECD9480D22B}"/>
    <dgm:cxn modelId="{4F82D8AC-2ABF-474B-8036-3C89935DE386}" srcId="{6352CA33-6755-44BE-808F-400DA4CF80A7}" destId="{27B25A77-98D0-4173-AE6F-09CAE3CBA139}" srcOrd="5" destOrd="0" parTransId="{0CD3A528-F9B4-49CE-BEC8-C681C36E5ABD}" sibTransId="{34B374B5-D703-4CB0-9E15-4701B16C95DD}"/>
    <dgm:cxn modelId="{328B66CB-BA8D-4E56-B8BF-1E65D4FB90F8}" type="presOf" srcId="{6352CA33-6755-44BE-808F-400DA4CF80A7}" destId="{F9A973C7-07DF-49E3-A3F4-3DA46C7ABFEE}" srcOrd="0" destOrd="0" presId="urn:microsoft.com/office/officeart/2005/8/layout/hList1"/>
    <dgm:cxn modelId="{BA40649A-BC54-495E-A504-ACE883B89EC7}" srcId="{6352CA33-6755-44BE-808F-400DA4CF80A7}" destId="{705F4967-10FA-4F57-9D60-170654FB887D}" srcOrd="4" destOrd="0" parTransId="{FF8E7E14-B474-4C01-8493-014CEDB5ABE8}" sibTransId="{D1A3DF61-A422-4CEF-98F9-829153251F1D}"/>
    <dgm:cxn modelId="{5DCD7ACB-6999-4438-A8A3-6359BE2764D6}" type="presOf" srcId="{00C18FBF-3FF5-4C16-97CF-AF03740D7AB6}" destId="{F410354D-6F38-43BF-AE54-B4C760C00FE2}" srcOrd="0" destOrd="0" presId="urn:microsoft.com/office/officeart/2005/8/layout/hList1"/>
    <dgm:cxn modelId="{1A66F5F9-CA4C-4800-9A25-45710A88BE28}" type="presOf" srcId="{705F4967-10FA-4F57-9D60-170654FB887D}" destId="{EDF1869D-6AFD-4D7C-829C-DAE628B469F7}" srcOrd="0" destOrd="4" presId="urn:microsoft.com/office/officeart/2005/8/layout/hList1"/>
    <dgm:cxn modelId="{C3B75C7D-0A01-4DFB-9D70-E80651C8B4FD}" srcId="{F2881FB1-6580-4F21-A283-BFAA6F91D5D2}" destId="{A85B3778-1F2C-435F-81D9-3BA1FA94C093}" srcOrd="2" destOrd="0" parTransId="{E875B891-EDCA-4661-BE8D-6BC3A6A24505}" sibTransId="{C6CB0044-FB8A-4114-ACEB-8157B443F9D5}"/>
    <dgm:cxn modelId="{24A0E3CC-D277-45A7-8D74-B3AC88679F25}" type="presOf" srcId="{75B07ABC-0B46-4C60-87FE-BD4BC0A77BC0}" destId="{EDF1869D-6AFD-4D7C-829C-DAE628B469F7}" srcOrd="0" destOrd="2" presId="urn:microsoft.com/office/officeart/2005/8/layout/hList1"/>
    <dgm:cxn modelId="{9998E681-60D4-4EC7-9A57-C5295C0961E4}" srcId="{F2881FB1-6580-4F21-A283-BFAA6F91D5D2}" destId="{04B31CA3-0D6C-45F4-A56B-25AAC930784B}" srcOrd="1" destOrd="0" parTransId="{BAC48E2B-AA98-4072-88F2-CC3A6B8AF5F9}" sibTransId="{BA54C472-1131-4849-A191-CAC91405646C}"/>
    <dgm:cxn modelId="{A5D32682-321F-42B2-A1B7-E1A26622D669}" srcId="{6352CA33-6755-44BE-808F-400DA4CF80A7}" destId="{A492FD1A-B226-4D2F-B4A2-4795A48B1D67}" srcOrd="3" destOrd="0" parTransId="{4426D4B1-2B97-4C87-90A0-162569D8B89F}" sibTransId="{64092073-B669-4137-9B6A-DC201645CD11}"/>
    <dgm:cxn modelId="{129AEA77-5D2A-49D4-956D-99009974B6C5}" srcId="{F2881FB1-6580-4F21-A283-BFAA6F91D5D2}" destId="{8321AB85-EA8C-4958-B404-B4C118CB3C18}" srcOrd="3" destOrd="0" parTransId="{24ABE8B3-7220-436D-9636-F7B4C0B99576}" sibTransId="{AA5F76CE-8FD4-4692-8BB1-EF84CF9D365E}"/>
    <dgm:cxn modelId="{11AAEF82-F5EA-404C-879F-0D9F381F4E27}" type="presOf" srcId="{A492FD1A-B226-4D2F-B4A2-4795A48B1D67}" destId="{EDF1869D-6AFD-4D7C-829C-DAE628B469F7}" srcOrd="0" destOrd="3" presId="urn:microsoft.com/office/officeart/2005/8/layout/hList1"/>
    <dgm:cxn modelId="{ECBBC4EB-FD29-4E39-A95B-57FB15EDB109}" type="presOf" srcId="{5C037E51-17BA-47CE-839D-749B21EF5C10}" destId="{EDF1869D-6AFD-4D7C-829C-DAE628B469F7}" srcOrd="0" destOrd="7" presId="urn:microsoft.com/office/officeart/2005/8/layout/hList1"/>
    <dgm:cxn modelId="{3204ED53-15A0-4643-A582-021A785F1BA2}" srcId="{F2881FB1-6580-4F21-A283-BFAA6F91D5D2}" destId="{D5197DDB-D5D2-499F-B255-CF7BB5AE2B43}" srcOrd="0" destOrd="0" parTransId="{B14A4DC9-F40A-4867-ADB8-4BA8A1F83766}" sibTransId="{29F2454A-2FA8-4B3A-AC63-4A0B9FD04A75}"/>
    <dgm:cxn modelId="{7820D7DF-A878-4B96-A820-908FDFDCE519}" srcId="{6352CA33-6755-44BE-808F-400DA4CF80A7}" destId="{E06A9C2C-7D88-4191-AB69-A3D72AA84295}" srcOrd="1" destOrd="0" parTransId="{6893B50C-0561-4A0F-BDC6-F54039403495}" sibTransId="{F00DD693-1DDD-4F9A-9D20-84DD1A5F3822}"/>
    <dgm:cxn modelId="{CCE3858D-E02A-4A85-A721-9A5BDF50F201}" type="presOf" srcId="{C8CB2C91-9B5B-4CB6-8B8A-DBD10B638026}" destId="{EDF1869D-6AFD-4D7C-829C-DAE628B469F7}" srcOrd="0" destOrd="8" presId="urn:microsoft.com/office/officeart/2005/8/layout/hList1"/>
    <dgm:cxn modelId="{E19075D9-52A2-4FAC-AD84-2FA959C8F3F3}" type="presOf" srcId="{D5197DDB-D5D2-499F-B255-CF7BB5AE2B43}" destId="{9E194172-3512-44DB-91D4-3E81C3E33391}" srcOrd="0" destOrd="0" presId="urn:microsoft.com/office/officeart/2005/8/layout/hList1"/>
    <dgm:cxn modelId="{635C9771-E94E-487A-B7DD-CF899708A7AE}" type="presOf" srcId="{9614A323-64B1-4077-A841-022051EC749A}" destId="{EDF1869D-6AFD-4D7C-829C-DAE628B469F7}" srcOrd="0" destOrd="0" presId="urn:microsoft.com/office/officeart/2005/8/layout/hList1"/>
    <dgm:cxn modelId="{54451A26-A629-4339-B9D1-AF7985EDAC2C}" type="presOf" srcId="{8321AB85-EA8C-4958-B404-B4C118CB3C18}" destId="{9E194172-3512-44DB-91D4-3E81C3E33391}" srcOrd="0" destOrd="3" presId="urn:microsoft.com/office/officeart/2005/8/layout/hList1"/>
    <dgm:cxn modelId="{5AC4EFE9-D7F6-46F9-8B3F-FB101E7F4750}" type="presOf" srcId="{CE3BCD9B-3CC8-4164-83A9-5246EEDC347D}" destId="{EDF1869D-6AFD-4D7C-829C-DAE628B469F7}" srcOrd="0" destOrd="6" presId="urn:microsoft.com/office/officeart/2005/8/layout/hList1"/>
    <dgm:cxn modelId="{82BAE5DD-3A79-4870-9019-1254385E0650}" srcId="{00C18FBF-3FF5-4C16-97CF-AF03740D7AB6}" destId="{6352CA33-6755-44BE-808F-400DA4CF80A7}" srcOrd="1" destOrd="0" parTransId="{AEB59203-63BA-4A96-BADC-40BAEBD9AA40}" sibTransId="{AAB4CF73-4B9B-4AA0-9074-16C2D2AE00A1}"/>
    <dgm:cxn modelId="{3AC55F73-52C3-4F93-90C9-084BDA9084DB}" type="presOf" srcId="{F2881FB1-6580-4F21-A283-BFAA6F91D5D2}" destId="{2A29682D-6CB6-486A-BEA9-0ACA7B2EAFF8}" srcOrd="0" destOrd="0" presId="urn:microsoft.com/office/officeart/2005/8/layout/hList1"/>
    <dgm:cxn modelId="{FC7BD086-74EA-4D6C-9657-E916D355F209}" srcId="{6352CA33-6755-44BE-808F-400DA4CF80A7}" destId="{9614A323-64B1-4077-A841-022051EC749A}" srcOrd="0" destOrd="0" parTransId="{E5F6BCBD-B84E-4018-BE9E-BF57FF3B4B36}" sibTransId="{FEC2A79F-8857-403A-A738-E8CE75C965E2}"/>
    <dgm:cxn modelId="{4B36F04A-14E2-4D07-BE83-E08636FB4BBF}" srcId="{6352CA33-6755-44BE-808F-400DA4CF80A7}" destId="{CE3BCD9B-3CC8-4164-83A9-5246EEDC347D}" srcOrd="6" destOrd="0" parTransId="{6D95D394-A441-4148-98F1-1B8FBBE8BDA8}" sibTransId="{5B307096-B25D-4896-BEC4-29C2E10B84C0}"/>
    <dgm:cxn modelId="{EFB43FD2-A447-480F-9375-903AFD03ECAC}" type="presOf" srcId="{27B25A77-98D0-4173-AE6F-09CAE3CBA139}" destId="{EDF1869D-6AFD-4D7C-829C-DAE628B469F7}" srcOrd="0" destOrd="5" presId="urn:microsoft.com/office/officeart/2005/8/layout/hList1"/>
    <dgm:cxn modelId="{3A40983A-572C-4A81-8195-4C6170A85DC5}" type="presOf" srcId="{A85B3778-1F2C-435F-81D9-3BA1FA94C093}" destId="{9E194172-3512-44DB-91D4-3E81C3E33391}" srcOrd="0" destOrd="2" presId="urn:microsoft.com/office/officeart/2005/8/layout/hList1"/>
    <dgm:cxn modelId="{32248198-4D44-4AA6-AFAD-A845A031BE37}" type="presParOf" srcId="{F410354D-6F38-43BF-AE54-B4C760C00FE2}" destId="{552B6152-5F18-47A8-ADF2-2B1171DD708E}" srcOrd="0" destOrd="0" presId="urn:microsoft.com/office/officeart/2005/8/layout/hList1"/>
    <dgm:cxn modelId="{03895E1C-4E6A-4171-B071-716CE2EDE6A4}" type="presParOf" srcId="{552B6152-5F18-47A8-ADF2-2B1171DD708E}" destId="{2A29682D-6CB6-486A-BEA9-0ACA7B2EAFF8}" srcOrd="0" destOrd="0" presId="urn:microsoft.com/office/officeart/2005/8/layout/hList1"/>
    <dgm:cxn modelId="{66C098EB-CD3B-4538-AF27-DE3F506AA9E7}" type="presParOf" srcId="{552B6152-5F18-47A8-ADF2-2B1171DD708E}" destId="{9E194172-3512-44DB-91D4-3E81C3E33391}" srcOrd="1" destOrd="0" presId="urn:microsoft.com/office/officeart/2005/8/layout/hList1"/>
    <dgm:cxn modelId="{9668E08D-776A-4C3A-86E7-0C5AD30B91F3}" type="presParOf" srcId="{F410354D-6F38-43BF-AE54-B4C760C00FE2}" destId="{915DF301-0AC3-41D7-9187-7EB21DB994E4}" srcOrd="1" destOrd="0" presId="urn:microsoft.com/office/officeart/2005/8/layout/hList1"/>
    <dgm:cxn modelId="{C4938850-8833-48C5-8C0A-1232611A4B02}" type="presParOf" srcId="{F410354D-6F38-43BF-AE54-B4C760C00FE2}" destId="{C7E71B2F-6865-45EB-89BA-86282762187A}" srcOrd="2" destOrd="0" presId="urn:microsoft.com/office/officeart/2005/8/layout/hList1"/>
    <dgm:cxn modelId="{09508DAD-2FA0-4DE1-B3C6-5832B88C8A3F}" type="presParOf" srcId="{C7E71B2F-6865-45EB-89BA-86282762187A}" destId="{F9A973C7-07DF-49E3-A3F4-3DA46C7ABFEE}" srcOrd="0" destOrd="0" presId="urn:microsoft.com/office/officeart/2005/8/layout/hList1"/>
    <dgm:cxn modelId="{4BAB0612-A951-4D8D-BD30-708E752D411E}" type="presParOf" srcId="{C7E71B2F-6865-45EB-89BA-86282762187A}" destId="{EDF1869D-6AFD-4D7C-829C-DAE628B469F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C18FBF-3FF5-4C16-97CF-AF03740D7AB6}"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B4F1B46E-22B2-4721-950C-8704487586DC}">
      <dgm:prSet phldrT="[Text]" custT="1"/>
      <dgm:spPr>
        <a:solidFill>
          <a:srgbClr val="2F4A26"/>
        </a:solidFill>
        <a:ln>
          <a:solidFill>
            <a:srgbClr val="2F4A26"/>
          </a:solidFill>
        </a:ln>
      </dgm:spPr>
      <dgm:t>
        <a:bodyPr/>
        <a:lstStyle/>
        <a:p>
          <a:r>
            <a:rPr lang="en-US" sz="2400" dirty="0"/>
            <a:t>School</a:t>
          </a:r>
        </a:p>
      </dgm:t>
    </dgm:pt>
    <dgm:pt modelId="{E8A66543-CC4D-4785-A93E-5B125E09F826}" type="parTrans" cxnId="{2C8317B2-2EBB-4589-86EA-C77B3B6E81AA}">
      <dgm:prSet/>
      <dgm:spPr/>
      <dgm:t>
        <a:bodyPr/>
        <a:lstStyle/>
        <a:p>
          <a:endParaRPr lang="en-US"/>
        </a:p>
      </dgm:t>
    </dgm:pt>
    <dgm:pt modelId="{A7E2530A-34E2-4E9F-BC78-8920BA140C41}" type="sibTrans" cxnId="{2C8317B2-2EBB-4589-86EA-C77B3B6E81AA}">
      <dgm:prSet/>
      <dgm:spPr/>
      <dgm:t>
        <a:bodyPr/>
        <a:lstStyle/>
        <a:p>
          <a:endParaRPr lang="en-US"/>
        </a:p>
      </dgm:t>
    </dgm:pt>
    <dgm:pt modelId="{9D72CDD3-5859-43DB-BD75-0C3C30E3DE62}">
      <dgm:prSet phldrT="[Text]" custT="1"/>
      <dgm:spPr>
        <a:solidFill>
          <a:srgbClr val="B2B3B6">
            <a:alpha val="90000"/>
          </a:srgbClr>
        </a:solidFill>
        <a:ln>
          <a:solidFill>
            <a:srgbClr val="B2B3B6"/>
          </a:solidFill>
        </a:ln>
      </dgm:spPr>
      <dgm:t>
        <a:bodyPr/>
        <a:lstStyle/>
        <a:p>
          <a:r>
            <a:rPr lang="en-US" sz="2000" dirty="0">
              <a:solidFill>
                <a:schemeClr val="tx1"/>
              </a:solidFill>
              <a:latin typeface="+mn-lt"/>
            </a:rPr>
            <a:t>Transcripts</a:t>
          </a:r>
        </a:p>
      </dgm:t>
    </dgm:pt>
    <dgm:pt modelId="{1D5B1F83-33A7-4298-BC11-2B1252AFAEA5}" type="parTrans" cxnId="{DDB5AD9A-40B0-48EF-AF2C-8CCDA330F7FE}">
      <dgm:prSet/>
      <dgm:spPr/>
      <dgm:t>
        <a:bodyPr/>
        <a:lstStyle/>
        <a:p>
          <a:endParaRPr lang="en-US"/>
        </a:p>
      </dgm:t>
    </dgm:pt>
    <dgm:pt modelId="{15E25BD4-1EBF-43C2-8885-DBF66B8429E1}" type="sibTrans" cxnId="{DDB5AD9A-40B0-48EF-AF2C-8CCDA330F7FE}">
      <dgm:prSet/>
      <dgm:spPr/>
      <dgm:t>
        <a:bodyPr/>
        <a:lstStyle/>
        <a:p>
          <a:endParaRPr lang="en-US"/>
        </a:p>
      </dgm:t>
    </dgm:pt>
    <dgm:pt modelId="{F9D46839-CD06-4669-AAE4-4D1E9AFEDA78}">
      <dgm:prSet phldrT="[Text]" custT="1"/>
      <dgm:spPr>
        <a:solidFill>
          <a:srgbClr val="B2B3B6">
            <a:alpha val="90000"/>
          </a:srgbClr>
        </a:solidFill>
        <a:ln>
          <a:solidFill>
            <a:srgbClr val="B2B3B6"/>
          </a:solidFill>
        </a:ln>
      </dgm:spPr>
      <dgm:t>
        <a:bodyPr/>
        <a:lstStyle/>
        <a:p>
          <a:r>
            <a:rPr lang="en-US" sz="2000" dirty="0">
              <a:solidFill>
                <a:schemeClr val="tx1"/>
              </a:solidFill>
              <a:latin typeface="+mn-lt"/>
            </a:rPr>
            <a:t>Letters of recommendation</a:t>
          </a:r>
        </a:p>
      </dgm:t>
    </dgm:pt>
    <dgm:pt modelId="{B6B535D8-00AB-4FA1-AAEC-92498ABC6F4C}" type="parTrans" cxnId="{AD25A8A0-4628-40E2-8C9E-64E6AD4D4D91}">
      <dgm:prSet/>
      <dgm:spPr/>
      <dgm:t>
        <a:bodyPr/>
        <a:lstStyle/>
        <a:p>
          <a:endParaRPr lang="en-US"/>
        </a:p>
      </dgm:t>
    </dgm:pt>
    <dgm:pt modelId="{6497F199-DC2A-41F9-A449-D395E6BC4900}" type="sibTrans" cxnId="{AD25A8A0-4628-40E2-8C9E-64E6AD4D4D91}">
      <dgm:prSet/>
      <dgm:spPr/>
      <dgm:t>
        <a:bodyPr/>
        <a:lstStyle/>
        <a:p>
          <a:endParaRPr lang="en-US"/>
        </a:p>
      </dgm:t>
    </dgm:pt>
    <dgm:pt modelId="{70879558-61CA-4CCD-B2D6-5349B01EF337}">
      <dgm:prSet phldrT="[Text]" custT="1"/>
      <dgm:spPr>
        <a:solidFill>
          <a:srgbClr val="B2B3B6">
            <a:alpha val="90000"/>
          </a:srgbClr>
        </a:solidFill>
        <a:ln>
          <a:solidFill>
            <a:srgbClr val="B2B3B6"/>
          </a:solidFill>
        </a:ln>
      </dgm:spPr>
      <dgm:t>
        <a:bodyPr/>
        <a:lstStyle/>
        <a:p>
          <a:r>
            <a:rPr lang="en-US" sz="2000" dirty="0">
              <a:solidFill>
                <a:schemeClr val="tx1"/>
              </a:solidFill>
              <a:latin typeface="+mn-lt"/>
            </a:rPr>
            <a:t>Academic information</a:t>
          </a:r>
        </a:p>
      </dgm:t>
    </dgm:pt>
    <dgm:pt modelId="{95F5E6EE-4E8D-49F8-8C9E-8BBFD01B6A0E}" type="parTrans" cxnId="{8FAB4659-6291-457D-941A-93BCD304031A}">
      <dgm:prSet/>
      <dgm:spPr/>
      <dgm:t>
        <a:bodyPr/>
        <a:lstStyle/>
        <a:p>
          <a:endParaRPr lang="en-US"/>
        </a:p>
      </dgm:t>
    </dgm:pt>
    <dgm:pt modelId="{053E317B-DD3F-4AFF-90D1-A55D37D325DC}" type="sibTrans" cxnId="{8FAB4659-6291-457D-941A-93BCD304031A}">
      <dgm:prSet/>
      <dgm:spPr/>
      <dgm:t>
        <a:bodyPr/>
        <a:lstStyle/>
        <a:p>
          <a:endParaRPr lang="en-US"/>
        </a:p>
      </dgm:t>
    </dgm:pt>
    <dgm:pt modelId="{74A955EE-D007-4221-B5C4-AC8C1F01B3AE}">
      <dgm:prSet phldrT="[Text]" custT="1"/>
      <dgm:spPr>
        <a:solidFill>
          <a:srgbClr val="B2B3B6">
            <a:alpha val="90000"/>
          </a:srgbClr>
        </a:solidFill>
        <a:ln>
          <a:solidFill>
            <a:srgbClr val="B2B3B6"/>
          </a:solidFill>
        </a:ln>
      </dgm:spPr>
      <dgm:t>
        <a:bodyPr/>
        <a:lstStyle/>
        <a:p>
          <a:endParaRPr lang="en-US" sz="2000" dirty="0">
            <a:solidFill>
              <a:schemeClr val="tx1"/>
            </a:solidFill>
          </a:endParaRPr>
        </a:p>
      </dgm:t>
    </dgm:pt>
    <dgm:pt modelId="{92680720-F298-4906-A146-AF4382218E3E}" type="parTrans" cxnId="{255732DA-A949-44C1-B3E4-9942173AB1FE}">
      <dgm:prSet/>
      <dgm:spPr/>
      <dgm:t>
        <a:bodyPr/>
        <a:lstStyle/>
        <a:p>
          <a:endParaRPr lang="en-US"/>
        </a:p>
      </dgm:t>
    </dgm:pt>
    <dgm:pt modelId="{8C9C0F4A-9884-4E89-BA9D-5FB4643D8133}" type="sibTrans" cxnId="{255732DA-A949-44C1-B3E4-9942173AB1FE}">
      <dgm:prSet/>
      <dgm:spPr/>
      <dgm:t>
        <a:bodyPr/>
        <a:lstStyle/>
        <a:p>
          <a:endParaRPr lang="en-US"/>
        </a:p>
      </dgm:t>
    </dgm:pt>
    <dgm:pt modelId="{A50D2D83-3F2C-4400-8B04-E6D1C98286A1}">
      <dgm:prSet phldrT="[Text]" custT="1"/>
      <dgm:spPr>
        <a:solidFill>
          <a:srgbClr val="2F4A26"/>
        </a:solidFill>
        <a:ln>
          <a:solidFill>
            <a:srgbClr val="2F4A26"/>
          </a:solidFill>
        </a:ln>
      </dgm:spPr>
      <dgm:t>
        <a:bodyPr/>
        <a:lstStyle/>
        <a:p>
          <a:r>
            <a:rPr lang="en-US" sz="2400" dirty="0" smtClean="0">
              <a:latin typeface="+mn-lt"/>
            </a:rPr>
            <a:t>Personal</a:t>
          </a:r>
          <a:endParaRPr lang="en-US" sz="2400" dirty="0">
            <a:latin typeface="+mn-lt"/>
          </a:endParaRPr>
        </a:p>
      </dgm:t>
    </dgm:pt>
    <dgm:pt modelId="{40EE5B16-10E4-4D33-B2FF-1106837758FC}" type="parTrans" cxnId="{5019E091-E0FE-41EF-8E35-35B128682A8F}">
      <dgm:prSet/>
      <dgm:spPr/>
      <dgm:t>
        <a:bodyPr/>
        <a:lstStyle/>
        <a:p>
          <a:endParaRPr lang="en-US"/>
        </a:p>
      </dgm:t>
    </dgm:pt>
    <dgm:pt modelId="{F048EF82-0014-4783-9E5B-D6E4203395C9}" type="sibTrans" cxnId="{5019E091-E0FE-41EF-8E35-35B128682A8F}">
      <dgm:prSet/>
      <dgm:spPr/>
      <dgm:t>
        <a:bodyPr/>
        <a:lstStyle/>
        <a:p>
          <a:endParaRPr lang="en-US"/>
        </a:p>
      </dgm:t>
    </dgm:pt>
    <dgm:pt modelId="{A3E27D62-385E-4656-A2FA-E59A6CEE6C98}">
      <dgm:prSet custT="1"/>
      <dgm:spPr>
        <a:solidFill>
          <a:srgbClr val="B2B3B6">
            <a:alpha val="90000"/>
          </a:srgbClr>
        </a:solidFill>
        <a:ln>
          <a:solidFill>
            <a:srgbClr val="B2B3B6">
              <a:alpha val="90000"/>
            </a:srgbClr>
          </a:solidFill>
        </a:ln>
      </dgm:spPr>
      <dgm:t>
        <a:bodyPr/>
        <a:lstStyle/>
        <a:p>
          <a:r>
            <a:rPr lang="en-US" sz="2000" dirty="0" smtClean="0">
              <a:solidFill>
                <a:schemeClr val="tx1"/>
              </a:solidFill>
              <a:latin typeface="+mn-lt"/>
            </a:rPr>
            <a:t>Personal Information</a:t>
          </a:r>
          <a:endParaRPr lang="en-US" sz="2000" dirty="0"/>
        </a:p>
      </dgm:t>
    </dgm:pt>
    <dgm:pt modelId="{6BD60D56-D447-4917-8A18-4B5E254036CE}" type="parTrans" cxnId="{C7310869-9C66-4190-9D7B-DB280CF32EC5}">
      <dgm:prSet/>
      <dgm:spPr/>
      <dgm:t>
        <a:bodyPr/>
        <a:lstStyle/>
        <a:p>
          <a:endParaRPr lang="en-US"/>
        </a:p>
      </dgm:t>
    </dgm:pt>
    <dgm:pt modelId="{22F2CC2B-F939-45DE-89D0-D197B304438C}" type="sibTrans" cxnId="{C7310869-9C66-4190-9D7B-DB280CF32EC5}">
      <dgm:prSet/>
      <dgm:spPr/>
      <dgm:t>
        <a:bodyPr/>
        <a:lstStyle/>
        <a:p>
          <a:endParaRPr lang="en-US"/>
        </a:p>
      </dgm:t>
    </dgm:pt>
    <dgm:pt modelId="{1CA0043D-7E02-4475-91B7-C7A9A7D2C298}">
      <dgm:prSet custT="1"/>
      <dgm:spPr/>
      <dgm:t>
        <a:bodyPr/>
        <a:lstStyle/>
        <a:p>
          <a:pPr rtl="0"/>
          <a:r>
            <a:rPr lang="en-US" sz="2000" dirty="0" smtClean="0">
              <a:solidFill>
                <a:schemeClr val="tx1"/>
              </a:solidFill>
              <a:latin typeface="+mn-lt"/>
            </a:rPr>
            <a:t>Personal statement or essay</a:t>
          </a:r>
          <a:endParaRPr lang="en-US" sz="2000" dirty="0">
            <a:solidFill>
              <a:schemeClr val="tx1"/>
            </a:solidFill>
            <a:latin typeface="+mn-lt"/>
          </a:endParaRPr>
        </a:p>
      </dgm:t>
    </dgm:pt>
    <dgm:pt modelId="{9BD675AC-1CE3-4718-BDE5-377F2CD9A4F6}" type="parTrans" cxnId="{C45CF7C0-8A48-4A2C-B332-67DEFBBC6ED5}">
      <dgm:prSet/>
      <dgm:spPr/>
      <dgm:t>
        <a:bodyPr/>
        <a:lstStyle/>
        <a:p>
          <a:endParaRPr lang="en-US"/>
        </a:p>
      </dgm:t>
    </dgm:pt>
    <dgm:pt modelId="{2013092D-6555-486A-A287-961C9E050EB1}" type="sibTrans" cxnId="{C45CF7C0-8A48-4A2C-B332-67DEFBBC6ED5}">
      <dgm:prSet/>
      <dgm:spPr/>
      <dgm:t>
        <a:bodyPr/>
        <a:lstStyle/>
        <a:p>
          <a:endParaRPr lang="en-US"/>
        </a:p>
      </dgm:t>
    </dgm:pt>
    <dgm:pt modelId="{76F1A748-B622-48A7-8F63-E357ED5A5C40}">
      <dgm:prSet custT="1"/>
      <dgm:spPr>
        <a:solidFill>
          <a:srgbClr val="B2B3B6">
            <a:alpha val="90000"/>
          </a:srgbClr>
        </a:solidFill>
        <a:ln>
          <a:solidFill>
            <a:srgbClr val="B2B3B6">
              <a:alpha val="90000"/>
            </a:srgbClr>
          </a:solidFill>
        </a:ln>
      </dgm:spPr>
      <dgm:t>
        <a:bodyPr/>
        <a:lstStyle/>
        <a:p>
          <a:endParaRPr lang="en-US" sz="2000" dirty="0"/>
        </a:p>
      </dgm:t>
    </dgm:pt>
    <dgm:pt modelId="{DC02250C-E737-462B-BB9F-3F59DFF75214}" type="parTrans" cxnId="{B6B022F5-055B-43B4-9572-3F336C06FD47}">
      <dgm:prSet/>
      <dgm:spPr/>
      <dgm:t>
        <a:bodyPr/>
        <a:lstStyle/>
        <a:p>
          <a:endParaRPr lang="en-US"/>
        </a:p>
      </dgm:t>
    </dgm:pt>
    <dgm:pt modelId="{B273E2FC-2D03-4A7B-B279-869D5673254D}" type="sibTrans" cxnId="{B6B022F5-055B-43B4-9572-3F336C06FD47}">
      <dgm:prSet/>
      <dgm:spPr/>
      <dgm:t>
        <a:bodyPr/>
        <a:lstStyle/>
        <a:p>
          <a:endParaRPr lang="en-US"/>
        </a:p>
      </dgm:t>
    </dgm:pt>
    <dgm:pt modelId="{E079C404-3C35-4354-8764-B6D11725B5EC}">
      <dgm:prSet phldrT="[Text]" custT="1"/>
      <dgm:spPr>
        <a:solidFill>
          <a:srgbClr val="2F4A26"/>
        </a:solidFill>
        <a:ln>
          <a:solidFill>
            <a:srgbClr val="2F4A26"/>
          </a:solidFill>
        </a:ln>
      </dgm:spPr>
      <dgm:t>
        <a:bodyPr/>
        <a:lstStyle/>
        <a:p>
          <a:r>
            <a:rPr lang="en-US" sz="2400" dirty="0" smtClean="0">
              <a:latin typeface="+mn-lt"/>
            </a:rPr>
            <a:t>Other</a:t>
          </a:r>
          <a:endParaRPr lang="en-US" sz="2400" dirty="0">
            <a:latin typeface="+mn-lt"/>
          </a:endParaRPr>
        </a:p>
      </dgm:t>
    </dgm:pt>
    <dgm:pt modelId="{CBCDB7E8-4007-456E-A2B1-294B64CA1AAD}" type="parTrans" cxnId="{98EB981A-8F1E-4D76-BCF0-79954C58EB04}">
      <dgm:prSet/>
      <dgm:spPr/>
      <dgm:t>
        <a:bodyPr/>
        <a:lstStyle/>
        <a:p>
          <a:endParaRPr lang="en-US"/>
        </a:p>
      </dgm:t>
    </dgm:pt>
    <dgm:pt modelId="{3054282E-35F5-4BF2-9C7D-CAB677A6C8D2}" type="sibTrans" cxnId="{98EB981A-8F1E-4D76-BCF0-79954C58EB04}">
      <dgm:prSet/>
      <dgm:spPr/>
      <dgm:t>
        <a:bodyPr/>
        <a:lstStyle/>
        <a:p>
          <a:endParaRPr lang="en-US"/>
        </a:p>
      </dgm:t>
    </dgm:pt>
    <dgm:pt modelId="{BAB4EF84-20E4-4498-A9FE-5AF95941AD04}">
      <dgm:prSet custT="1"/>
      <dgm:spPr>
        <a:solidFill>
          <a:srgbClr val="B2B3B6">
            <a:alpha val="90000"/>
          </a:srgbClr>
        </a:solidFill>
        <a:ln>
          <a:solidFill>
            <a:srgbClr val="B2B3B6">
              <a:alpha val="90000"/>
            </a:srgbClr>
          </a:solidFill>
        </a:ln>
      </dgm:spPr>
      <dgm:t>
        <a:bodyPr/>
        <a:lstStyle/>
        <a:p>
          <a:r>
            <a:rPr lang="en-US" sz="2000" dirty="0" smtClean="0">
              <a:solidFill>
                <a:schemeClr val="tx1"/>
              </a:solidFill>
              <a:latin typeface="+mn-lt"/>
            </a:rPr>
            <a:t>School &amp; community</a:t>
          </a:r>
          <a:r>
            <a:rPr lang="en-US" sz="2000" dirty="0" smtClean="0">
              <a:solidFill>
                <a:schemeClr val="bg1"/>
              </a:solidFill>
              <a:latin typeface="+mn-lt"/>
            </a:rPr>
            <a:t> </a:t>
          </a:r>
          <a:r>
            <a:rPr lang="en-US" sz="2000" dirty="0" smtClean="0">
              <a:solidFill>
                <a:schemeClr val="tx1"/>
              </a:solidFill>
              <a:latin typeface="+mn-lt"/>
            </a:rPr>
            <a:t>activities</a:t>
          </a:r>
          <a:endParaRPr lang="en-US" sz="2000" dirty="0">
            <a:latin typeface="+mn-lt"/>
          </a:endParaRPr>
        </a:p>
      </dgm:t>
    </dgm:pt>
    <dgm:pt modelId="{FC686CB5-420E-416F-A1EC-76EE21A842E3}" type="parTrans" cxnId="{3625C611-8091-4D63-BF7A-EB2A18510F29}">
      <dgm:prSet/>
      <dgm:spPr/>
      <dgm:t>
        <a:bodyPr/>
        <a:lstStyle/>
        <a:p>
          <a:endParaRPr lang="en-US"/>
        </a:p>
      </dgm:t>
    </dgm:pt>
    <dgm:pt modelId="{97B1D4A2-B996-4B3D-8380-6FE5AC8B3CE3}" type="sibTrans" cxnId="{3625C611-8091-4D63-BF7A-EB2A18510F29}">
      <dgm:prSet/>
      <dgm:spPr/>
      <dgm:t>
        <a:bodyPr/>
        <a:lstStyle/>
        <a:p>
          <a:endParaRPr lang="en-US"/>
        </a:p>
      </dgm:t>
    </dgm:pt>
    <dgm:pt modelId="{B679B920-19D1-4632-AC93-9A0012B3489E}">
      <dgm:prSet custT="1"/>
      <dgm:spPr/>
      <dgm:t>
        <a:bodyPr/>
        <a:lstStyle/>
        <a:p>
          <a:r>
            <a:rPr lang="en-US" sz="2000" dirty="0" smtClean="0">
              <a:solidFill>
                <a:schemeClr val="tx1"/>
              </a:solidFill>
              <a:latin typeface="+mn-lt"/>
            </a:rPr>
            <a:t>Employment</a:t>
          </a:r>
          <a:endParaRPr lang="en-US" sz="2000" dirty="0">
            <a:solidFill>
              <a:schemeClr val="tx1"/>
            </a:solidFill>
            <a:latin typeface="+mn-lt"/>
          </a:endParaRPr>
        </a:p>
      </dgm:t>
    </dgm:pt>
    <dgm:pt modelId="{D504E948-20BD-4097-BCA5-EAB6B44909AD}" type="parTrans" cxnId="{8F38091C-6D9C-4D22-9364-E8FE3DD33FC4}">
      <dgm:prSet/>
      <dgm:spPr/>
      <dgm:t>
        <a:bodyPr/>
        <a:lstStyle/>
        <a:p>
          <a:endParaRPr lang="en-US"/>
        </a:p>
      </dgm:t>
    </dgm:pt>
    <dgm:pt modelId="{57F37CA8-16D8-411E-AAF3-0B976C980A0A}" type="sibTrans" cxnId="{8F38091C-6D9C-4D22-9364-E8FE3DD33FC4}">
      <dgm:prSet/>
      <dgm:spPr/>
      <dgm:t>
        <a:bodyPr/>
        <a:lstStyle/>
        <a:p>
          <a:endParaRPr lang="en-US"/>
        </a:p>
      </dgm:t>
    </dgm:pt>
    <dgm:pt modelId="{4A0A339B-21DB-449C-AC34-288B3B695058}">
      <dgm:prSet custT="1"/>
      <dgm:spPr/>
      <dgm:t>
        <a:bodyPr/>
        <a:lstStyle/>
        <a:p>
          <a:r>
            <a:rPr lang="en-US" sz="2000" dirty="0" smtClean="0">
              <a:solidFill>
                <a:schemeClr val="tx1"/>
              </a:solidFill>
              <a:latin typeface="+mn-lt"/>
            </a:rPr>
            <a:t>Awards &amp; honors</a:t>
          </a:r>
          <a:endParaRPr lang="en-US" sz="2000" dirty="0">
            <a:solidFill>
              <a:schemeClr val="tx1"/>
            </a:solidFill>
            <a:latin typeface="+mn-lt"/>
          </a:endParaRPr>
        </a:p>
      </dgm:t>
    </dgm:pt>
    <dgm:pt modelId="{6F4E7DC7-EAFE-4E1C-9505-0F09629ADFFB}" type="parTrans" cxnId="{21622C91-6F54-42C6-904E-6193D3B9080F}">
      <dgm:prSet/>
      <dgm:spPr/>
      <dgm:t>
        <a:bodyPr/>
        <a:lstStyle/>
        <a:p>
          <a:endParaRPr lang="en-US"/>
        </a:p>
      </dgm:t>
    </dgm:pt>
    <dgm:pt modelId="{FA54FBFD-4C06-46C1-A832-67A8FDEAF590}" type="sibTrans" cxnId="{21622C91-6F54-42C6-904E-6193D3B9080F}">
      <dgm:prSet/>
      <dgm:spPr/>
      <dgm:t>
        <a:bodyPr/>
        <a:lstStyle/>
        <a:p>
          <a:endParaRPr lang="en-US"/>
        </a:p>
      </dgm:t>
    </dgm:pt>
    <dgm:pt modelId="{C3E660CE-B68F-43BA-B401-0E0AB3B10DE0}">
      <dgm:prSet custT="1"/>
      <dgm:spPr>
        <a:solidFill>
          <a:srgbClr val="B2B3B6">
            <a:alpha val="90000"/>
          </a:srgbClr>
        </a:solidFill>
        <a:ln>
          <a:solidFill>
            <a:srgbClr val="B2B3B6">
              <a:alpha val="90000"/>
            </a:srgbClr>
          </a:solidFill>
        </a:ln>
      </dgm:spPr>
      <dgm:t>
        <a:bodyPr/>
        <a:lstStyle/>
        <a:p>
          <a:endParaRPr lang="en-US" sz="2000" dirty="0">
            <a:latin typeface="+mn-lt"/>
          </a:endParaRPr>
        </a:p>
      </dgm:t>
    </dgm:pt>
    <dgm:pt modelId="{6FD82FAE-A1DC-4609-B690-9D45C03048BB}" type="parTrans" cxnId="{878E155E-C156-4225-9F96-0B98A10AEE75}">
      <dgm:prSet/>
      <dgm:spPr/>
      <dgm:t>
        <a:bodyPr/>
        <a:lstStyle/>
        <a:p>
          <a:endParaRPr lang="en-US"/>
        </a:p>
      </dgm:t>
    </dgm:pt>
    <dgm:pt modelId="{88AFFBFA-862C-45CA-AE6E-24E4E5EEFBA0}" type="sibTrans" cxnId="{878E155E-C156-4225-9F96-0B98A10AEE75}">
      <dgm:prSet/>
      <dgm:spPr/>
      <dgm:t>
        <a:bodyPr/>
        <a:lstStyle/>
        <a:p>
          <a:endParaRPr lang="en-US"/>
        </a:p>
      </dgm:t>
    </dgm:pt>
    <dgm:pt modelId="{04A0C7A7-658F-490F-A91E-CB770F8F6E7A}" type="pres">
      <dgm:prSet presAssocID="{00C18FBF-3FF5-4C16-97CF-AF03740D7AB6}" presName="Name0" presStyleCnt="0">
        <dgm:presLayoutVars>
          <dgm:dir/>
          <dgm:animLvl val="lvl"/>
          <dgm:resizeHandles val="exact"/>
        </dgm:presLayoutVars>
      </dgm:prSet>
      <dgm:spPr/>
      <dgm:t>
        <a:bodyPr/>
        <a:lstStyle/>
        <a:p>
          <a:endParaRPr lang="en-US"/>
        </a:p>
      </dgm:t>
    </dgm:pt>
    <dgm:pt modelId="{0B1F3B99-EE15-4799-A00D-CAD973AB8555}" type="pres">
      <dgm:prSet presAssocID="{B4F1B46E-22B2-4721-950C-8704487586DC}" presName="composite" presStyleCnt="0"/>
      <dgm:spPr/>
    </dgm:pt>
    <dgm:pt modelId="{8B6894E8-EA56-44A5-90AF-DFE81F0BF997}" type="pres">
      <dgm:prSet presAssocID="{B4F1B46E-22B2-4721-950C-8704487586DC}" presName="parTx" presStyleLbl="alignNode1" presStyleIdx="0" presStyleCnt="3">
        <dgm:presLayoutVars>
          <dgm:chMax val="0"/>
          <dgm:chPref val="0"/>
          <dgm:bulletEnabled val="1"/>
        </dgm:presLayoutVars>
      </dgm:prSet>
      <dgm:spPr/>
      <dgm:t>
        <a:bodyPr/>
        <a:lstStyle/>
        <a:p>
          <a:endParaRPr lang="en-US"/>
        </a:p>
      </dgm:t>
    </dgm:pt>
    <dgm:pt modelId="{90C1851A-80D3-4352-82D8-B1AB5C7CE715}" type="pres">
      <dgm:prSet presAssocID="{B4F1B46E-22B2-4721-950C-8704487586DC}" presName="desTx" presStyleLbl="alignAccFollowNode1" presStyleIdx="0" presStyleCnt="3">
        <dgm:presLayoutVars>
          <dgm:bulletEnabled val="1"/>
        </dgm:presLayoutVars>
      </dgm:prSet>
      <dgm:spPr/>
      <dgm:t>
        <a:bodyPr/>
        <a:lstStyle/>
        <a:p>
          <a:endParaRPr lang="en-US"/>
        </a:p>
      </dgm:t>
    </dgm:pt>
    <dgm:pt modelId="{76019B6B-114C-4B66-9FBE-378BB1CB13CF}" type="pres">
      <dgm:prSet presAssocID="{A7E2530A-34E2-4E9F-BC78-8920BA140C41}" presName="space" presStyleCnt="0"/>
      <dgm:spPr/>
    </dgm:pt>
    <dgm:pt modelId="{A176615A-1EAE-4825-A32F-74499C77BC57}" type="pres">
      <dgm:prSet presAssocID="{A50D2D83-3F2C-4400-8B04-E6D1C98286A1}" presName="composite" presStyleCnt="0"/>
      <dgm:spPr/>
    </dgm:pt>
    <dgm:pt modelId="{21CC2541-71D2-4B22-A74D-2CD76B814F24}" type="pres">
      <dgm:prSet presAssocID="{A50D2D83-3F2C-4400-8B04-E6D1C98286A1}" presName="parTx" presStyleLbl="alignNode1" presStyleIdx="1" presStyleCnt="3">
        <dgm:presLayoutVars>
          <dgm:chMax val="0"/>
          <dgm:chPref val="0"/>
          <dgm:bulletEnabled val="1"/>
        </dgm:presLayoutVars>
      </dgm:prSet>
      <dgm:spPr/>
      <dgm:t>
        <a:bodyPr/>
        <a:lstStyle/>
        <a:p>
          <a:endParaRPr lang="en-US"/>
        </a:p>
      </dgm:t>
    </dgm:pt>
    <dgm:pt modelId="{4136A166-D57D-4849-9821-216DFB14E3C6}" type="pres">
      <dgm:prSet presAssocID="{A50D2D83-3F2C-4400-8B04-E6D1C98286A1}" presName="desTx" presStyleLbl="alignAccFollowNode1" presStyleIdx="1" presStyleCnt="3">
        <dgm:presLayoutVars>
          <dgm:bulletEnabled val="1"/>
        </dgm:presLayoutVars>
      </dgm:prSet>
      <dgm:spPr/>
      <dgm:t>
        <a:bodyPr/>
        <a:lstStyle/>
        <a:p>
          <a:endParaRPr lang="en-US"/>
        </a:p>
      </dgm:t>
    </dgm:pt>
    <dgm:pt modelId="{10338943-9ACB-485B-A16B-003CBCCD2366}" type="pres">
      <dgm:prSet presAssocID="{F048EF82-0014-4783-9E5B-D6E4203395C9}" presName="space" presStyleCnt="0"/>
      <dgm:spPr/>
    </dgm:pt>
    <dgm:pt modelId="{B3A40E2B-0A35-4533-BF75-9EA82B22D560}" type="pres">
      <dgm:prSet presAssocID="{E079C404-3C35-4354-8764-B6D11725B5EC}" presName="composite" presStyleCnt="0"/>
      <dgm:spPr/>
    </dgm:pt>
    <dgm:pt modelId="{298EE034-63B0-4C09-88ED-8B1A982203C2}" type="pres">
      <dgm:prSet presAssocID="{E079C404-3C35-4354-8764-B6D11725B5EC}" presName="parTx" presStyleLbl="alignNode1" presStyleIdx="2" presStyleCnt="3">
        <dgm:presLayoutVars>
          <dgm:chMax val="0"/>
          <dgm:chPref val="0"/>
          <dgm:bulletEnabled val="1"/>
        </dgm:presLayoutVars>
      </dgm:prSet>
      <dgm:spPr/>
      <dgm:t>
        <a:bodyPr/>
        <a:lstStyle/>
        <a:p>
          <a:endParaRPr lang="en-US"/>
        </a:p>
      </dgm:t>
    </dgm:pt>
    <dgm:pt modelId="{26BC1F45-C43C-41D4-9F3E-7BCF815EBA80}" type="pres">
      <dgm:prSet presAssocID="{E079C404-3C35-4354-8764-B6D11725B5EC}" presName="desTx" presStyleLbl="alignAccFollowNode1" presStyleIdx="2" presStyleCnt="3">
        <dgm:presLayoutVars>
          <dgm:bulletEnabled val="1"/>
        </dgm:presLayoutVars>
      </dgm:prSet>
      <dgm:spPr/>
      <dgm:t>
        <a:bodyPr/>
        <a:lstStyle/>
        <a:p>
          <a:endParaRPr lang="en-US"/>
        </a:p>
      </dgm:t>
    </dgm:pt>
  </dgm:ptLst>
  <dgm:cxnLst>
    <dgm:cxn modelId="{24D8067F-14FE-44D4-B543-0386AB9B6091}" type="presOf" srcId="{BAB4EF84-20E4-4498-A9FE-5AF95941AD04}" destId="{26BC1F45-C43C-41D4-9F3E-7BCF815EBA80}" srcOrd="0" destOrd="1" presId="urn:microsoft.com/office/officeart/2005/8/layout/hList1"/>
    <dgm:cxn modelId="{C45CF7C0-8A48-4A2C-B332-67DEFBBC6ED5}" srcId="{A50D2D83-3F2C-4400-8B04-E6D1C98286A1}" destId="{1CA0043D-7E02-4475-91B7-C7A9A7D2C298}" srcOrd="2" destOrd="0" parTransId="{9BD675AC-1CE3-4718-BDE5-377F2CD9A4F6}" sibTransId="{2013092D-6555-486A-A287-961C9E050EB1}"/>
    <dgm:cxn modelId="{2C8317B2-2EBB-4589-86EA-C77B3B6E81AA}" srcId="{00C18FBF-3FF5-4C16-97CF-AF03740D7AB6}" destId="{B4F1B46E-22B2-4721-950C-8704487586DC}" srcOrd="0" destOrd="0" parTransId="{E8A66543-CC4D-4785-A93E-5B125E09F826}" sibTransId="{A7E2530A-34E2-4E9F-BC78-8920BA140C41}"/>
    <dgm:cxn modelId="{8FAB4659-6291-457D-941A-93BCD304031A}" srcId="{B4F1B46E-22B2-4721-950C-8704487586DC}" destId="{70879558-61CA-4CCD-B2D6-5349B01EF337}" srcOrd="3" destOrd="0" parTransId="{95F5E6EE-4E8D-49F8-8C9E-8BBFD01B6A0E}" sibTransId="{053E317B-DD3F-4AFF-90D1-A55D37D325DC}"/>
    <dgm:cxn modelId="{0097EF08-96D6-40F5-8FE6-C842BB7622D1}" type="presOf" srcId="{F9D46839-CD06-4669-AAE4-4D1E9AFEDA78}" destId="{90C1851A-80D3-4352-82D8-B1AB5C7CE715}" srcOrd="0" destOrd="2" presId="urn:microsoft.com/office/officeart/2005/8/layout/hList1"/>
    <dgm:cxn modelId="{98EB981A-8F1E-4D76-BCF0-79954C58EB04}" srcId="{00C18FBF-3FF5-4C16-97CF-AF03740D7AB6}" destId="{E079C404-3C35-4354-8764-B6D11725B5EC}" srcOrd="2" destOrd="0" parTransId="{CBCDB7E8-4007-456E-A2B1-294B64CA1AAD}" sibTransId="{3054282E-35F5-4BF2-9C7D-CAB677A6C8D2}"/>
    <dgm:cxn modelId="{AD25A8A0-4628-40E2-8C9E-64E6AD4D4D91}" srcId="{B4F1B46E-22B2-4721-950C-8704487586DC}" destId="{F9D46839-CD06-4669-AAE4-4D1E9AFEDA78}" srcOrd="2" destOrd="0" parTransId="{B6B535D8-00AB-4FA1-AAEC-92498ABC6F4C}" sibTransId="{6497F199-DC2A-41F9-A449-D395E6BC4900}"/>
    <dgm:cxn modelId="{E90409F2-B770-43D2-AD31-16355FFD0F8A}" type="presOf" srcId="{1CA0043D-7E02-4475-91B7-C7A9A7D2C298}" destId="{4136A166-D57D-4849-9821-216DFB14E3C6}" srcOrd="0" destOrd="2" presId="urn:microsoft.com/office/officeart/2005/8/layout/hList1"/>
    <dgm:cxn modelId="{DDB5AD9A-40B0-48EF-AF2C-8CCDA330F7FE}" srcId="{B4F1B46E-22B2-4721-950C-8704487586DC}" destId="{9D72CDD3-5859-43DB-BD75-0C3C30E3DE62}" srcOrd="1" destOrd="0" parTransId="{1D5B1F83-33A7-4298-BC11-2B1252AFAEA5}" sibTransId="{15E25BD4-1EBF-43C2-8885-DBF66B8429E1}"/>
    <dgm:cxn modelId="{CFE758E8-D9AF-4E9F-ADE2-68C3808ED354}" type="presOf" srcId="{E079C404-3C35-4354-8764-B6D11725B5EC}" destId="{298EE034-63B0-4C09-88ED-8B1A982203C2}" srcOrd="0" destOrd="0" presId="urn:microsoft.com/office/officeart/2005/8/layout/hList1"/>
    <dgm:cxn modelId="{878E155E-C156-4225-9F96-0B98A10AEE75}" srcId="{E079C404-3C35-4354-8764-B6D11725B5EC}" destId="{C3E660CE-B68F-43BA-B401-0E0AB3B10DE0}" srcOrd="0" destOrd="0" parTransId="{6FD82FAE-A1DC-4609-B690-9D45C03048BB}" sibTransId="{88AFFBFA-862C-45CA-AE6E-24E4E5EEFBA0}"/>
    <dgm:cxn modelId="{21622C91-6F54-42C6-904E-6193D3B9080F}" srcId="{E079C404-3C35-4354-8764-B6D11725B5EC}" destId="{4A0A339B-21DB-449C-AC34-288B3B695058}" srcOrd="3" destOrd="0" parTransId="{6F4E7DC7-EAFE-4E1C-9505-0F09629ADFFB}" sibTransId="{FA54FBFD-4C06-46C1-A832-67A8FDEAF590}"/>
    <dgm:cxn modelId="{349F647B-2660-429A-B0C1-B25169B8C03C}" type="presOf" srcId="{70879558-61CA-4CCD-B2D6-5349B01EF337}" destId="{90C1851A-80D3-4352-82D8-B1AB5C7CE715}" srcOrd="0" destOrd="3" presId="urn:microsoft.com/office/officeart/2005/8/layout/hList1"/>
    <dgm:cxn modelId="{A81F926C-801D-4173-A3FE-817751248914}" type="presOf" srcId="{9D72CDD3-5859-43DB-BD75-0C3C30E3DE62}" destId="{90C1851A-80D3-4352-82D8-B1AB5C7CE715}" srcOrd="0" destOrd="1" presId="urn:microsoft.com/office/officeart/2005/8/layout/hList1"/>
    <dgm:cxn modelId="{5019E091-E0FE-41EF-8E35-35B128682A8F}" srcId="{00C18FBF-3FF5-4C16-97CF-AF03740D7AB6}" destId="{A50D2D83-3F2C-4400-8B04-E6D1C98286A1}" srcOrd="1" destOrd="0" parTransId="{40EE5B16-10E4-4D33-B2FF-1106837758FC}" sibTransId="{F048EF82-0014-4783-9E5B-D6E4203395C9}"/>
    <dgm:cxn modelId="{D8754785-0617-40CF-BB8E-F64082D26EDF}" type="presOf" srcId="{76F1A748-B622-48A7-8F63-E357ED5A5C40}" destId="{4136A166-D57D-4849-9821-216DFB14E3C6}" srcOrd="0" destOrd="0" presId="urn:microsoft.com/office/officeart/2005/8/layout/hList1"/>
    <dgm:cxn modelId="{3625C611-8091-4D63-BF7A-EB2A18510F29}" srcId="{E079C404-3C35-4354-8764-B6D11725B5EC}" destId="{BAB4EF84-20E4-4498-A9FE-5AF95941AD04}" srcOrd="1" destOrd="0" parTransId="{FC686CB5-420E-416F-A1EC-76EE21A842E3}" sibTransId="{97B1D4A2-B996-4B3D-8380-6FE5AC8B3CE3}"/>
    <dgm:cxn modelId="{C7310869-9C66-4190-9D7B-DB280CF32EC5}" srcId="{A50D2D83-3F2C-4400-8B04-E6D1C98286A1}" destId="{A3E27D62-385E-4656-A2FA-E59A6CEE6C98}" srcOrd="1" destOrd="0" parTransId="{6BD60D56-D447-4917-8A18-4B5E254036CE}" sibTransId="{22F2CC2B-F939-45DE-89D0-D197B304438C}"/>
    <dgm:cxn modelId="{B6B022F5-055B-43B4-9572-3F336C06FD47}" srcId="{A50D2D83-3F2C-4400-8B04-E6D1C98286A1}" destId="{76F1A748-B622-48A7-8F63-E357ED5A5C40}" srcOrd="0" destOrd="0" parTransId="{DC02250C-E737-462B-BB9F-3F59DFF75214}" sibTransId="{B273E2FC-2D03-4A7B-B279-869D5673254D}"/>
    <dgm:cxn modelId="{F1489E5D-BB9F-43AE-9B09-B674C37CA5B2}" type="presOf" srcId="{00C18FBF-3FF5-4C16-97CF-AF03740D7AB6}" destId="{04A0C7A7-658F-490F-A91E-CB770F8F6E7A}" srcOrd="0" destOrd="0" presId="urn:microsoft.com/office/officeart/2005/8/layout/hList1"/>
    <dgm:cxn modelId="{193BBA15-D734-4D0C-9A11-B8180E61FAAF}" type="presOf" srcId="{A50D2D83-3F2C-4400-8B04-E6D1C98286A1}" destId="{21CC2541-71D2-4B22-A74D-2CD76B814F24}" srcOrd="0" destOrd="0" presId="urn:microsoft.com/office/officeart/2005/8/layout/hList1"/>
    <dgm:cxn modelId="{B241DFDC-F7F7-437F-BDBE-2E5C7740F36A}" type="presOf" srcId="{B679B920-19D1-4632-AC93-9A0012B3489E}" destId="{26BC1F45-C43C-41D4-9F3E-7BCF815EBA80}" srcOrd="0" destOrd="2" presId="urn:microsoft.com/office/officeart/2005/8/layout/hList1"/>
    <dgm:cxn modelId="{0420D593-74B4-4BFE-AB00-1EB21BBE5AFD}" type="presOf" srcId="{B4F1B46E-22B2-4721-950C-8704487586DC}" destId="{8B6894E8-EA56-44A5-90AF-DFE81F0BF997}" srcOrd="0" destOrd="0" presId="urn:microsoft.com/office/officeart/2005/8/layout/hList1"/>
    <dgm:cxn modelId="{4937339B-335C-4EAA-9160-8ABF1B1DB76F}" type="presOf" srcId="{A3E27D62-385E-4656-A2FA-E59A6CEE6C98}" destId="{4136A166-D57D-4849-9821-216DFB14E3C6}" srcOrd="0" destOrd="1" presId="urn:microsoft.com/office/officeart/2005/8/layout/hList1"/>
    <dgm:cxn modelId="{8F38091C-6D9C-4D22-9364-E8FE3DD33FC4}" srcId="{E079C404-3C35-4354-8764-B6D11725B5EC}" destId="{B679B920-19D1-4632-AC93-9A0012B3489E}" srcOrd="2" destOrd="0" parTransId="{D504E948-20BD-4097-BCA5-EAB6B44909AD}" sibTransId="{57F37CA8-16D8-411E-AAF3-0B976C980A0A}"/>
    <dgm:cxn modelId="{D4554010-F42D-4084-A92C-6331500F4327}" type="presOf" srcId="{C3E660CE-B68F-43BA-B401-0E0AB3B10DE0}" destId="{26BC1F45-C43C-41D4-9F3E-7BCF815EBA80}" srcOrd="0" destOrd="0" presId="urn:microsoft.com/office/officeart/2005/8/layout/hList1"/>
    <dgm:cxn modelId="{C71809B0-127B-4B6A-8BAF-9094EA769576}" type="presOf" srcId="{4A0A339B-21DB-449C-AC34-288B3B695058}" destId="{26BC1F45-C43C-41D4-9F3E-7BCF815EBA80}" srcOrd="0" destOrd="3" presId="urn:microsoft.com/office/officeart/2005/8/layout/hList1"/>
    <dgm:cxn modelId="{84BA0592-6207-4825-BE44-A1BD3BC6BE3E}" type="presOf" srcId="{74A955EE-D007-4221-B5C4-AC8C1F01B3AE}" destId="{90C1851A-80D3-4352-82D8-B1AB5C7CE715}" srcOrd="0" destOrd="0" presId="urn:microsoft.com/office/officeart/2005/8/layout/hList1"/>
    <dgm:cxn modelId="{255732DA-A949-44C1-B3E4-9942173AB1FE}" srcId="{B4F1B46E-22B2-4721-950C-8704487586DC}" destId="{74A955EE-D007-4221-B5C4-AC8C1F01B3AE}" srcOrd="0" destOrd="0" parTransId="{92680720-F298-4906-A146-AF4382218E3E}" sibTransId="{8C9C0F4A-9884-4E89-BA9D-5FB4643D8133}"/>
    <dgm:cxn modelId="{5590C0F1-7CD1-4C7A-8840-8CB0B3BF55D9}" type="presParOf" srcId="{04A0C7A7-658F-490F-A91E-CB770F8F6E7A}" destId="{0B1F3B99-EE15-4799-A00D-CAD973AB8555}" srcOrd="0" destOrd="0" presId="urn:microsoft.com/office/officeart/2005/8/layout/hList1"/>
    <dgm:cxn modelId="{B158084B-5EFE-49E9-8442-5CB84618C78E}" type="presParOf" srcId="{0B1F3B99-EE15-4799-A00D-CAD973AB8555}" destId="{8B6894E8-EA56-44A5-90AF-DFE81F0BF997}" srcOrd="0" destOrd="0" presId="urn:microsoft.com/office/officeart/2005/8/layout/hList1"/>
    <dgm:cxn modelId="{8ACCE5CC-D792-43FB-9A48-242B70075E22}" type="presParOf" srcId="{0B1F3B99-EE15-4799-A00D-CAD973AB8555}" destId="{90C1851A-80D3-4352-82D8-B1AB5C7CE715}" srcOrd="1" destOrd="0" presId="urn:microsoft.com/office/officeart/2005/8/layout/hList1"/>
    <dgm:cxn modelId="{32985853-7165-4A32-BAF2-A4BEB7AABFB8}" type="presParOf" srcId="{04A0C7A7-658F-490F-A91E-CB770F8F6E7A}" destId="{76019B6B-114C-4B66-9FBE-378BB1CB13CF}" srcOrd="1" destOrd="0" presId="urn:microsoft.com/office/officeart/2005/8/layout/hList1"/>
    <dgm:cxn modelId="{67995708-8F8D-45E3-9C7F-957BF156FD4A}" type="presParOf" srcId="{04A0C7A7-658F-490F-A91E-CB770F8F6E7A}" destId="{A176615A-1EAE-4825-A32F-74499C77BC57}" srcOrd="2" destOrd="0" presId="urn:microsoft.com/office/officeart/2005/8/layout/hList1"/>
    <dgm:cxn modelId="{E75FD09A-4204-4D00-8693-F51679694D8B}" type="presParOf" srcId="{A176615A-1EAE-4825-A32F-74499C77BC57}" destId="{21CC2541-71D2-4B22-A74D-2CD76B814F24}" srcOrd="0" destOrd="0" presId="urn:microsoft.com/office/officeart/2005/8/layout/hList1"/>
    <dgm:cxn modelId="{1347C043-3D62-46E5-8F53-FAD43C733FA1}" type="presParOf" srcId="{A176615A-1EAE-4825-A32F-74499C77BC57}" destId="{4136A166-D57D-4849-9821-216DFB14E3C6}" srcOrd="1" destOrd="0" presId="urn:microsoft.com/office/officeart/2005/8/layout/hList1"/>
    <dgm:cxn modelId="{7F98BB2A-34C5-4192-889A-93839EBBC0F8}" type="presParOf" srcId="{04A0C7A7-658F-490F-A91E-CB770F8F6E7A}" destId="{10338943-9ACB-485B-A16B-003CBCCD2366}" srcOrd="3" destOrd="0" presId="urn:microsoft.com/office/officeart/2005/8/layout/hList1"/>
    <dgm:cxn modelId="{38BF0C84-66D7-4E38-A5E6-97388DDC2B91}" type="presParOf" srcId="{04A0C7A7-658F-490F-A91E-CB770F8F6E7A}" destId="{B3A40E2B-0A35-4533-BF75-9EA82B22D560}" srcOrd="4" destOrd="0" presId="urn:microsoft.com/office/officeart/2005/8/layout/hList1"/>
    <dgm:cxn modelId="{5A8AE6BC-C160-4161-A032-4120E4610ABB}" type="presParOf" srcId="{B3A40E2B-0A35-4533-BF75-9EA82B22D560}" destId="{298EE034-63B0-4C09-88ED-8B1A982203C2}" srcOrd="0" destOrd="0" presId="urn:microsoft.com/office/officeart/2005/8/layout/hList1"/>
    <dgm:cxn modelId="{C7A9B0B5-8F5C-478B-8F65-7DC1B96D7A4B}" type="presParOf" srcId="{B3A40E2B-0A35-4533-BF75-9EA82B22D560}" destId="{26BC1F45-C43C-41D4-9F3E-7BCF815EBA8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C18FBF-3FF5-4C16-97CF-AF03740D7AB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2881FB1-6580-4F21-A283-BFAA6F91D5D2}">
      <dgm:prSet phldrT="[Text]" custT="1"/>
      <dgm:spPr>
        <a:solidFill>
          <a:srgbClr val="2F4A26"/>
        </a:solidFill>
        <a:ln>
          <a:solidFill>
            <a:srgbClr val="2F4A26"/>
          </a:solidFill>
        </a:ln>
      </dgm:spPr>
      <dgm:t>
        <a:bodyPr/>
        <a:lstStyle/>
        <a:p>
          <a:r>
            <a:rPr lang="en-US" sz="2400" b="0" i="0" dirty="0"/>
            <a:t>Warning Signs</a:t>
          </a:r>
          <a:endParaRPr lang="en-US" sz="2400" b="0" dirty="0"/>
        </a:p>
      </dgm:t>
    </dgm:pt>
    <dgm:pt modelId="{2D960FDD-BADA-480D-9043-497C56588AD3}" type="parTrans" cxnId="{4A31D641-1B5D-46D3-B685-0C4DC6EFE71B}">
      <dgm:prSet/>
      <dgm:spPr/>
      <dgm:t>
        <a:bodyPr/>
        <a:lstStyle/>
        <a:p>
          <a:endParaRPr lang="en-US"/>
        </a:p>
      </dgm:t>
    </dgm:pt>
    <dgm:pt modelId="{A5ABDC17-7AB5-4F0E-992A-F9343F5D74EB}" type="sibTrans" cxnId="{4A31D641-1B5D-46D3-B685-0C4DC6EFE71B}">
      <dgm:prSet/>
      <dgm:spPr/>
      <dgm:t>
        <a:bodyPr/>
        <a:lstStyle/>
        <a:p>
          <a:endParaRPr lang="en-US"/>
        </a:p>
      </dgm:t>
    </dgm:pt>
    <dgm:pt modelId="{D5197DDB-D5D2-499F-B255-CF7BB5AE2B43}">
      <dgm:prSet phldrT="[Text]" custT="1"/>
      <dgm:spPr>
        <a:solidFill>
          <a:srgbClr val="B2B3B6">
            <a:alpha val="90000"/>
          </a:srgbClr>
        </a:solidFill>
        <a:ln>
          <a:solidFill>
            <a:srgbClr val="B2B3B6">
              <a:alpha val="90000"/>
            </a:srgbClr>
          </a:solidFill>
        </a:ln>
      </dgm:spPr>
      <dgm:t>
        <a:bodyPr/>
        <a:lstStyle/>
        <a:p>
          <a:r>
            <a:rPr lang="en-US" sz="2000" dirty="0">
              <a:latin typeface="+mn-lt"/>
            </a:rPr>
            <a:t>They want you to pay for a “service”</a:t>
          </a:r>
        </a:p>
      </dgm:t>
    </dgm:pt>
    <dgm:pt modelId="{B14A4DC9-F40A-4867-ADB8-4BA8A1F83766}" type="parTrans" cxnId="{3204ED53-15A0-4643-A582-021A785F1BA2}">
      <dgm:prSet/>
      <dgm:spPr/>
      <dgm:t>
        <a:bodyPr/>
        <a:lstStyle/>
        <a:p>
          <a:endParaRPr lang="en-US"/>
        </a:p>
      </dgm:t>
    </dgm:pt>
    <dgm:pt modelId="{29F2454A-2FA8-4B3A-AC63-4A0B9FD04A75}" type="sibTrans" cxnId="{3204ED53-15A0-4643-A582-021A785F1BA2}">
      <dgm:prSet/>
      <dgm:spPr/>
      <dgm:t>
        <a:bodyPr/>
        <a:lstStyle/>
        <a:p>
          <a:endParaRPr lang="en-US"/>
        </a:p>
      </dgm:t>
    </dgm:pt>
    <dgm:pt modelId="{8321AB85-EA8C-4958-B404-B4C118CB3C18}">
      <dgm:prSet phldrT="[Text]"/>
      <dgm:spPr>
        <a:solidFill>
          <a:srgbClr val="B2B3B6">
            <a:alpha val="90000"/>
          </a:srgbClr>
        </a:solidFill>
        <a:ln>
          <a:solidFill>
            <a:srgbClr val="B2B3B6">
              <a:alpha val="90000"/>
            </a:srgbClr>
          </a:solidFill>
        </a:ln>
      </dgm:spPr>
      <dgm:t>
        <a:bodyPr/>
        <a:lstStyle/>
        <a:p>
          <a:endParaRPr lang="en-US" sz="2300" dirty="0"/>
        </a:p>
      </dgm:t>
    </dgm:pt>
    <dgm:pt modelId="{24ABE8B3-7220-436D-9636-F7B4C0B99576}" type="parTrans" cxnId="{129AEA77-5D2A-49D4-956D-99009974B6C5}">
      <dgm:prSet/>
      <dgm:spPr/>
      <dgm:t>
        <a:bodyPr/>
        <a:lstStyle/>
        <a:p>
          <a:endParaRPr lang="en-US"/>
        </a:p>
      </dgm:t>
    </dgm:pt>
    <dgm:pt modelId="{AA5F76CE-8FD4-4692-8BB1-EF84CF9D365E}" type="sibTrans" cxnId="{129AEA77-5D2A-49D4-956D-99009974B6C5}">
      <dgm:prSet/>
      <dgm:spPr/>
      <dgm:t>
        <a:bodyPr/>
        <a:lstStyle/>
        <a:p>
          <a:endParaRPr lang="en-US"/>
        </a:p>
      </dgm:t>
    </dgm:pt>
    <dgm:pt modelId="{6352CA33-6755-44BE-808F-400DA4CF80A7}">
      <dgm:prSet phldrT="[Text]" custT="1"/>
      <dgm:spPr>
        <a:solidFill>
          <a:srgbClr val="2F4A26"/>
        </a:solidFill>
        <a:ln>
          <a:solidFill>
            <a:srgbClr val="2F4A26"/>
          </a:solidFill>
        </a:ln>
      </dgm:spPr>
      <dgm:t>
        <a:bodyPr/>
        <a:lstStyle/>
        <a:p>
          <a:r>
            <a:rPr lang="en-US" sz="2400" b="0" i="0" dirty="0"/>
            <a:t>Identity Theft</a:t>
          </a:r>
          <a:endParaRPr lang="en-US" sz="2400" b="0" dirty="0"/>
        </a:p>
      </dgm:t>
    </dgm:pt>
    <dgm:pt modelId="{AEB59203-63BA-4A96-BADC-40BAEBD9AA40}" type="parTrans" cxnId="{82BAE5DD-3A79-4870-9019-1254385E0650}">
      <dgm:prSet/>
      <dgm:spPr/>
      <dgm:t>
        <a:bodyPr/>
        <a:lstStyle/>
        <a:p>
          <a:endParaRPr lang="en-US"/>
        </a:p>
      </dgm:t>
    </dgm:pt>
    <dgm:pt modelId="{AAB4CF73-4B9B-4AA0-9074-16C2D2AE00A1}" type="sibTrans" cxnId="{82BAE5DD-3A79-4870-9019-1254385E0650}">
      <dgm:prSet/>
      <dgm:spPr/>
      <dgm:t>
        <a:bodyPr/>
        <a:lstStyle/>
        <a:p>
          <a:endParaRPr lang="en-US"/>
        </a:p>
      </dgm:t>
    </dgm:pt>
    <dgm:pt modelId="{9614A323-64B1-4077-A841-022051EC749A}">
      <dgm:prSet phldrT="[Text]" custT="1"/>
      <dgm:spPr>
        <a:solidFill>
          <a:srgbClr val="B2B3B6">
            <a:alpha val="90000"/>
          </a:srgbClr>
        </a:solidFill>
        <a:ln>
          <a:solidFill>
            <a:srgbClr val="B2B3B6">
              <a:alpha val="90000"/>
            </a:srgbClr>
          </a:solidFill>
        </a:ln>
      </dgm:spPr>
      <dgm:t>
        <a:bodyPr/>
        <a:lstStyle/>
        <a:p>
          <a:pPr rtl="0"/>
          <a:r>
            <a:rPr lang="en-US" sz="2000" dirty="0" smtClean="0">
              <a:latin typeface="+mn-lt"/>
            </a:rPr>
            <a:t>The </a:t>
          </a:r>
          <a:r>
            <a:rPr lang="en-US" sz="2000" dirty="0">
              <a:latin typeface="+mn-lt"/>
            </a:rPr>
            <a:t>FAFSA includes a lot of personal information and provides a perfect opportunity for a scammer to steal your identity or your parent’s personal information</a:t>
          </a:r>
        </a:p>
      </dgm:t>
    </dgm:pt>
    <dgm:pt modelId="{E5F6BCBD-B84E-4018-BE9E-BF57FF3B4B36}" type="parTrans" cxnId="{FC7BD086-74EA-4D6C-9657-E916D355F209}">
      <dgm:prSet/>
      <dgm:spPr/>
      <dgm:t>
        <a:bodyPr/>
        <a:lstStyle/>
        <a:p>
          <a:endParaRPr lang="en-US"/>
        </a:p>
      </dgm:t>
    </dgm:pt>
    <dgm:pt modelId="{FEC2A79F-8857-403A-A738-E8CE75C965E2}" type="sibTrans" cxnId="{FC7BD086-74EA-4D6C-9657-E916D355F209}">
      <dgm:prSet/>
      <dgm:spPr/>
      <dgm:t>
        <a:bodyPr/>
        <a:lstStyle/>
        <a:p>
          <a:endParaRPr lang="en-US"/>
        </a:p>
      </dgm:t>
    </dgm:pt>
    <dgm:pt modelId="{C8CB2C91-9B5B-4CB6-8B8A-DBD10B638026}">
      <dgm:prSet phldrT="[Text]"/>
      <dgm:spPr>
        <a:solidFill>
          <a:srgbClr val="B2B3B6">
            <a:alpha val="90000"/>
          </a:srgbClr>
        </a:solidFill>
        <a:ln>
          <a:solidFill>
            <a:srgbClr val="B2B3B6">
              <a:alpha val="90000"/>
            </a:srgbClr>
          </a:solidFill>
        </a:ln>
      </dgm:spPr>
      <dgm:t>
        <a:bodyPr/>
        <a:lstStyle/>
        <a:p>
          <a:endParaRPr lang="en-US" sz="2400" dirty="0"/>
        </a:p>
      </dgm:t>
    </dgm:pt>
    <dgm:pt modelId="{1DD04FF8-3419-42DF-A232-70DE3AF97B01}" type="parTrans" cxnId="{F59F4E0B-1B2C-456F-998F-E2EBE06FE169}">
      <dgm:prSet/>
      <dgm:spPr/>
      <dgm:t>
        <a:bodyPr/>
        <a:lstStyle/>
        <a:p>
          <a:endParaRPr lang="en-US"/>
        </a:p>
      </dgm:t>
    </dgm:pt>
    <dgm:pt modelId="{1C076CC9-2D99-4082-8BC8-8ECD9480D22B}" type="sibTrans" cxnId="{F59F4E0B-1B2C-456F-998F-E2EBE06FE169}">
      <dgm:prSet/>
      <dgm:spPr/>
      <dgm:t>
        <a:bodyPr/>
        <a:lstStyle/>
        <a:p>
          <a:endParaRPr lang="en-US"/>
        </a:p>
      </dgm:t>
    </dgm:pt>
    <dgm:pt modelId="{2D9F8E39-2F6F-4180-B7A6-234EEB1E077B}">
      <dgm:prSet custT="1"/>
      <dgm:spPr>
        <a:solidFill>
          <a:srgbClr val="B2B3B6">
            <a:alpha val="90000"/>
          </a:srgbClr>
        </a:solidFill>
        <a:ln>
          <a:solidFill>
            <a:srgbClr val="B2B3B6">
              <a:alpha val="90000"/>
            </a:srgbClr>
          </a:solidFill>
        </a:ln>
      </dgm:spPr>
      <dgm:t>
        <a:bodyPr/>
        <a:lstStyle/>
        <a:p>
          <a:r>
            <a:rPr lang="en-US" sz="2000" dirty="0">
              <a:latin typeface="+mn-lt"/>
            </a:rPr>
            <a:t>They guarantee they will find a scholarship for you</a:t>
          </a:r>
        </a:p>
      </dgm:t>
    </dgm:pt>
    <dgm:pt modelId="{94DDDB86-BCC5-4851-80BE-8FFC7D6EF563}" type="parTrans" cxnId="{A624263A-B6F1-4D07-AFD2-2FB65D6E503E}">
      <dgm:prSet/>
      <dgm:spPr/>
      <dgm:t>
        <a:bodyPr/>
        <a:lstStyle/>
        <a:p>
          <a:endParaRPr lang="en-US"/>
        </a:p>
      </dgm:t>
    </dgm:pt>
    <dgm:pt modelId="{603D45F4-D792-4B13-86AF-E8184D52E72A}" type="sibTrans" cxnId="{A624263A-B6F1-4D07-AFD2-2FB65D6E503E}">
      <dgm:prSet/>
      <dgm:spPr/>
      <dgm:t>
        <a:bodyPr/>
        <a:lstStyle/>
        <a:p>
          <a:endParaRPr lang="en-US"/>
        </a:p>
      </dgm:t>
    </dgm:pt>
    <dgm:pt modelId="{B479F2F8-1C53-46D9-89EA-39F93B48E84D}">
      <dgm:prSet custT="1"/>
      <dgm:spPr>
        <a:solidFill>
          <a:srgbClr val="B2B3B6">
            <a:alpha val="90000"/>
          </a:srgbClr>
        </a:solidFill>
        <a:ln>
          <a:solidFill>
            <a:srgbClr val="B2B3B6">
              <a:alpha val="90000"/>
            </a:srgbClr>
          </a:solidFill>
        </a:ln>
      </dgm:spPr>
      <dgm:t>
        <a:bodyPr/>
        <a:lstStyle/>
        <a:p>
          <a:pPr rtl="0"/>
          <a:r>
            <a:rPr lang="en-US" sz="2000" dirty="0">
              <a:latin typeface="+mn-lt"/>
            </a:rPr>
            <a:t>They tell you “</a:t>
          </a:r>
          <a:r>
            <a:rPr lang="en-US" sz="2000" i="1" dirty="0">
              <a:latin typeface="+mn-lt"/>
            </a:rPr>
            <a:t>Millions of scholarship dollars go unclaimed” </a:t>
          </a:r>
          <a:r>
            <a:rPr lang="en-US" sz="2000" dirty="0">
              <a:latin typeface="+mn-lt"/>
            </a:rPr>
            <a:t>or, you can receive </a:t>
          </a:r>
          <a:r>
            <a:rPr lang="en-US" sz="2000" i="1" dirty="0">
              <a:latin typeface="+mn-lt"/>
            </a:rPr>
            <a:t>“a full ride”</a:t>
          </a:r>
        </a:p>
      </dgm:t>
    </dgm:pt>
    <dgm:pt modelId="{FD73387A-35F2-42E1-99F4-AFA508A0C08F}" type="parTrans" cxnId="{B4A74FAB-D8A6-4417-9692-EFA648D46592}">
      <dgm:prSet/>
      <dgm:spPr/>
      <dgm:t>
        <a:bodyPr/>
        <a:lstStyle/>
        <a:p>
          <a:endParaRPr lang="en-US"/>
        </a:p>
      </dgm:t>
    </dgm:pt>
    <dgm:pt modelId="{0E9219E5-3338-4355-B470-C7B94DCB756F}" type="sibTrans" cxnId="{B4A74FAB-D8A6-4417-9692-EFA648D46592}">
      <dgm:prSet/>
      <dgm:spPr/>
      <dgm:t>
        <a:bodyPr/>
        <a:lstStyle/>
        <a:p>
          <a:endParaRPr lang="en-US"/>
        </a:p>
      </dgm:t>
    </dgm:pt>
    <dgm:pt modelId="{13B31B03-6538-48F7-8833-163AD8D457AC}">
      <dgm:prSet phldrT="[Text]" custT="1"/>
      <dgm:spPr>
        <a:solidFill>
          <a:srgbClr val="B2B3B6">
            <a:alpha val="90000"/>
          </a:srgbClr>
        </a:solidFill>
        <a:ln>
          <a:solidFill>
            <a:srgbClr val="B2B3B6">
              <a:alpha val="90000"/>
            </a:srgbClr>
          </a:solidFill>
        </a:ln>
      </dgm:spPr>
      <dgm:t>
        <a:bodyPr/>
        <a:lstStyle/>
        <a:p>
          <a:endParaRPr lang="en-US" sz="2000" dirty="0">
            <a:latin typeface="+mn-lt"/>
          </a:endParaRPr>
        </a:p>
      </dgm:t>
    </dgm:pt>
    <dgm:pt modelId="{98535F0D-766A-4A3F-8DA0-74E38C8D842B}" type="parTrans" cxnId="{72B973D5-60E2-4096-9AB1-B50C51EEA67F}">
      <dgm:prSet/>
      <dgm:spPr/>
      <dgm:t>
        <a:bodyPr/>
        <a:lstStyle/>
        <a:p>
          <a:endParaRPr lang="en-US"/>
        </a:p>
      </dgm:t>
    </dgm:pt>
    <dgm:pt modelId="{9B52455F-20F8-404E-9B6B-83D4EF200DA4}" type="sibTrans" cxnId="{72B973D5-60E2-4096-9AB1-B50C51EEA67F}">
      <dgm:prSet/>
      <dgm:spPr/>
      <dgm:t>
        <a:bodyPr/>
        <a:lstStyle/>
        <a:p>
          <a:endParaRPr lang="en-US"/>
        </a:p>
      </dgm:t>
    </dgm:pt>
    <dgm:pt modelId="{4EF2F4A6-1494-49C5-AE60-5197E535C96D}">
      <dgm:prSet custT="1"/>
      <dgm:spPr>
        <a:solidFill>
          <a:srgbClr val="B2B3B6">
            <a:alpha val="90000"/>
          </a:srgbClr>
        </a:solidFill>
        <a:ln>
          <a:solidFill>
            <a:srgbClr val="B2B3B6">
              <a:alpha val="90000"/>
            </a:srgbClr>
          </a:solidFill>
        </a:ln>
      </dgm:spPr>
      <dgm:t>
        <a:bodyPr/>
        <a:lstStyle/>
        <a:p>
          <a:r>
            <a:rPr lang="en-US" sz="2000" i="0" dirty="0">
              <a:latin typeface="+mn-lt"/>
            </a:rPr>
            <a:t>Claim they are from the government</a:t>
          </a:r>
        </a:p>
      </dgm:t>
    </dgm:pt>
    <dgm:pt modelId="{B641E627-74DA-4992-898B-928FE1145F81}" type="parTrans" cxnId="{23E5F87C-0FD3-4426-B852-A0406A3952AD}">
      <dgm:prSet/>
      <dgm:spPr/>
      <dgm:t>
        <a:bodyPr/>
        <a:lstStyle/>
        <a:p>
          <a:endParaRPr lang="en-US"/>
        </a:p>
      </dgm:t>
    </dgm:pt>
    <dgm:pt modelId="{DAC9E923-CBE7-4A21-912B-CCC4B3CA57F9}" type="sibTrans" cxnId="{23E5F87C-0FD3-4426-B852-A0406A3952AD}">
      <dgm:prSet/>
      <dgm:spPr/>
      <dgm:t>
        <a:bodyPr/>
        <a:lstStyle/>
        <a:p>
          <a:endParaRPr lang="en-US"/>
        </a:p>
      </dgm:t>
    </dgm:pt>
    <dgm:pt modelId="{EF74715E-E9C7-480D-9C7F-F460E9C79EC5}">
      <dgm:prSet phldrT="[Text]" custT="1"/>
      <dgm:spPr>
        <a:solidFill>
          <a:srgbClr val="B2B3B6">
            <a:alpha val="90000"/>
          </a:srgbClr>
        </a:solidFill>
        <a:ln>
          <a:solidFill>
            <a:srgbClr val="B2B3B6">
              <a:alpha val="90000"/>
            </a:srgbClr>
          </a:solidFill>
        </a:ln>
      </dgm:spPr>
      <dgm:t>
        <a:bodyPr/>
        <a:lstStyle/>
        <a:p>
          <a:r>
            <a:rPr lang="en-US" sz="2000" dirty="0">
              <a:latin typeface="+mn-lt"/>
            </a:rPr>
            <a:t>Never give out your FAFSA username and password</a:t>
          </a:r>
        </a:p>
      </dgm:t>
    </dgm:pt>
    <dgm:pt modelId="{F7171AF7-E54A-4E46-8333-64F9B11F70D4}" type="parTrans" cxnId="{41A02540-14F5-4191-8A06-125E5143DD79}">
      <dgm:prSet/>
      <dgm:spPr/>
      <dgm:t>
        <a:bodyPr/>
        <a:lstStyle/>
        <a:p>
          <a:endParaRPr lang="en-US"/>
        </a:p>
      </dgm:t>
    </dgm:pt>
    <dgm:pt modelId="{1B35B9DB-0E9E-49C5-A085-0DDFF6841527}" type="sibTrans" cxnId="{41A02540-14F5-4191-8A06-125E5143DD79}">
      <dgm:prSet/>
      <dgm:spPr/>
      <dgm:t>
        <a:bodyPr/>
        <a:lstStyle/>
        <a:p>
          <a:endParaRPr lang="en-US"/>
        </a:p>
      </dgm:t>
    </dgm:pt>
    <dgm:pt modelId="{4DED43B7-D6A2-4CA0-934C-D0D0EA6A203C}">
      <dgm:prSet phldrT="[Text]" custT="1"/>
      <dgm:spPr>
        <a:solidFill>
          <a:srgbClr val="B2B3B6">
            <a:alpha val="90000"/>
          </a:srgbClr>
        </a:solidFill>
        <a:ln>
          <a:solidFill>
            <a:srgbClr val="B2B3B6">
              <a:alpha val="90000"/>
            </a:srgbClr>
          </a:solidFill>
        </a:ln>
      </dgm:spPr>
      <dgm:t>
        <a:bodyPr/>
        <a:lstStyle/>
        <a:p>
          <a:pPr rtl="0"/>
          <a:endParaRPr lang="en-US" sz="2000" dirty="0">
            <a:latin typeface="+mn-lt"/>
          </a:endParaRPr>
        </a:p>
      </dgm:t>
    </dgm:pt>
    <dgm:pt modelId="{92229133-F636-496F-84BC-E19D5BF780C3}" type="parTrans" cxnId="{65F3CFCF-7733-486E-B06C-136415A44572}">
      <dgm:prSet/>
      <dgm:spPr/>
      <dgm:t>
        <a:bodyPr/>
        <a:lstStyle/>
        <a:p>
          <a:endParaRPr lang="en-US"/>
        </a:p>
      </dgm:t>
    </dgm:pt>
    <dgm:pt modelId="{48FB451A-5366-4E64-8C41-B15ED7ACFDC7}" type="sibTrans" cxnId="{65F3CFCF-7733-486E-B06C-136415A44572}">
      <dgm:prSet/>
      <dgm:spPr/>
      <dgm:t>
        <a:bodyPr/>
        <a:lstStyle/>
        <a:p>
          <a:endParaRPr lang="en-US"/>
        </a:p>
      </dgm:t>
    </dgm:pt>
    <dgm:pt modelId="{4998FA7B-4383-4DC9-B048-338B95CA980E}">
      <dgm:prSet phldrT="[Text]" custT="1"/>
      <dgm:spPr>
        <a:solidFill>
          <a:srgbClr val="B2B3B6">
            <a:alpha val="90000"/>
          </a:srgbClr>
        </a:solidFill>
        <a:ln>
          <a:solidFill>
            <a:srgbClr val="B2B3B6">
              <a:alpha val="90000"/>
            </a:srgbClr>
          </a:solidFill>
        </a:ln>
      </dgm:spPr>
      <dgm:t>
        <a:bodyPr/>
        <a:lstStyle/>
        <a:p>
          <a:endParaRPr lang="en-US" sz="2000" dirty="0">
            <a:latin typeface="+mn-lt"/>
          </a:endParaRPr>
        </a:p>
      </dgm:t>
    </dgm:pt>
    <dgm:pt modelId="{77D3FB2A-FB1A-4506-B557-7B2B7183A5FB}" type="parTrans" cxnId="{371958CA-044C-4BF5-A744-236EAC71D952}">
      <dgm:prSet/>
      <dgm:spPr/>
      <dgm:t>
        <a:bodyPr/>
        <a:lstStyle/>
        <a:p>
          <a:endParaRPr lang="en-US"/>
        </a:p>
      </dgm:t>
    </dgm:pt>
    <dgm:pt modelId="{40CF3A1F-58FC-45B5-BF82-096AAEEC1CC5}" type="sibTrans" cxnId="{371958CA-044C-4BF5-A744-236EAC71D952}">
      <dgm:prSet/>
      <dgm:spPr/>
      <dgm:t>
        <a:bodyPr/>
        <a:lstStyle/>
        <a:p>
          <a:endParaRPr lang="en-US"/>
        </a:p>
      </dgm:t>
    </dgm:pt>
    <dgm:pt modelId="{F410354D-6F38-43BF-AE54-B4C760C00FE2}" type="pres">
      <dgm:prSet presAssocID="{00C18FBF-3FF5-4C16-97CF-AF03740D7AB6}" presName="Name0" presStyleCnt="0">
        <dgm:presLayoutVars>
          <dgm:dir/>
          <dgm:animLvl val="lvl"/>
          <dgm:resizeHandles val="exact"/>
        </dgm:presLayoutVars>
      </dgm:prSet>
      <dgm:spPr/>
      <dgm:t>
        <a:bodyPr/>
        <a:lstStyle/>
        <a:p>
          <a:endParaRPr lang="en-US"/>
        </a:p>
      </dgm:t>
    </dgm:pt>
    <dgm:pt modelId="{552B6152-5F18-47A8-ADF2-2B1171DD708E}" type="pres">
      <dgm:prSet presAssocID="{F2881FB1-6580-4F21-A283-BFAA6F91D5D2}" presName="composite" presStyleCnt="0"/>
      <dgm:spPr/>
    </dgm:pt>
    <dgm:pt modelId="{2A29682D-6CB6-486A-BEA9-0ACA7B2EAFF8}" type="pres">
      <dgm:prSet presAssocID="{F2881FB1-6580-4F21-A283-BFAA6F91D5D2}" presName="parTx" presStyleLbl="alignNode1" presStyleIdx="0" presStyleCnt="2">
        <dgm:presLayoutVars>
          <dgm:chMax val="0"/>
          <dgm:chPref val="0"/>
          <dgm:bulletEnabled val="1"/>
        </dgm:presLayoutVars>
      </dgm:prSet>
      <dgm:spPr/>
      <dgm:t>
        <a:bodyPr/>
        <a:lstStyle/>
        <a:p>
          <a:endParaRPr lang="en-US"/>
        </a:p>
      </dgm:t>
    </dgm:pt>
    <dgm:pt modelId="{9E194172-3512-44DB-91D4-3E81C3E33391}" type="pres">
      <dgm:prSet presAssocID="{F2881FB1-6580-4F21-A283-BFAA6F91D5D2}" presName="desTx" presStyleLbl="alignAccFollowNode1" presStyleIdx="0" presStyleCnt="2">
        <dgm:presLayoutVars>
          <dgm:bulletEnabled val="1"/>
        </dgm:presLayoutVars>
      </dgm:prSet>
      <dgm:spPr/>
      <dgm:t>
        <a:bodyPr/>
        <a:lstStyle/>
        <a:p>
          <a:endParaRPr lang="en-US"/>
        </a:p>
      </dgm:t>
    </dgm:pt>
    <dgm:pt modelId="{915DF301-0AC3-41D7-9187-7EB21DB994E4}" type="pres">
      <dgm:prSet presAssocID="{A5ABDC17-7AB5-4F0E-992A-F9343F5D74EB}" presName="space" presStyleCnt="0"/>
      <dgm:spPr/>
    </dgm:pt>
    <dgm:pt modelId="{C7E71B2F-6865-45EB-89BA-86282762187A}" type="pres">
      <dgm:prSet presAssocID="{6352CA33-6755-44BE-808F-400DA4CF80A7}" presName="composite" presStyleCnt="0"/>
      <dgm:spPr/>
    </dgm:pt>
    <dgm:pt modelId="{F9A973C7-07DF-49E3-A3F4-3DA46C7ABFEE}" type="pres">
      <dgm:prSet presAssocID="{6352CA33-6755-44BE-808F-400DA4CF80A7}" presName="parTx" presStyleLbl="alignNode1" presStyleIdx="1" presStyleCnt="2" custScaleY="99808" custLinFactNeighborX="1163" custLinFactNeighborY="2544">
        <dgm:presLayoutVars>
          <dgm:chMax val="0"/>
          <dgm:chPref val="0"/>
          <dgm:bulletEnabled val="1"/>
        </dgm:presLayoutVars>
      </dgm:prSet>
      <dgm:spPr/>
      <dgm:t>
        <a:bodyPr/>
        <a:lstStyle/>
        <a:p>
          <a:endParaRPr lang="en-US"/>
        </a:p>
      </dgm:t>
    </dgm:pt>
    <dgm:pt modelId="{EDF1869D-6AFD-4D7C-829C-DAE628B469F7}" type="pres">
      <dgm:prSet presAssocID="{6352CA33-6755-44BE-808F-400DA4CF80A7}" presName="desTx" presStyleLbl="alignAccFollowNode1" presStyleIdx="1" presStyleCnt="2">
        <dgm:presLayoutVars>
          <dgm:bulletEnabled val="1"/>
        </dgm:presLayoutVars>
      </dgm:prSet>
      <dgm:spPr/>
      <dgm:t>
        <a:bodyPr/>
        <a:lstStyle/>
        <a:p>
          <a:endParaRPr lang="en-US"/>
        </a:p>
      </dgm:t>
    </dgm:pt>
  </dgm:ptLst>
  <dgm:cxnLst>
    <dgm:cxn modelId="{FC7BD086-74EA-4D6C-9657-E916D355F209}" srcId="{6352CA33-6755-44BE-808F-400DA4CF80A7}" destId="{9614A323-64B1-4077-A841-022051EC749A}" srcOrd="1" destOrd="0" parTransId="{E5F6BCBD-B84E-4018-BE9E-BF57FF3B4B36}" sibTransId="{FEC2A79F-8857-403A-A738-E8CE75C965E2}"/>
    <dgm:cxn modelId="{65F3CFCF-7733-486E-B06C-136415A44572}" srcId="{6352CA33-6755-44BE-808F-400DA4CF80A7}" destId="{4DED43B7-D6A2-4CA0-934C-D0D0EA6A203C}" srcOrd="0" destOrd="0" parTransId="{92229133-F636-496F-84BC-E19D5BF780C3}" sibTransId="{48FB451A-5366-4E64-8C41-B15ED7ACFDC7}"/>
    <dgm:cxn modelId="{04B52471-A48F-44C1-8613-176B4245FDCD}" type="presOf" srcId="{F2881FB1-6580-4F21-A283-BFAA6F91D5D2}" destId="{2A29682D-6CB6-486A-BEA9-0ACA7B2EAFF8}" srcOrd="0" destOrd="0" presId="urn:microsoft.com/office/officeart/2005/8/layout/hList1"/>
    <dgm:cxn modelId="{A624263A-B6F1-4D07-AFD2-2FB65D6E503E}" srcId="{F2881FB1-6580-4F21-A283-BFAA6F91D5D2}" destId="{2D9F8E39-2F6F-4180-B7A6-234EEB1E077B}" srcOrd="2" destOrd="0" parTransId="{94DDDB86-BCC5-4851-80BE-8FFC7D6EF563}" sibTransId="{603D45F4-D792-4B13-86AF-E8184D52E72A}"/>
    <dgm:cxn modelId="{1CE3B065-8CDB-484D-A8BD-FB40E00B928F}" type="presOf" srcId="{4EF2F4A6-1494-49C5-AE60-5197E535C96D}" destId="{9E194172-3512-44DB-91D4-3E81C3E33391}" srcOrd="0" destOrd="4" presId="urn:microsoft.com/office/officeart/2005/8/layout/hList1"/>
    <dgm:cxn modelId="{23E5F87C-0FD3-4426-B852-A0406A3952AD}" srcId="{F2881FB1-6580-4F21-A283-BFAA6F91D5D2}" destId="{4EF2F4A6-1494-49C5-AE60-5197E535C96D}" srcOrd="4" destOrd="0" parTransId="{B641E627-74DA-4992-898B-928FE1145F81}" sibTransId="{DAC9E923-CBE7-4A21-912B-CCC4B3CA57F9}"/>
    <dgm:cxn modelId="{218D1F4B-E801-4FBA-9D65-7EB74D37BFBA}" type="presOf" srcId="{8321AB85-EA8C-4958-B404-B4C118CB3C18}" destId="{9E194172-3512-44DB-91D4-3E81C3E33391}" srcOrd="0" destOrd="6" presId="urn:microsoft.com/office/officeart/2005/8/layout/hList1"/>
    <dgm:cxn modelId="{B4A74FAB-D8A6-4417-9692-EFA648D46592}" srcId="{F2881FB1-6580-4F21-A283-BFAA6F91D5D2}" destId="{B479F2F8-1C53-46D9-89EA-39F93B48E84D}" srcOrd="3" destOrd="0" parTransId="{FD73387A-35F2-42E1-99F4-AFA508A0C08F}" sibTransId="{0E9219E5-3338-4355-B470-C7B94DCB756F}"/>
    <dgm:cxn modelId="{4A31D641-1B5D-46D3-B685-0C4DC6EFE71B}" srcId="{00C18FBF-3FF5-4C16-97CF-AF03740D7AB6}" destId="{F2881FB1-6580-4F21-A283-BFAA6F91D5D2}" srcOrd="0" destOrd="0" parTransId="{2D960FDD-BADA-480D-9043-497C56588AD3}" sibTransId="{A5ABDC17-7AB5-4F0E-992A-F9343F5D74EB}"/>
    <dgm:cxn modelId="{F4C580EB-B175-454E-8AD6-D5DB116A37A5}" type="presOf" srcId="{6352CA33-6755-44BE-808F-400DA4CF80A7}" destId="{F9A973C7-07DF-49E3-A3F4-3DA46C7ABFEE}" srcOrd="0" destOrd="0" presId="urn:microsoft.com/office/officeart/2005/8/layout/hList1"/>
    <dgm:cxn modelId="{E4697D53-CB37-4B84-87FE-A386AF4E264C}" type="presOf" srcId="{EF74715E-E9C7-480D-9C7F-F460E9C79EC5}" destId="{EDF1869D-6AFD-4D7C-829C-DAE628B469F7}" srcOrd="0" destOrd="2" presId="urn:microsoft.com/office/officeart/2005/8/layout/hList1"/>
    <dgm:cxn modelId="{A4CCE64B-FC57-4E84-B5F5-6FC834BCAD22}" type="presOf" srcId="{B479F2F8-1C53-46D9-89EA-39F93B48E84D}" destId="{9E194172-3512-44DB-91D4-3E81C3E33391}" srcOrd="0" destOrd="3" presId="urn:microsoft.com/office/officeart/2005/8/layout/hList1"/>
    <dgm:cxn modelId="{41A02540-14F5-4191-8A06-125E5143DD79}" srcId="{6352CA33-6755-44BE-808F-400DA4CF80A7}" destId="{EF74715E-E9C7-480D-9C7F-F460E9C79EC5}" srcOrd="2" destOrd="0" parTransId="{F7171AF7-E54A-4E46-8333-64F9B11F70D4}" sibTransId="{1B35B9DB-0E9E-49C5-A085-0DDFF6841527}"/>
    <dgm:cxn modelId="{72B973D5-60E2-4096-9AB1-B50C51EEA67F}" srcId="{F2881FB1-6580-4F21-A283-BFAA6F91D5D2}" destId="{13B31B03-6538-48F7-8833-163AD8D457AC}" srcOrd="5" destOrd="0" parTransId="{98535F0D-766A-4A3F-8DA0-74E38C8D842B}" sibTransId="{9B52455F-20F8-404E-9B6B-83D4EF200DA4}"/>
    <dgm:cxn modelId="{82BAE5DD-3A79-4870-9019-1254385E0650}" srcId="{00C18FBF-3FF5-4C16-97CF-AF03740D7AB6}" destId="{6352CA33-6755-44BE-808F-400DA4CF80A7}" srcOrd="1" destOrd="0" parTransId="{AEB59203-63BA-4A96-BADC-40BAEBD9AA40}" sibTransId="{AAB4CF73-4B9B-4AA0-9074-16C2D2AE00A1}"/>
    <dgm:cxn modelId="{89F4F8AD-2991-43F4-B2B8-4F04038CAB2F}" type="presOf" srcId="{2D9F8E39-2F6F-4180-B7A6-234EEB1E077B}" destId="{9E194172-3512-44DB-91D4-3E81C3E33391}" srcOrd="0" destOrd="2" presId="urn:microsoft.com/office/officeart/2005/8/layout/hList1"/>
    <dgm:cxn modelId="{371958CA-044C-4BF5-A744-236EAC71D952}" srcId="{F2881FB1-6580-4F21-A283-BFAA6F91D5D2}" destId="{4998FA7B-4383-4DC9-B048-338B95CA980E}" srcOrd="0" destOrd="0" parTransId="{77D3FB2A-FB1A-4506-B557-7B2B7183A5FB}" sibTransId="{40CF3A1F-58FC-45B5-BF82-096AAEEC1CC5}"/>
    <dgm:cxn modelId="{D1DD51A3-4792-45AD-9766-2725E91E3BA7}" type="presOf" srcId="{4DED43B7-D6A2-4CA0-934C-D0D0EA6A203C}" destId="{EDF1869D-6AFD-4D7C-829C-DAE628B469F7}" srcOrd="0" destOrd="0" presId="urn:microsoft.com/office/officeart/2005/8/layout/hList1"/>
    <dgm:cxn modelId="{8B084458-243A-4D4E-8884-9DE226F66914}" type="presOf" srcId="{9614A323-64B1-4077-A841-022051EC749A}" destId="{EDF1869D-6AFD-4D7C-829C-DAE628B469F7}" srcOrd="0" destOrd="1" presId="urn:microsoft.com/office/officeart/2005/8/layout/hList1"/>
    <dgm:cxn modelId="{B0C59486-AC3B-4F45-8D25-4948E13D1512}" type="presOf" srcId="{C8CB2C91-9B5B-4CB6-8B8A-DBD10B638026}" destId="{EDF1869D-6AFD-4D7C-829C-DAE628B469F7}" srcOrd="0" destOrd="3" presId="urn:microsoft.com/office/officeart/2005/8/layout/hList1"/>
    <dgm:cxn modelId="{5DCD7ACB-6999-4438-A8A3-6359BE2764D6}" type="presOf" srcId="{00C18FBF-3FF5-4C16-97CF-AF03740D7AB6}" destId="{F410354D-6F38-43BF-AE54-B4C760C00FE2}" srcOrd="0" destOrd="0" presId="urn:microsoft.com/office/officeart/2005/8/layout/hList1"/>
    <dgm:cxn modelId="{F59F4E0B-1B2C-456F-998F-E2EBE06FE169}" srcId="{6352CA33-6755-44BE-808F-400DA4CF80A7}" destId="{C8CB2C91-9B5B-4CB6-8B8A-DBD10B638026}" srcOrd="3" destOrd="0" parTransId="{1DD04FF8-3419-42DF-A232-70DE3AF97B01}" sibTransId="{1C076CC9-2D99-4082-8BC8-8ECD9480D22B}"/>
    <dgm:cxn modelId="{D85CBF66-C46C-4D7D-895A-33434BBEE98A}" type="presOf" srcId="{13B31B03-6538-48F7-8833-163AD8D457AC}" destId="{9E194172-3512-44DB-91D4-3E81C3E33391}" srcOrd="0" destOrd="5" presId="urn:microsoft.com/office/officeart/2005/8/layout/hList1"/>
    <dgm:cxn modelId="{BE60B7CE-F46F-43AA-8AAE-77C7FE86D458}" type="presOf" srcId="{4998FA7B-4383-4DC9-B048-338B95CA980E}" destId="{9E194172-3512-44DB-91D4-3E81C3E33391}" srcOrd="0" destOrd="0" presId="urn:microsoft.com/office/officeart/2005/8/layout/hList1"/>
    <dgm:cxn modelId="{129AEA77-5D2A-49D4-956D-99009974B6C5}" srcId="{F2881FB1-6580-4F21-A283-BFAA6F91D5D2}" destId="{8321AB85-EA8C-4958-B404-B4C118CB3C18}" srcOrd="6" destOrd="0" parTransId="{24ABE8B3-7220-436D-9636-F7B4C0B99576}" sibTransId="{AA5F76CE-8FD4-4692-8BB1-EF84CF9D365E}"/>
    <dgm:cxn modelId="{BE8472E4-3B25-446D-BA79-F3A316BB4049}" type="presOf" srcId="{D5197DDB-D5D2-499F-B255-CF7BB5AE2B43}" destId="{9E194172-3512-44DB-91D4-3E81C3E33391}" srcOrd="0" destOrd="1" presId="urn:microsoft.com/office/officeart/2005/8/layout/hList1"/>
    <dgm:cxn modelId="{3204ED53-15A0-4643-A582-021A785F1BA2}" srcId="{F2881FB1-6580-4F21-A283-BFAA6F91D5D2}" destId="{D5197DDB-D5D2-499F-B255-CF7BB5AE2B43}" srcOrd="1" destOrd="0" parTransId="{B14A4DC9-F40A-4867-ADB8-4BA8A1F83766}" sibTransId="{29F2454A-2FA8-4B3A-AC63-4A0B9FD04A75}"/>
    <dgm:cxn modelId="{729DA9A1-0EFB-435F-90C8-17D206BC63DA}" type="presParOf" srcId="{F410354D-6F38-43BF-AE54-B4C760C00FE2}" destId="{552B6152-5F18-47A8-ADF2-2B1171DD708E}" srcOrd="0" destOrd="0" presId="urn:microsoft.com/office/officeart/2005/8/layout/hList1"/>
    <dgm:cxn modelId="{8CACAD6E-3E4B-4E48-B4E9-FE333A2F13AD}" type="presParOf" srcId="{552B6152-5F18-47A8-ADF2-2B1171DD708E}" destId="{2A29682D-6CB6-486A-BEA9-0ACA7B2EAFF8}" srcOrd="0" destOrd="0" presId="urn:microsoft.com/office/officeart/2005/8/layout/hList1"/>
    <dgm:cxn modelId="{A010245E-1106-4498-A2DA-A19A818A1ECF}" type="presParOf" srcId="{552B6152-5F18-47A8-ADF2-2B1171DD708E}" destId="{9E194172-3512-44DB-91D4-3E81C3E33391}" srcOrd="1" destOrd="0" presId="urn:microsoft.com/office/officeart/2005/8/layout/hList1"/>
    <dgm:cxn modelId="{1FEDB0D5-1162-4EBB-A562-1C2056F1A24D}" type="presParOf" srcId="{F410354D-6F38-43BF-AE54-B4C760C00FE2}" destId="{915DF301-0AC3-41D7-9187-7EB21DB994E4}" srcOrd="1" destOrd="0" presId="urn:microsoft.com/office/officeart/2005/8/layout/hList1"/>
    <dgm:cxn modelId="{CFB4A30D-BB77-48B1-9E3B-37231584C622}" type="presParOf" srcId="{F410354D-6F38-43BF-AE54-B4C760C00FE2}" destId="{C7E71B2F-6865-45EB-89BA-86282762187A}" srcOrd="2" destOrd="0" presId="urn:microsoft.com/office/officeart/2005/8/layout/hList1"/>
    <dgm:cxn modelId="{53DF7738-2A24-44C8-9DAE-FA7AE55AEDEB}" type="presParOf" srcId="{C7E71B2F-6865-45EB-89BA-86282762187A}" destId="{F9A973C7-07DF-49E3-A3F4-3DA46C7ABFEE}" srcOrd="0" destOrd="0" presId="urn:microsoft.com/office/officeart/2005/8/layout/hList1"/>
    <dgm:cxn modelId="{E4099F54-F709-4386-9FF8-F1565688B0F2}" type="presParOf" srcId="{C7E71B2F-6865-45EB-89BA-86282762187A}" destId="{EDF1869D-6AFD-4D7C-829C-DAE628B469F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34476C-6DE8-46B0-A1AC-FC0978BACF3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2EEEBBB-9A6E-45CA-A6EA-2412191A9468}">
      <dgm:prSet phldrT="[Text]" custT="1"/>
      <dgm:spPr>
        <a:solidFill>
          <a:srgbClr val="2F4A26"/>
        </a:solidFill>
        <a:ln>
          <a:solidFill>
            <a:srgbClr val="2F4A26"/>
          </a:solidFill>
        </a:ln>
      </dgm:spPr>
      <dgm:t>
        <a:bodyPr/>
        <a:lstStyle/>
        <a:p>
          <a:r>
            <a:rPr lang="en-US" sz="2200" dirty="0"/>
            <a:t>Federal Direct Subsidized Loan</a:t>
          </a:r>
        </a:p>
      </dgm:t>
    </dgm:pt>
    <dgm:pt modelId="{202FD744-D8E1-434F-8214-2FC61D728114}" type="parTrans" cxnId="{BC70DE9A-6A83-404A-8E60-1ACDE2D9B95C}">
      <dgm:prSet/>
      <dgm:spPr/>
      <dgm:t>
        <a:bodyPr/>
        <a:lstStyle/>
        <a:p>
          <a:endParaRPr lang="en-US"/>
        </a:p>
      </dgm:t>
    </dgm:pt>
    <dgm:pt modelId="{71984B1B-CFA3-4A93-A380-C8D81DADC736}" type="sibTrans" cxnId="{BC70DE9A-6A83-404A-8E60-1ACDE2D9B95C}">
      <dgm:prSet/>
      <dgm:spPr/>
      <dgm:t>
        <a:bodyPr/>
        <a:lstStyle/>
        <a:p>
          <a:endParaRPr lang="en-US"/>
        </a:p>
      </dgm:t>
    </dgm:pt>
    <dgm:pt modelId="{40E1591C-6093-49A5-92B4-1DA4BF4C19A1}">
      <dgm:prSet phldrT="[Text]" custT="1"/>
      <dgm:spPr>
        <a:solidFill>
          <a:srgbClr val="B2B3B6">
            <a:alpha val="90000"/>
          </a:srgbClr>
        </a:solidFill>
        <a:ln>
          <a:solidFill>
            <a:srgbClr val="B2B3B6">
              <a:alpha val="90000"/>
            </a:srgbClr>
          </a:solidFill>
        </a:ln>
      </dgm:spPr>
      <dgm:t>
        <a:bodyPr/>
        <a:lstStyle/>
        <a:p>
          <a:r>
            <a:rPr lang="en-US" sz="2000" i="0" dirty="0">
              <a:latin typeface="+mn-lt"/>
            </a:rPr>
            <a:t>Undergraduate </a:t>
          </a:r>
          <a:r>
            <a:rPr lang="en-US" sz="2000" i="0" dirty="0" smtClean="0">
              <a:latin typeface="+mn-lt"/>
            </a:rPr>
            <a:t>students </a:t>
          </a:r>
          <a:r>
            <a:rPr lang="en-US" sz="2000" i="0" dirty="0">
              <a:latin typeface="+mn-lt"/>
            </a:rPr>
            <a:t>with financial need qualify</a:t>
          </a:r>
        </a:p>
      </dgm:t>
    </dgm:pt>
    <dgm:pt modelId="{636468BE-D5B6-4AEA-8EA7-B168EDF8CDC4}" type="parTrans" cxnId="{156534C9-373C-4E2D-8EF8-42C0654CC90A}">
      <dgm:prSet/>
      <dgm:spPr/>
      <dgm:t>
        <a:bodyPr/>
        <a:lstStyle/>
        <a:p>
          <a:endParaRPr lang="en-US"/>
        </a:p>
      </dgm:t>
    </dgm:pt>
    <dgm:pt modelId="{1A14FC01-8AF0-4D0D-9B70-B065007A6876}" type="sibTrans" cxnId="{156534C9-373C-4E2D-8EF8-42C0654CC90A}">
      <dgm:prSet/>
      <dgm:spPr/>
      <dgm:t>
        <a:bodyPr/>
        <a:lstStyle/>
        <a:p>
          <a:endParaRPr lang="en-US"/>
        </a:p>
      </dgm:t>
    </dgm:pt>
    <dgm:pt modelId="{363EE9A1-13DB-4CD8-AE2E-7C1E172897D8}">
      <dgm:prSet phldrT="[Text]" custT="1"/>
      <dgm:spPr>
        <a:solidFill>
          <a:srgbClr val="2F4A26"/>
        </a:solidFill>
        <a:ln>
          <a:solidFill>
            <a:srgbClr val="2F4A26"/>
          </a:solidFill>
        </a:ln>
      </dgm:spPr>
      <dgm:t>
        <a:bodyPr/>
        <a:lstStyle/>
        <a:p>
          <a:r>
            <a:rPr lang="en-US" sz="2200" dirty="0"/>
            <a:t>Federal Direct Unsubsidized Loan</a:t>
          </a:r>
        </a:p>
      </dgm:t>
    </dgm:pt>
    <dgm:pt modelId="{9AD14A87-B859-4EE1-B5A5-45C648F18B94}" type="parTrans" cxnId="{DD16F724-7829-4A68-A7CC-82FAC0910CD5}">
      <dgm:prSet/>
      <dgm:spPr/>
      <dgm:t>
        <a:bodyPr/>
        <a:lstStyle/>
        <a:p>
          <a:endParaRPr lang="en-US"/>
        </a:p>
      </dgm:t>
    </dgm:pt>
    <dgm:pt modelId="{9EF9DEFC-1891-4D4D-B783-8AEEFD532E2A}" type="sibTrans" cxnId="{DD16F724-7829-4A68-A7CC-82FAC0910CD5}">
      <dgm:prSet/>
      <dgm:spPr/>
      <dgm:t>
        <a:bodyPr/>
        <a:lstStyle/>
        <a:p>
          <a:endParaRPr lang="en-US"/>
        </a:p>
      </dgm:t>
    </dgm:pt>
    <dgm:pt modelId="{79C3399B-C3C4-4485-8484-F22ADB9125CA}">
      <dgm:prSet phldrT="[Text]" custT="1"/>
      <dgm:spPr>
        <a:solidFill>
          <a:srgbClr val="B2B3B6">
            <a:alpha val="90000"/>
          </a:srgbClr>
        </a:solidFill>
        <a:ln>
          <a:solidFill>
            <a:srgbClr val="B2B3B6">
              <a:alpha val="90000"/>
            </a:srgbClr>
          </a:solidFill>
        </a:ln>
      </dgm:spPr>
      <dgm:t>
        <a:bodyPr/>
        <a:lstStyle/>
        <a:p>
          <a:r>
            <a:rPr lang="en-US" sz="2000" dirty="0">
              <a:latin typeface="+mn-lt"/>
            </a:rPr>
            <a:t>Undergraduate students with financial need qualify</a:t>
          </a:r>
        </a:p>
      </dgm:t>
    </dgm:pt>
    <dgm:pt modelId="{C7BAD358-580E-4638-B176-9C93018D81AD}" type="parTrans" cxnId="{8172A5C7-C8E9-47BA-90BF-8A53A429EB25}">
      <dgm:prSet/>
      <dgm:spPr/>
      <dgm:t>
        <a:bodyPr/>
        <a:lstStyle/>
        <a:p>
          <a:endParaRPr lang="en-US"/>
        </a:p>
      </dgm:t>
    </dgm:pt>
    <dgm:pt modelId="{6A974EB8-0035-4277-87C8-3977A9CEC075}" type="sibTrans" cxnId="{8172A5C7-C8E9-47BA-90BF-8A53A429EB25}">
      <dgm:prSet/>
      <dgm:spPr/>
      <dgm:t>
        <a:bodyPr/>
        <a:lstStyle/>
        <a:p>
          <a:endParaRPr lang="en-US"/>
        </a:p>
      </dgm:t>
    </dgm:pt>
    <dgm:pt modelId="{C41C2C7B-4335-4DD9-B915-043D62EA915A}">
      <dgm:prSet phldrT="[Text]" custT="1"/>
      <dgm:spPr>
        <a:solidFill>
          <a:srgbClr val="B2B3B6">
            <a:alpha val="90000"/>
          </a:srgbClr>
        </a:solidFill>
        <a:ln>
          <a:solidFill>
            <a:srgbClr val="B2B3B6">
              <a:alpha val="90000"/>
            </a:srgbClr>
          </a:solidFill>
        </a:ln>
      </dgm:spPr>
      <dgm:t>
        <a:bodyPr/>
        <a:lstStyle/>
        <a:p>
          <a:r>
            <a:rPr lang="en-US" sz="2000" dirty="0">
              <a:latin typeface="+mn-lt"/>
            </a:rPr>
            <a:t>Interest charged while in school</a:t>
          </a:r>
        </a:p>
      </dgm:t>
    </dgm:pt>
    <dgm:pt modelId="{C6A899F5-E190-467D-B835-109513EEB17A}" type="parTrans" cxnId="{99756C96-20BD-4601-9406-66C755D17080}">
      <dgm:prSet/>
      <dgm:spPr/>
      <dgm:t>
        <a:bodyPr/>
        <a:lstStyle/>
        <a:p>
          <a:endParaRPr lang="en-US"/>
        </a:p>
      </dgm:t>
    </dgm:pt>
    <dgm:pt modelId="{813A6C4A-F216-4F19-BBFB-FBBF22642FA2}" type="sibTrans" cxnId="{99756C96-20BD-4601-9406-66C755D17080}">
      <dgm:prSet/>
      <dgm:spPr/>
      <dgm:t>
        <a:bodyPr/>
        <a:lstStyle/>
        <a:p>
          <a:endParaRPr lang="en-US"/>
        </a:p>
      </dgm:t>
    </dgm:pt>
    <dgm:pt modelId="{32A84970-143D-4E2B-9B3C-0B3EC7AC809C}">
      <dgm:prSet phldrT="[Text]" custT="1"/>
      <dgm:spPr>
        <a:solidFill>
          <a:srgbClr val="2F4A26"/>
        </a:solidFill>
        <a:ln>
          <a:solidFill>
            <a:srgbClr val="2F4A26"/>
          </a:solidFill>
        </a:ln>
      </dgm:spPr>
      <dgm:t>
        <a:bodyPr/>
        <a:lstStyle/>
        <a:p>
          <a:r>
            <a:rPr lang="en-US" sz="2200" dirty="0"/>
            <a:t>Direct </a:t>
          </a:r>
          <a:r>
            <a:rPr lang="en-US" sz="2200" dirty="0" smtClean="0"/>
            <a:t>PLUS </a:t>
          </a:r>
          <a:r>
            <a:rPr lang="en-US" sz="2200" dirty="0"/>
            <a:t>Loan</a:t>
          </a:r>
        </a:p>
      </dgm:t>
    </dgm:pt>
    <dgm:pt modelId="{1C525A65-AB37-4C9E-B2F1-F05CC591869A}" type="parTrans" cxnId="{FAAA8362-C5B5-4728-9444-CCCC9A6CBDF8}">
      <dgm:prSet/>
      <dgm:spPr/>
      <dgm:t>
        <a:bodyPr/>
        <a:lstStyle/>
        <a:p>
          <a:endParaRPr lang="en-US"/>
        </a:p>
      </dgm:t>
    </dgm:pt>
    <dgm:pt modelId="{23BEC321-116E-44BF-B7DD-9613129A6CE5}" type="sibTrans" cxnId="{FAAA8362-C5B5-4728-9444-CCCC9A6CBDF8}">
      <dgm:prSet/>
      <dgm:spPr/>
      <dgm:t>
        <a:bodyPr/>
        <a:lstStyle/>
        <a:p>
          <a:endParaRPr lang="en-US"/>
        </a:p>
      </dgm:t>
    </dgm:pt>
    <dgm:pt modelId="{33896A6D-C643-4D11-B87D-6BDB07FE0606}">
      <dgm:prSet phldrT="[Text]" custT="1"/>
      <dgm:spPr>
        <a:solidFill>
          <a:srgbClr val="B2B3B6">
            <a:alpha val="90000"/>
          </a:srgbClr>
        </a:solidFill>
      </dgm:spPr>
      <dgm:t>
        <a:bodyPr/>
        <a:lstStyle/>
        <a:p>
          <a:pPr rtl="0"/>
          <a:r>
            <a:rPr lang="en-US" sz="2000" dirty="0">
              <a:latin typeface="+mn-lt"/>
            </a:rPr>
            <a:t>Loan to a parent to pay for a dependent child’s education</a:t>
          </a:r>
        </a:p>
      </dgm:t>
    </dgm:pt>
    <dgm:pt modelId="{57C76F32-2421-4406-9CB1-08A42F0D9843}" type="parTrans" cxnId="{413DB963-B013-495C-853D-CE1B6863819C}">
      <dgm:prSet/>
      <dgm:spPr/>
      <dgm:t>
        <a:bodyPr/>
        <a:lstStyle/>
        <a:p>
          <a:endParaRPr lang="en-US"/>
        </a:p>
      </dgm:t>
    </dgm:pt>
    <dgm:pt modelId="{6C903CD3-8873-455D-8917-722CC505C157}" type="sibTrans" cxnId="{413DB963-B013-495C-853D-CE1B6863819C}">
      <dgm:prSet/>
      <dgm:spPr/>
      <dgm:t>
        <a:bodyPr/>
        <a:lstStyle/>
        <a:p>
          <a:endParaRPr lang="en-US"/>
        </a:p>
      </dgm:t>
    </dgm:pt>
    <dgm:pt modelId="{41D4406A-1641-4282-9AEF-93284AAF118A}">
      <dgm:prSet phldrT="[Text]" custT="1"/>
      <dgm:spPr>
        <a:solidFill>
          <a:srgbClr val="B2B3B6">
            <a:alpha val="90000"/>
          </a:srgbClr>
        </a:solidFill>
      </dgm:spPr>
      <dgm:t>
        <a:bodyPr/>
        <a:lstStyle/>
        <a:p>
          <a:r>
            <a:rPr lang="en-US" sz="2000" dirty="0">
              <a:latin typeface="+mn-lt"/>
            </a:rPr>
            <a:t>Must have a good credit history</a:t>
          </a:r>
        </a:p>
      </dgm:t>
    </dgm:pt>
    <dgm:pt modelId="{6B17B148-90F1-48CA-A30A-8EBDA9A797C8}" type="parTrans" cxnId="{D8067793-A1B4-433E-822B-77EDC24DC17C}">
      <dgm:prSet/>
      <dgm:spPr/>
      <dgm:t>
        <a:bodyPr/>
        <a:lstStyle/>
        <a:p>
          <a:endParaRPr lang="en-US"/>
        </a:p>
      </dgm:t>
    </dgm:pt>
    <dgm:pt modelId="{BD41E8BE-83C9-4B91-88BC-5156ABE43837}" type="sibTrans" cxnId="{D8067793-A1B4-433E-822B-77EDC24DC17C}">
      <dgm:prSet/>
      <dgm:spPr/>
      <dgm:t>
        <a:bodyPr/>
        <a:lstStyle/>
        <a:p>
          <a:endParaRPr lang="en-US"/>
        </a:p>
      </dgm:t>
    </dgm:pt>
    <dgm:pt modelId="{8C044379-479C-4764-BF78-AF4AAA2F696E}">
      <dgm:prSet custT="1"/>
      <dgm:spPr>
        <a:solidFill>
          <a:srgbClr val="2F4A26"/>
        </a:solidFill>
        <a:ln>
          <a:solidFill>
            <a:srgbClr val="2F4A26"/>
          </a:solidFill>
        </a:ln>
      </dgm:spPr>
      <dgm:t>
        <a:bodyPr/>
        <a:lstStyle/>
        <a:p>
          <a:r>
            <a:rPr lang="en-US" sz="2200" dirty="0"/>
            <a:t>Private Loan</a:t>
          </a:r>
        </a:p>
      </dgm:t>
    </dgm:pt>
    <dgm:pt modelId="{D420F73B-E310-44FF-BB5A-139B8794E47B}" type="parTrans" cxnId="{48477258-2B7E-4E55-8437-68BBE970A7F6}">
      <dgm:prSet/>
      <dgm:spPr/>
      <dgm:t>
        <a:bodyPr/>
        <a:lstStyle/>
        <a:p>
          <a:endParaRPr lang="en-US"/>
        </a:p>
      </dgm:t>
    </dgm:pt>
    <dgm:pt modelId="{89C484C8-E35B-4E59-847F-39617EBF8090}" type="sibTrans" cxnId="{48477258-2B7E-4E55-8437-68BBE970A7F6}">
      <dgm:prSet/>
      <dgm:spPr/>
      <dgm:t>
        <a:bodyPr/>
        <a:lstStyle/>
        <a:p>
          <a:endParaRPr lang="en-US"/>
        </a:p>
      </dgm:t>
    </dgm:pt>
    <dgm:pt modelId="{44F93828-2153-4A5E-AFC7-D237D145BE96}">
      <dgm:prSet phldrT="[Text]" custT="1"/>
      <dgm:spPr>
        <a:solidFill>
          <a:srgbClr val="B2B3B6">
            <a:alpha val="90000"/>
          </a:srgbClr>
        </a:solidFill>
        <a:ln>
          <a:solidFill>
            <a:srgbClr val="B2B3B6">
              <a:alpha val="90000"/>
            </a:srgbClr>
          </a:solidFill>
        </a:ln>
      </dgm:spPr>
      <dgm:t>
        <a:bodyPr/>
        <a:lstStyle/>
        <a:p>
          <a:r>
            <a:rPr lang="en-US" sz="2000" dirty="0">
              <a:latin typeface="+mn-lt"/>
            </a:rPr>
            <a:t>Usually no interest charged while in school</a:t>
          </a:r>
        </a:p>
      </dgm:t>
    </dgm:pt>
    <dgm:pt modelId="{2FA3DA19-86A0-4843-BAA5-E9A6CA137D2C}" type="parTrans" cxnId="{3D013D81-49DC-4C46-A70B-0B868F73ACA3}">
      <dgm:prSet/>
      <dgm:spPr/>
      <dgm:t>
        <a:bodyPr/>
        <a:lstStyle/>
        <a:p>
          <a:endParaRPr lang="en-US"/>
        </a:p>
      </dgm:t>
    </dgm:pt>
    <dgm:pt modelId="{C6018B22-9E74-4391-9529-3CF709391238}" type="sibTrans" cxnId="{3D013D81-49DC-4C46-A70B-0B868F73ACA3}">
      <dgm:prSet/>
      <dgm:spPr/>
      <dgm:t>
        <a:bodyPr/>
        <a:lstStyle/>
        <a:p>
          <a:endParaRPr lang="en-US"/>
        </a:p>
      </dgm:t>
    </dgm:pt>
    <dgm:pt modelId="{7DA1D688-60B3-49C2-BB5E-6C8A7B6019A2}">
      <dgm:prSet phldrT="[Text]" custT="1"/>
      <dgm:spPr>
        <a:solidFill>
          <a:srgbClr val="B2B3B6">
            <a:alpha val="90000"/>
          </a:srgbClr>
        </a:solidFill>
        <a:ln>
          <a:solidFill>
            <a:srgbClr val="B2B3B6">
              <a:alpha val="90000"/>
            </a:srgbClr>
          </a:solidFill>
        </a:ln>
      </dgm:spPr>
      <dgm:t>
        <a:bodyPr/>
        <a:lstStyle/>
        <a:p>
          <a:r>
            <a:rPr lang="en-US" sz="2000" dirty="0">
              <a:latin typeface="+mn-lt"/>
            </a:rPr>
            <a:t>Department of Education is the lender</a:t>
          </a:r>
        </a:p>
      </dgm:t>
    </dgm:pt>
    <dgm:pt modelId="{6F4BFFB9-5C8C-49A6-955E-D0D621DA426C}" type="parTrans" cxnId="{1E0B1029-BC84-4E1A-B423-DE5915493C14}">
      <dgm:prSet/>
      <dgm:spPr/>
      <dgm:t>
        <a:bodyPr/>
        <a:lstStyle/>
        <a:p>
          <a:endParaRPr lang="en-US"/>
        </a:p>
      </dgm:t>
    </dgm:pt>
    <dgm:pt modelId="{0B48EFBE-3D0E-4E9D-9AA5-B898E586F044}" type="sibTrans" cxnId="{1E0B1029-BC84-4E1A-B423-DE5915493C14}">
      <dgm:prSet/>
      <dgm:spPr/>
      <dgm:t>
        <a:bodyPr/>
        <a:lstStyle/>
        <a:p>
          <a:endParaRPr lang="en-US"/>
        </a:p>
      </dgm:t>
    </dgm:pt>
    <dgm:pt modelId="{08789D0C-6179-4823-86E9-2AB5496C2CD6}">
      <dgm:prSet phldrT="[Text]" custT="1"/>
      <dgm:spPr>
        <a:solidFill>
          <a:srgbClr val="B2B3B6">
            <a:alpha val="90000"/>
          </a:srgbClr>
        </a:solidFill>
        <a:ln>
          <a:solidFill>
            <a:srgbClr val="B2B3B6">
              <a:alpha val="90000"/>
            </a:srgbClr>
          </a:solidFill>
        </a:ln>
      </dgm:spPr>
      <dgm:t>
        <a:bodyPr/>
        <a:lstStyle/>
        <a:p>
          <a:r>
            <a:rPr lang="en-US" sz="2000" dirty="0">
              <a:latin typeface="+mn-lt"/>
            </a:rPr>
            <a:t>Department of Education is the lender</a:t>
          </a:r>
        </a:p>
      </dgm:t>
    </dgm:pt>
    <dgm:pt modelId="{F0C562B2-8AA4-4AA2-A846-09509777521A}" type="parTrans" cxnId="{68D336B2-745A-4AE9-80DD-6460B348A1D6}">
      <dgm:prSet/>
      <dgm:spPr/>
      <dgm:t>
        <a:bodyPr/>
        <a:lstStyle/>
        <a:p>
          <a:endParaRPr lang="en-US"/>
        </a:p>
      </dgm:t>
    </dgm:pt>
    <dgm:pt modelId="{B712E29E-3962-4C7D-BF69-861E783A0DC5}" type="sibTrans" cxnId="{68D336B2-745A-4AE9-80DD-6460B348A1D6}">
      <dgm:prSet/>
      <dgm:spPr/>
      <dgm:t>
        <a:bodyPr/>
        <a:lstStyle/>
        <a:p>
          <a:endParaRPr lang="en-US"/>
        </a:p>
      </dgm:t>
    </dgm:pt>
    <dgm:pt modelId="{7A448F82-140B-48B2-B240-25360A27B405}">
      <dgm:prSet phldrT="[Text]" custT="1"/>
      <dgm:spPr>
        <a:solidFill>
          <a:srgbClr val="B2B3B6">
            <a:alpha val="90000"/>
          </a:srgbClr>
        </a:solidFill>
      </dgm:spPr>
      <dgm:t>
        <a:bodyPr/>
        <a:lstStyle/>
        <a:p>
          <a:r>
            <a:rPr lang="en-US" sz="2000" dirty="0">
              <a:latin typeface="+mn-lt"/>
            </a:rPr>
            <a:t>Department of Education is the lender</a:t>
          </a:r>
        </a:p>
      </dgm:t>
    </dgm:pt>
    <dgm:pt modelId="{91C5F9F1-1BAF-40D2-A232-58D33BE29885}" type="parTrans" cxnId="{75486E78-3E2F-477A-9C61-A21751732E5D}">
      <dgm:prSet/>
      <dgm:spPr/>
      <dgm:t>
        <a:bodyPr/>
        <a:lstStyle/>
        <a:p>
          <a:endParaRPr lang="en-US"/>
        </a:p>
      </dgm:t>
    </dgm:pt>
    <dgm:pt modelId="{036221C5-209C-402A-9222-9F5F547AD0E6}" type="sibTrans" cxnId="{75486E78-3E2F-477A-9C61-A21751732E5D}">
      <dgm:prSet/>
      <dgm:spPr/>
      <dgm:t>
        <a:bodyPr/>
        <a:lstStyle/>
        <a:p>
          <a:endParaRPr lang="en-US"/>
        </a:p>
      </dgm:t>
    </dgm:pt>
    <dgm:pt modelId="{721E240E-778E-4DB2-B100-F95D71525A40}">
      <dgm:prSet custT="1"/>
      <dgm:spPr>
        <a:solidFill>
          <a:srgbClr val="B2B3B6">
            <a:alpha val="90000"/>
          </a:srgbClr>
        </a:solidFill>
        <a:ln>
          <a:solidFill>
            <a:srgbClr val="B2B3B6">
              <a:alpha val="90000"/>
            </a:srgbClr>
          </a:solidFill>
        </a:ln>
      </dgm:spPr>
      <dgm:t>
        <a:bodyPr/>
        <a:lstStyle/>
        <a:p>
          <a:r>
            <a:rPr lang="en-US" sz="2000" dirty="0"/>
            <a:t>Must have a good credit history or a co-signer with one</a:t>
          </a:r>
        </a:p>
      </dgm:t>
    </dgm:pt>
    <dgm:pt modelId="{074DF491-148A-4881-A540-18354CBFE864}" type="parTrans" cxnId="{862D4211-DC3B-4DD3-92DB-216FFAC03CD1}">
      <dgm:prSet/>
      <dgm:spPr/>
      <dgm:t>
        <a:bodyPr/>
        <a:lstStyle/>
        <a:p>
          <a:endParaRPr lang="en-US"/>
        </a:p>
      </dgm:t>
    </dgm:pt>
    <dgm:pt modelId="{8FDDAAC3-755B-4713-A403-670001056C13}" type="sibTrans" cxnId="{862D4211-DC3B-4DD3-92DB-216FFAC03CD1}">
      <dgm:prSet/>
      <dgm:spPr/>
      <dgm:t>
        <a:bodyPr/>
        <a:lstStyle/>
        <a:p>
          <a:endParaRPr lang="en-US"/>
        </a:p>
      </dgm:t>
    </dgm:pt>
    <dgm:pt modelId="{71DE8138-ED04-44B4-8D72-103B51D9472D}">
      <dgm:prSet custT="1"/>
      <dgm:spPr>
        <a:solidFill>
          <a:srgbClr val="B2B3B6">
            <a:alpha val="90000"/>
          </a:srgbClr>
        </a:solidFill>
        <a:ln>
          <a:solidFill>
            <a:srgbClr val="B2B3B6">
              <a:alpha val="90000"/>
            </a:srgbClr>
          </a:solidFill>
        </a:ln>
      </dgm:spPr>
      <dgm:t>
        <a:bodyPr/>
        <a:lstStyle/>
        <a:p>
          <a:r>
            <a:rPr lang="en-US" sz="2000" dirty="0"/>
            <a:t>Interest charged while in school</a:t>
          </a:r>
        </a:p>
      </dgm:t>
    </dgm:pt>
    <dgm:pt modelId="{2925CC06-941B-4DEE-98F2-C5ED5A0BC302}" type="parTrans" cxnId="{F646C590-5DA4-4A29-B595-FCA1B87F0255}">
      <dgm:prSet/>
      <dgm:spPr/>
      <dgm:t>
        <a:bodyPr/>
        <a:lstStyle/>
        <a:p>
          <a:endParaRPr lang="en-US"/>
        </a:p>
      </dgm:t>
    </dgm:pt>
    <dgm:pt modelId="{6138929B-A72F-4FC9-9E26-D8A3EAEDF86F}" type="sibTrans" cxnId="{F646C590-5DA4-4A29-B595-FCA1B87F0255}">
      <dgm:prSet/>
      <dgm:spPr/>
      <dgm:t>
        <a:bodyPr/>
        <a:lstStyle/>
        <a:p>
          <a:endParaRPr lang="en-US"/>
        </a:p>
      </dgm:t>
    </dgm:pt>
    <dgm:pt modelId="{FC60EC49-857C-4EEF-B7A7-E9D16FC59D21}">
      <dgm:prSet custT="1"/>
      <dgm:spPr>
        <a:solidFill>
          <a:srgbClr val="B2B3B6">
            <a:alpha val="90000"/>
          </a:srgbClr>
        </a:solidFill>
        <a:ln>
          <a:solidFill>
            <a:srgbClr val="B2B3B6">
              <a:alpha val="90000"/>
            </a:srgbClr>
          </a:solidFill>
        </a:ln>
      </dgm:spPr>
      <dgm:t>
        <a:bodyPr/>
        <a:lstStyle/>
        <a:p>
          <a:r>
            <a:rPr lang="en-US" sz="2000" dirty="0"/>
            <a:t>Funded by banks, credit unions, and online lenders</a:t>
          </a:r>
        </a:p>
      </dgm:t>
    </dgm:pt>
    <dgm:pt modelId="{9682C75E-23A2-44B6-B076-5121EFCF5FB2}" type="parTrans" cxnId="{717EBBA1-F8C3-46DB-8202-D1F2567E6239}">
      <dgm:prSet/>
      <dgm:spPr/>
      <dgm:t>
        <a:bodyPr/>
        <a:lstStyle/>
        <a:p>
          <a:endParaRPr lang="en-US"/>
        </a:p>
      </dgm:t>
    </dgm:pt>
    <dgm:pt modelId="{B86DA029-6BC6-45EE-9892-7926D5F77D8E}" type="sibTrans" cxnId="{717EBBA1-F8C3-46DB-8202-D1F2567E6239}">
      <dgm:prSet/>
      <dgm:spPr/>
      <dgm:t>
        <a:bodyPr/>
        <a:lstStyle/>
        <a:p>
          <a:endParaRPr lang="en-US"/>
        </a:p>
      </dgm:t>
    </dgm:pt>
    <dgm:pt modelId="{2D6E3636-3C19-4139-92AB-81339C8E5EC0}" type="pres">
      <dgm:prSet presAssocID="{2634476C-6DE8-46B0-A1AC-FC0978BACF38}" presName="Name0" presStyleCnt="0">
        <dgm:presLayoutVars>
          <dgm:dir/>
          <dgm:animLvl val="lvl"/>
          <dgm:resizeHandles val="exact"/>
        </dgm:presLayoutVars>
      </dgm:prSet>
      <dgm:spPr/>
      <dgm:t>
        <a:bodyPr/>
        <a:lstStyle/>
        <a:p>
          <a:endParaRPr lang="en-US"/>
        </a:p>
      </dgm:t>
    </dgm:pt>
    <dgm:pt modelId="{C00FE2E3-D363-4934-9ABA-7AA70C105475}" type="pres">
      <dgm:prSet presAssocID="{E2EEEBBB-9A6E-45CA-A6EA-2412191A9468}" presName="composite" presStyleCnt="0"/>
      <dgm:spPr/>
    </dgm:pt>
    <dgm:pt modelId="{747E2D78-D6EA-4715-8340-CE7E7D6135F5}" type="pres">
      <dgm:prSet presAssocID="{E2EEEBBB-9A6E-45CA-A6EA-2412191A9468}" presName="parTx" presStyleLbl="alignNode1" presStyleIdx="0" presStyleCnt="4">
        <dgm:presLayoutVars>
          <dgm:chMax val="0"/>
          <dgm:chPref val="0"/>
          <dgm:bulletEnabled val="1"/>
        </dgm:presLayoutVars>
      </dgm:prSet>
      <dgm:spPr/>
      <dgm:t>
        <a:bodyPr/>
        <a:lstStyle/>
        <a:p>
          <a:endParaRPr lang="en-US"/>
        </a:p>
      </dgm:t>
    </dgm:pt>
    <dgm:pt modelId="{623689A8-F90F-41DD-8E03-E02A56AFA1D9}" type="pres">
      <dgm:prSet presAssocID="{E2EEEBBB-9A6E-45CA-A6EA-2412191A9468}" presName="desTx" presStyleLbl="alignAccFollowNode1" presStyleIdx="0" presStyleCnt="4">
        <dgm:presLayoutVars>
          <dgm:bulletEnabled val="1"/>
        </dgm:presLayoutVars>
      </dgm:prSet>
      <dgm:spPr/>
      <dgm:t>
        <a:bodyPr/>
        <a:lstStyle/>
        <a:p>
          <a:endParaRPr lang="en-US"/>
        </a:p>
      </dgm:t>
    </dgm:pt>
    <dgm:pt modelId="{BF004543-E83B-45F8-9310-C579AF6741E5}" type="pres">
      <dgm:prSet presAssocID="{71984B1B-CFA3-4A93-A380-C8D81DADC736}" presName="space" presStyleCnt="0"/>
      <dgm:spPr/>
    </dgm:pt>
    <dgm:pt modelId="{7B813EC0-D151-4E2C-AB47-9987412E38D2}" type="pres">
      <dgm:prSet presAssocID="{363EE9A1-13DB-4CD8-AE2E-7C1E172897D8}" presName="composite" presStyleCnt="0"/>
      <dgm:spPr/>
    </dgm:pt>
    <dgm:pt modelId="{A7BCD0FA-145A-487C-958E-5D4C7283B410}" type="pres">
      <dgm:prSet presAssocID="{363EE9A1-13DB-4CD8-AE2E-7C1E172897D8}" presName="parTx" presStyleLbl="alignNode1" presStyleIdx="1" presStyleCnt="4">
        <dgm:presLayoutVars>
          <dgm:chMax val="0"/>
          <dgm:chPref val="0"/>
          <dgm:bulletEnabled val="1"/>
        </dgm:presLayoutVars>
      </dgm:prSet>
      <dgm:spPr/>
      <dgm:t>
        <a:bodyPr/>
        <a:lstStyle/>
        <a:p>
          <a:endParaRPr lang="en-US"/>
        </a:p>
      </dgm:t>
    </dgm:pt>
    <dgm:pt modelId="{DE1A3D39-B495-47CC-9D8C-FDD585C641B1}" type="pres">
      <dgm:prSet presAssocID="{363EE9A1-13DB-4CD8-AE2E-7C1E172897D8}" presName="desTx" presStyleLbl="alignAccFollowNode1" presStyleIdx="1" presStyleCnt="4">
        <dgm:presLayoutVars>
          <dgm:bulletEnabled val="1"/>
        </dgm:presLayoutVars>
      </dgm:prSet>
      <dgm:spPr/>
      <dgm:t>
        <a:bodyPr/>
        <a:lstStyle/>
        <a:p>
          <a:endParaRPr lang="en-US"/>
        </a:p>
      </dgm:t>
    </dgm:pt>
    <dgm:pt modelId="{1BCE3EB4-CD5C-48ED-955A-00BEFC46784C}" type="pres">
      <dgm:prSet presAssocID="{9EF9DEFC-1891-4D4D-B783-8AEEFD532E2A}" presName="space" presStyleCnt="0"/>
      <dgm:spPr/>
    </dgm:pt>
    <dgm:pt modelId="{59BEE97E-80EE-4783-85F0-64EA06CC9EA6}" type="pres">
      <dgm:prSet presAssocID="{32A84970-143D-4E2B-9B3C-0B3EC7AC809C}" presName="composite" presStyleCnt="0"/>
      <dgm:spPr/>
    </dgm:pt>
    <dgm:pt modelId="{FFBC63CC-8039-4E88-986C-18811ADAEA0F}" type="pres">
      <dgm:prSet presAssocID="{32A84970-143D-4E2B-9B3C-0B3EC7AC809C}" presName="parTx" presStyleLbl="alignNode1" presStyleIdx="2" presStyleCnt="4">
        <dgm:presLayoutVars>
          <dgm:chMax val="0"/>
          <dgm:chPref val="0"/>
          <dgm:bulletEnabled val="1"/>
        </dgm:presLayoutVars>
      </dgm:prSet>
      <dgm:spPr/>
      <dgm:t>
        <a:bodyPr/>
        <a:lstStyle/>
        <a:p>
          <a:endParaRPr lang="en-US"/>
        </a:p>
      </dgm:t>
    </dgm:pt>
    <dgm:pt modelId="{48462B1E-24CA-4234-B766-DCE72C33BC1B}" type="pres">
      <dgm:prSet presAssocID="{32A84970-143D-4E2B-9B3C-0B3EC7AC809C}" presName="desTx" presStyleLbl="alignAccFollowNode1" presStyleIdx="2" presStyleCnt="4">
        <dgm:presLayoutVars>
          <dgm:bulletEnabled val="1"/>
        </dgm:presLayoutVars>
      </dgm:prSet>
      <dgm:spPr/>
      <dgm:t>
        <a:bodyPr/>
        <a:lstStyle/>
        <a:p>
          <a:endParaRPr lang="en-US"/>
        </a:p>
      </dgm:t>
    </dgm:pt>
    <dgm:pt modelId="{A9841D24-745E-496D-A324-0503B9AFB0BB}" type="pres">
      <dgm:prSet presAssocID="{23BEC321-116E-44BF-B7DD-9613129A6CE5}" presName="space" presStyleCnt="0"/>
      <dgm:spPr/>
    </dgm:pt>
    <dgm:pt modelId="{17E5070F-EA06-4171-B4AC-3B478805D027}" type="pres">
      <dgm:prSet presAssocID="{8C044379-479C-4764-BF78-AF4AAA2F696E}" presName="composite" presStyleCnt="0"/>
      <dgm:spPr/>
    </dgm:pt>
    <dgm:pt modelId="{5A6C1908-926F-4E48-8503-8F4025A2CA32}" type="pres">
      <dgm:prSet presAssocID="{8C044379-479C-4764-BF78-AF4AAA2F696E}" presName="parTx" presStyleLbl="alignNode1" presStyleIdx="3" presStyleCnt="4">
        <dgm:presLayoutVars>
          <dgm:chMax val="0"/>
          <dgm:chPref val="0"/>
          <dgm:bulletEnabled val="1"/>
        </dgm:presLayoutVars>
      </dgm:prSet>
      <dgm:spPr/>
      <dgm:t>
        <a:bodyPr/>
        <a:lstStyle/>
        <a:p>
          <a:endParaRPr lang="en-US"/>
        </a:p>
      </dgm:t>
    </dgm:pt>
    <dgm:pt modelId="{E5F04E34-9CFE-4926-A653-A07875B5E71C}" type="pres">
      <dgm:prSet presAssocID="{8C044379-479C-4764-BF78-AF4AAA2F696E}" presName="desTx" presStyleLbl="alignAccFollowNode1" presStyleIdx="3" presStyleCnt="4">
        <dgm:presLayoutVars>
          <dgm:bulletEnabled val="1"/>
        </dgm:presLayoutVars>
      </dgm:prSet>
      <dgm:spPr/>
      <dgm:t>
        <a:bodyPr/>
        <a:lstStyle/>
        <a:p>
          <a:endParaRPr lang="en-US"/>
        </a:p>
      </dgm:t>
    </dgm:pt>
  </dgm:ptLst>
  <dgm:cxnLst>
    <dgm:cxn modelId="{8280164D-9809-43ED-BE0A-765EB670ED3E}" type="presOf" srcId="{2634476C-6DE8-46B0-A1AC-FC0978BACF38}" destId="{2D6E3636-3C19-4139-92AB-81339C8E5EC0}" srcOrd="0" destOrd="0" presId="urn:microsoft.com/office/officeart/2005/8/layout/hList1"/>
    <dgm:cxn modelId="{2E1686EE-64F8-4EB3-A663-676FAE34DFD0}" type="presOf" srcId="{8C044379-479C-4764-BF78-AF4AAA2F696E}" destId="{5A6C1908-926F-4E48-8503-8F4025A2CA32}" srcOrd="0" destOrd="0" presId="urn:microsoft.com/office/officeart/2005/8/layout/hList1"/>
    <dgm:cxn modelId="{22BE88CE-E9C7-4DCD-A84B-D9AF05C91816}" type="presOf" srcId="{E2EEEBBB-9A6E-45CA-A6EA-2412191A9468}" destId="{747E2D78-D6EA-4715-8340-CE7E7D6135F5}" srcOrd="0" destOrd="0" presId="urn:microsoft.com/office/officeart/2005/8/layout/hList1"/>
    <dgm:cxn modelId="{68D336B2-745A-4AE9-80DD-6460B348A1D6}" srcId="{363EE9A1-13DB-4CD8-AE2E-7C1E172897D8}" destId="{08789D0C-6179-4823-86E9-2AB5496C2CD6}" srcOrd="2" destOrd="0" parTransId="{F0C562B2-8AA4-4AA2-A846-09509777521A}" sibTransId="{B712E29E-3962-4C7D-BF69-861E783A0DC5}"/>
    <dgm:cxn modelId="{48477258-2B7E-4E55-8437-68BBE970A7F6}" srcId="{2634476C-6DE8-46B0-A1AC-FC0978BACF38}" destId="{8C044379-479C-4764-BF78-AF4AAA2F696E}" srcOrd="3" destOrd="0" parTransId="{D420F73B-E310-44FF-BB5A-139B8794E47B}" sibTransId="{89C484C8-E35B-4E59-847F-39617EBF8090}"/>
    <dgm:cxn modelId="{413DB963-B013-495C-853D-CE1B6863819C}" srcId="{32A84970-143D-4E2B-9B3C-0B3EC7AC809C}" destId="{33896A6D-C643-4D11-B87D-6BDB07FE0606}" srcOrd="0" destOrd="0" parTransId="{57C76F32-2421-4406-9CB1-08A42F0D9843}" sibTransId="{6C903CD3-8873-455D-8917-722CC505C157}"/>
    <dgm:cxn modelId="{0A90ABEB-89FC-4306-9263-AFD8E25F26FA}" type="presOf" srcId="{33896A6D-C643-4D11-B87D-6BDB07FE0606}" destId="{48462B1E-24CA-4234-B766-DCE72C33BC1B}" srcOrd="0" destOrd="0" presId="urn:microsoft.com/office/officeart/2005/8/layout/hList1"/>
    <dgm:cxn modelId="{D353BE54-41E3-4598-BE2D-56C73976A161}" type="presOf" srcId="{40E1591C-6093-49A5-92B4-1DA4BF4C19A1}" destId="{623689A8-F90F-41DD-8E03-E02A56AFA1D9}" srcOrd="0" destOrd="0" presId="urn:microsoft.com/office/officeart/2005/8/layout/hList1"/>
    <dgm:cxn modelId="{FAAA8362-C5B5-4728-9444-CCCC9A6CBDF8}" srcId="{2634476C-6DE8-46B0-A1AC-FC0978BACF38}" destId="{32A84970-143D-4E2B-9B3C-0B3EC7AC809C}" srcOrd="2" destOrd="0" parTransId="{1C525A65-AB37-4C9E-B2F1-F05CC591869A}" sibTransId="{23BEC321-116E-44BF-B7DD-9613129A6CE5}"/>
    <dgm:cxn modelId="{717EBBA1-F8C3-46DB-8202-D1F2567E6239}" srcId="{8C044379-479C-4764-BF78-AF4AAA2F696E}" destId="{FC60EC49-857C-4EEF-B7A7-E9D16FC59D21}" srcOrd="2" destOrd="0" parTransId="{9682C75E-23A2-44B6-B076-5121EFCF5FB2}" sibTransId="{B86DA029-6BC6-45EE-9892-7926D5F77D8E}"/>
    <dgm:cxn modelId="{42EE6B65-21F2-4D5A-A29D-55D53913B203}" type="presOf" srcId="{7DA1D688-60B3-49C2-BB5E-6C8A7B6019A2}" destId="{623689A8-F90F-41DD-8E03-E02A56AFA1D9}" srcOrd="0" destOrd="2" presId="urn:microsoft.com/office/officeart/2005/8/layout/hList1"/>
    <dgm:cxn modelId="{1CCDA343-FFF5-4E92-A15D-8201D8764002}" type="presOf" srcId="{71DE8138-ED04-44B4-8D72-103B51D9472D}" destId="{E5F04E34-9CFE-4926-A653-A07875B5E71C}" srcOrd="0" destOrd="1" presId="urn:microsoft.com/office/officeart/2005/8/layout/hList1"/>
    <dgm:cxn modelId="{97109399-5D27-49F6-BB20-DFC339EE9893}" type="presOf" srcId="{C41C2C7B-4335-4DD9-B915-043D62EA915A}" destId="{DE1A3D39-B495-47CC-9D8C-FDD585C641B1}" srcOrd="0" destOrd="1" presId="urn:microsoft.com/office/officeart/2005/8/layout/hList1"/>
    <dgm:cxn modelId="{1E0B1029-BC84-4E1A-B423-DE5915493C14}" srcId="{E2EEEBBB-9A6E-45CA-A6EA-2412191A9468}" destId="{7DA1D688-60B3-49C2-BB5E-6C8A7B6019A2}" srcOrd="2" destOrd="0" parTransId="{6F4BFFB9-5C8C-49A6-955E-D0D621DA426C}" sibTransId="{0B48EFBE-3D0E-4E9D-9AA5-B898E586F044}"/>
    <dgm:cxn modelId="{65A0CA2D-78C3-45C4-888E-112F6401A339}" type="presOf" srcId="{41D4406A-1641-4282-9AEF-93284AAF118A}" destId="{48462B1E-24CA-4234-B766-DCE72C33BC1B}" srcOrd="0" destOrd="1" presId="urn:microsoft.com/office/officeart/2005/8/layout/hList1"/>
    <dgm:cxn modelId="{F646C590-5DA4-4A29-B595-FCA1B87F0255}" srcId="{8C044379-479C-4764-BF78-AF4AAA2F696E}" destId="{71DE8138-ED04-44B4-8D72-103B51D9472D}" srcOrd="1" destOrd="0" parTransId="{2925CC06-941B-4DEE-98F2-C5ED5A0BC302}" sibTransId="{6138929B-A72F-4FC9-9E26-D8A3EAEDF86F}"/>
    <dgm:cxn modelId="{0A84E9FC-6A09-446D-AB1B-28119652744A}" type="presOf" srcId="{363EE9A1-13DB-4CD8-AE2E-7C1E172897D8}" destId="{A7BCD0FA-145A-487C-958E-5D4C7283B410}" srcOrd="0" destOrd="0" presId="urn:microsoft.com/office/officeart/2005/8/layout/hList1"/>
    <dgm:cxn modelId="{D8208B21-240B-4D79-8AB4-8ACC73C4357E}" type="presOf" srcId="{721E240E-778E-4DB2-B100-F95D71525A40}" destId="{E5F04E34-9CFE-4926-A653-A07875B5E71C}" srcOrd="0" destOrd="0" presId="urn:microsoft.com/office/officeart/2005/8/layout/hList1"/>
    <dgm:cxn modelId="{99756C96-20BD-4601-9406-66C755D17080}" srcId="{363EE9A1-13DB-4CD8-AE2E-7C1E172897D8}" destId="{C41C2C7B-4335-4DD9-B915-043D62EA915A}" srcOrd="1" destOrd="0" parTransId="{C6A899F5-E190-467D-B835-109513EEB17A}" sibTransId="{813A6C4A-F216-4F19-BBFB-FBBF22642FA2}"/>
    <dgm:cxn modelId="{DD16F724-7829-4A68-A7CC-82FAC0910CD5}" srcId="{2634476C-6DE8-46B0-A1AC-FC0978BACF38}" destId="{363EE9A1-13DB-4CD8-AE2E-7C1E172897D8}" srcOrd="1" destOrd="0" parTransId="{9AD14A87-B859-4EE1-B5A5-45C648F18B94}" sibTransId="{9EF9DEFC-1891-4D4D-B783-8AEEFD532E2A}"/>
    <dgm:cxn modelId="{24307369-DA6E-4AD0-B82D-570C0342C036}" type="presOf" srcId="{79C3399B-C3C4-4485-8484-F22ADB9125CA}" destId="{DE1A3D39-B495-47CC-9D8C-FDD585C641B1}" srcOrd="0" destOrd="0" presId="urn:microsoft.com/office/officeart/2005/8/layout/hList1"/>
    <dgm:cxn modelId="{862D4211-DC3B-4DD3-92DB-216FFAC03CD1}" srcId="{8C044379-479C-4764-BF78-AF4AAA2F696E}" destId="{721E240E-778E-4DB2-B100-F95D71525A40}" srcOrd="0" destOrd="0" parTransId="{074DF491-148A-4881-A540-18354CBFE864}" sibTransId="{8FDDAAC3-755B-4713-A403-670001056C13}"/>
    <dgm:cxn modelId="{3D013D81-49DC-4C46-A70B-0B868F73ACA3}" srcId="{E2EEEBBB-9A6E-45CA-A6EA-2412191A9468}" destId="{44F93828-2153-4A5E-AFC7-D237D145BE96}" srcOrd="1" destOrd="0" parTransId="{2FA3DA19-86A0-4843-BAA5-E9A6CA137D2C}" sibTransId="{C6018B22-9E74-4391-9529-3CF709391238}"/>
    <dgm:cxn modelId="{A10AB241-273D-4B45-863F-E93903F7880E}" type="presOf" srcId="{FC60EC49-857C-4EEF-B7A7-E9D16FC59D21}" destId="{E5F04E34-9CFE-4926-A653-A07875B5E71C}" srcOrd="0" destOrd="2" presId="urn:microsoft.com/office/officeart/2005/8/layout/hList1"/>
    <dgm:cxn modelId="{42224BCE-0EF6-4C8E-8C9B-2542E442D2DD}" type="presOf" srcId="{32A84970-143D-4E2B-9B3C-0B3EC7AC809C}" destId="{FFBC63CC-8039-4E88-986C-18811ADAEA0F}" srcOrd="0" destOrd="0" presId="urn:microsoft.com/office/officeart/2005/8/layout/hList1"/>
    <dgm:cxn modelId="{156534C9-373C-4E2D-8EF8-42C0654CC90A}" srcId="{E2EEEBBB-9A6E-45CA-A6EA-2412191A9468}" destId="{40E1591C-6093-49A5-92B4-1DA4BF4C19A1}" srcOrd="0" destOrd="0" parTransId="{636468BE-D5B6-4AEA-8EA7-B168EDF8CDC4}" sibTransId="{1A14FC01-8AF0-4D0D-9B70-B065007A6876}"/>
    <dgm:cxn modelId="{08C5147E-850B-44F7-9CE6-EBD3C164780D}" type="presOf" srcId="{7A448F82-140B-48B2-B240-25360A27B405}" destId="{48462B1E-24CA-4234-B766-DCE72C33BC1B}" srcOrd="0" destOrd="2" presId="urn:microsoft.com/office/officeart/2005/8/layout/hList1"/>
    <dgm:cxn modelId="{D8067793-A1B4-433E-822B-77EDC24DC17C}" srcId="{32A84970-143D-4E2B-9B3C-0B3EC7AC809C}" destId="{41D4406A-1641-4282-9AEF-93284AAF118A}" srcOrd="1" destOrd="0" parTransId="{6B17B148-90F1-48CA-A30A-8EBDA9A797C8}" sibTransId="{BD41E8BE-83C9-4B91-88BC-5156ABE43837}"/>
    <dgm:cxn modelId="{1B475018-C665-466A-B223-B6292EDB98E5}" type="presOf" srcId="{44F93828-2153-4A5E-AFC7-D237D145BE96}" destId="{623689A8-F90F-41DD-8E03-E02A56AFA1D9}" srcOrd="0" destOrd="1" presId="urn:microsoft.com/office/officeart/2005/8/layout/hList1"/>
    <dgm:cxn modelId="{37A49B51-75FD-4F80-A2A5-D6617F2FABC9}" type="presOf" srcId="{08789D0C-6179-4823-86E9-2AB5496C2CD6}" destId="{DE1A3D39-B495-47CC-9D8C-FDD585C641B1}" srcOrd="0" destOrd="2" presId="urn:microsoft.com/office/officeart/2005/8/layout/hList1"/>
    <dgm:cxn modelId="{8172A5C7-C8E9-47BA-90BF-8A53A429EB25}" srcId="{363EE9A1-13DB-4CD8-AE2E-7C1E172897D8}" destId="{79C3399B-C3C4-4485-8484-F22ADB9125CA}" srcOrd="0" destOrd="0" parTransId="{C7BAD358-580E-4638-B176-9C93018D81AD}" sibTransId="{6A974EB8-0035-4277-87C8-3977A9CEC075}"/>
    <dgm:cxn modelId="{BC70DE9A-6A83-404A-8E60-1ACDE2D9B95C}" srcId="{2634476C-6DE8-46B0-A1AC-FC0978BACF38}" destId="{E2EEEBBB-9A6E-45CA-A6EA-2412191A9468}" srcOrd="0" destOrd="0" parTransId="{202FD744-D8E1-434F-8214-2FC61D728114}" sibTransId="{71984B1B-CFA3-4A93-A380-C8D81DADC736}"/>
    <dgm:cxn modelId="{75486E78-3E2F-477A-9C61-A21751732E5D}" srcId="{32A84970-143D-4E2B-9B3C-0B3EC7AC809C}" destId="{7A448F82-140B-48B2-B240-25360A27B405}" srcOrd="2" destOrd="0" parTransId="{91C5F9F1-1BAF-40D2-A232-58D33BE29885}" sibTransId="{036221C5-209C-402A-9222-9F5F547AD0E6}"/>
    <dgm:cxn modelId="{8A68B34F-6C7B-4F8C-806C-6F09E7AFE5A6}" type="presParOf" srcId="{2D6E3636-3C19-4139-92AB-81339C8E5EC0}" destId="{C00FE2E3-D363-4934-9ABA-7AA70C105475}" srcOrd="0" destOrd="0" presId="urn:microsoft.com/office/officeart/2005/8/layout/hList1"/>
    <dgm:cxn modelId="{5552DFE6-4DCE-46A6-93A7-C749C7AEDB5A}" type="presParOf" srcId="{C00FE2E3-D363-4934-9ABA-7AA70C105475}" destId="{747E2D78-D6EA-4715-8340-CE7E7D6135F5}" srcOrd="0" destOrd="0" presId="urn:microsoft.com/office/officeart/2005/8/layout/hList1"/>
    <dgm:cxn modelId="{B23A2E69-8012-4030-BF81-A0B3C0B1D2C8}" type="presParOf" srcId="{C00FE2E3-D363-4934-9ABA-7AA70C105475}" destId="{623689A8-F90F-41DD-8E03-E02A56AFA1D9}" srcOrd="1" destOrd="0" presId="urn:microsoft.com/office/officeart/2005/8/layout/hList1"/>
    <dgm:cxn modelId="{0C3E2653-8DCD-4BD7-AE06-2D9986FCE7DC}" type="presParOf" srcId="{2D6E3636-3C19-4139-92AB-81339C8E5EC0}" destId="{BF004543-E83B-45F8-9310-C579AF6741E5}" srcOrd="1" destOrd="0" presId="urn:microsoft.com/office/officeart/2005/8/layout/hList1"/>
    <dgm:cxn modelId="{76A74491-393E-4DC3-B609-CAC00D93CD85}" type="presParOf" srcId="{2D6E3636-3C19-4139-92AB-81339C8E5EC0}" destId="{7B813EC0-D151-4E2C-AB47-9987412E38D2}" srcOrd="2" destOrd="0" presId="urn:microsoft.com/office/officeart/2005/8/layout/hList1"/>
    <dgm:cxn modelId="{091C1C87-955D-408D-B081-25507D9F4026}" type="presParOf" srcId="{7B813EC0-D151-4E2C-AB47-9987412E38D2}" destId="{A7BCD0FA-145A-487C-958E-5D4C7283B410}" srcOrd="0" destOrd="0" presId="urn:microsoft.com/office/officeart/2005/8/layout/hList1"/>
    <dgm:cxn modelId="{BC1D3EDC-5932-46A3-86A0-773C3005F9D2}" type="presParOf" srcId="{7B813EC0-D151-4E2C-AB47-9987412E38D2}" destId="{DE1A3D39-B495-47CC-9D8C-FDD585C641B1}" srcOrd="1" destOrd="0" presId="urn:microsoft.com/office/officeart/2005/8/layout/hList1"/>
    <dgm:cxn modelId="{E44662CA-B671-42E4-A362-76716E945D06}" type="presParOf" srcId="{2D6E3636-3C19-4139-92AB-81339C8E5EC0}" destId="{1BCE3EB4-CD5C-48ED-955A-00BEFC46784C}" srcOrd="3" destOrd="0" presId="urn:microsoft.com/office/officeart/2005/8/layout/hList1"/>
    <dgm:cxn modelId="{CA411CA6-C97B-4DC4-B50E-DCC88B1FD3C1}" type="presParOf" srcId="{2D6E3636-3C19-4139-92AB-81339C8E5EC0}" destId="{59BEE97E-80EE-4783-85F0-64EA06CC9EA6}" srcOrd="4" destOrd="0" presId="urn:microsoft.com/office/officeart/2005/8/layout/hList1"/>
    <dgm:cxn modelId="{B6B9CDDC-69E7-4038-ACDA-7C49DCCD7B53}" type="presParOf" srcId="{59BEE97E-80EE-4783-85F0-64EA06CC9EA6}" destId="{FFBC63CC-8039-4E88-986C-18811ADAEA0F}" srcOrd="0" destOrd="0" presId="urn:microsoft.com/office/officeart/2005/8/layout/hList1"/>
    <dgm:cxn modelId="{D614090C-C348-4854-AB93-7FB70D5FC432}" type="presParOf" srcId="{59BEE97E-80EE-4783-85F0-64EA06CC9EA6}" destId="{48462B1E-24CA-4234-B766-DCE72C33BC1B}" srcOrd="1" destOrd="0" presId="urn:microsoft.com/office/officeart/2005/8/layout/hList1"/>
    <dgm:cxn modelId="{21B277F2-2DED-4FC1-8EE2-D126A1ADE3EA}" type="presParOf" srcId="{2D6E3636-3C19-4139-92AB-81339C8E5EC0}" destId="{A9841D24-745E-496D-A324-0503B9AFB0BB}" srcOrd="5" destOrd="0" presId="urn:microsoft.com/office/officeart/2005/8/layout/hList1"/>
    <dgm:cxn modelId="{616D938B-932C-4E6C-B42D-171559E78B72}" type="presParOf" srcId="{2D6E3636-3C19-4139-92AB-81339C8E5EC0}" destId="{17E5070F-EA06-4171-B4AC-3B478805D027}" srcOrd="6" destOrd="0" presId="urn:microsoft.com/office/officeart/2005/8/layout/hList1"/>
    <dgm:cxn modelId="{F7D07E78-11A0-47EE-B67A-28BFF420266B}" type="presParOf" srcId="{17E5070F-EA06-4171-B4AC-3B478805D027}" destId="{5A6C1908-926F-4E48-8503-8F4025A2CA32}" srcOrd="0" destOrd="0" presId="urn:microsoft.com/office/officeart/2005/8/layout/hList1"/>
    <dgm:cxn modelId="{6C3DA976-F2E6-4707-9F43-09B29F255A08}" type="presParOf" srcId="{17E5070F-EA06-4171-B4AC-3B478805D027}" destId="{E5F04E34-9CFE-4926-A653-A07875B5E71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658C30-FCFF-4B7B-9778-F597F4D237A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E80EB07-E6B8-4BC8-93F5-C223082DD3E5}">
      <dgm:prSet phldrT="[Text]" custT="1"/>
      <dgm:spPr>
        <a:solidFill>
          <a:srgbClr val="2F4A26"/>
        </a:solidFill>
        <a:ln>
          <a:solidFill>
            <a:srgbClr val="2F4A26"/>
          </a:solidFill>
        </a:ln>
      </dgm:spPr>
      <dgm:t>
        <a:bodyPr/>
        <a:lstStyle/>
        <a:p>
          <a:r>
            <a:rPr lang="en-US" sz="2400" dirty="0"/>
            <a:t>Pell Grant</a:t>
          </a:r>
        </a:p>
      </dgm:t>
    </dgm:pt>
    <dgm:pt modelId="{4D0A4EDF-4C9F-47BE-84A9-319EDDD372CB}" type="parTrans" cxnId="{A9586C73-C3F7-4939-997E-3DEBF8D60A9F}">
      <dgm:prSet/>
      <dgm:spPr/>
      <dgm:t>
        <a:bodyPr/>
        <a:lstStyle/>
        <a:p>
          <a:endParaRPr lang="en-US"/>
        </a:p>
      </dgm:t>
    </dgm:pt>
    <dgm:pt modelId="{43B0EA66-68E5-4C1B-B3CE-BFCAF8A5E387}" type="sibTrans" cxnId="{A9586C73-C3F7-4939-997E-3DEBF8D60A9F}">
      <dgm:prSet/>
      <dgm:spPr/>
      <dgm:t>
        <a:bodyPr/>
        <a:lstStyle/>
        <a:p>
          <a:endParaRPr lang="en-US"/>
        </a:p>
      </dgm:t>
    </dgm:pt>
    <dgm:pt modelId="{4FDB714A-401F-492D-BE4C-4740102D417C}">
      <dgm:prSet phldrT="[Text]" custT="1"/>
      <dgm:spPr>
        <a:solidFill>
          <a:srgbClr val="B2B3B6">
            <a:alpha val="90000"/>
          </a:srgbClr>
        </a:solidFill>
        <a:ln>
          <a:solidFill>
            <a:srgbClr val="B2B3B6">
              <a:alpha val="90000"/>
            </a:srgbClr>
          </a:solidFill>
        </a:ln>
      </dgm:spPr>
      <dgm:t>
        <a:bodyPr/>
        <a:lstStyle/>
        <a:p>
          <a:endParaRPr lang="en-US" sz="2000" dirty="0"/>
        </a:p>
      </dgm:t>
    </dgm:pt>
    <dgm:pt modelId="{A07CB32B-3F26-4E49-9546-A7D2BDF15705}" type="parTrans" cxnId="{B27F14C9-2FDC-4B45-A2EA-1C8FC0CD46BA}">
      <dgm:prSet/>
      <dgm:spPr/>
      <dgm:t>
        <a:bodyPr/>
        <a:lstStyle/>
        <a:p>
          <a:endParaRPr lang="en-US"/>
        </a:p>
      </dgm:t>
    </dgm:pt>
    <dgm:pt modelId="{8F70B539-59D7-4F59-B8AE-AC956CB76EBC}" type="sibTrans" cxnId="{B27F14C9-2FDC-4B45-A2EA-1C8FC0CD46BA}">
      <dgm:prSet/>
      <dgm:spPr/>
      <dgm:t>
        <a:bodyPr/>
        <a:lstStyle/>
        <a:p>
          <a:endParaRPr lang="en-US"/>
        </a:p>
      </dgm:t>
    </dgm:pt>
    <dgm:pt modelId="{AD2AC0DA-0D1A-439F-A4B2-4EE6AE7B6551}">
      <dgm:prSet phldrT="[Text]" custT="1"/>
      <dgm:spPr>
        <a:solidFill>
          <a:srgbClr val="2F4A26"/>
        </a:solidFill>
        <a:ln>
          <a:solidFill>
            <a:srgbClr val="2F4A26"/>
          </a:solidFill>
        </a:ln>
      </dgm:spPr>
      <dgm:t>
        <a:bodyPr/>
        <a:lstStyle/>
        <a:p>
          <a:r>
            <a:rPr lang="en-US" sz="2400" dirty="0"/>
            <a:t>FSEOG</a:t>
          </a:r>
        </a:p>
      </dgm:t>
    </dgm:pt>
    <dgm:pt modelId="{818C3892-98FF-4623-A0C2-5E731A95C6CF}" type="parTrans" cxnId="{585BFF8C-E3A4-4CA1-83E6-52B3FE976BDE}">
      <dgm:prSet/>
      <dgm:spPr/>
      <dgm:t>
        <a:bodyPr/>
        <a:lstStyle/>
        <a:p>
          <a:endParaRPr lang="en-US"/>
        </a:p>
      </dgm:t>
    </dgm:pt>
    <dgm:pt modelId="{4C73CEE5-114B-4485-93F7-C68E9268ADCB}" type="sibTrans" cxnId="{585BFF8C-E3A4-4CA1-83E6-52B3FE976BDE}">
      <dgm:prSet/>
      <dgm:spPr/>
      <dgm:t>
        <a:bodyPr/>
        <a:lstStyle/>
        <a:p>
          <a:endParaRPr lang="en-US"/>
        </a:p>
      </dgm:t>
    </dgm:pt>
    <dgm:pt modelId="{C5F6C7F3-D150-42BB-829C-20BA94AEE0AC}">
      <dgm:prSet phldrT="[Text]" custT="1"/>
      <dgm:spPr>
        <a:solidFill>
          <a:srgbClr val="B2B3B6">
            <a:alpha val="90000"/>
          </a:srgbClr>
        </a:solidFill>
        <a:ln>
          <a:solidFill>
            <a:srgbClr val="B2B3B6">
              <a:alpha val="90000"/>
            </a:srgbClr>
          </a:solidFill>
        </a:ln>
      </dgm:spPr>
      <dgm:t>
        <a:bodyPr/>
        <a:lstStyle/>
        <a:p>
          <a:r>
            <a:rPr lang="en-US" sz="2000" b="0" i="0" dirty="0"/>
            <a:t>Administered directly by the financial aid office at each participating school</a:t>
          </a:r>
          <a:endParaRPr lang="en-US" sz="2000" dirty="0"/>
        </a:p>
      </dgm:t>
    </dgm:pt>
    <dgm:pt modelId="{91A3BDB7-F032-4EF7-9419-B17BE84F870E}" type="parTrans" cxnId="{DDDC16BF-543E-4F6F-844C-3D18E1BF7960}">
      <dgm:prSet/>
      <dgm:spPr/>
      <dgm:t>
        <a:bodyPr/>
        <a:lstStyle/>
        <a:p>
          <a:endParaRPr lang="en-US"/>
        </a:p>
      </dgm:t>
    </dgm:pt>
    <dgm:pt modelId="{B6FEC3B6-CBDB-4034-97C6-53F2F91C965D}" type="sibTrans" cxnId="{DDDC16BF-543E-4F6F-844C-3D18E1BF7960}">
      <dgm:prSet/>
      <dgm:spPr/>
      <dgm:t>
        <a:bodyPr/>
        <a:lstStyle/>
        <a:p>
          <a:endParaRPr lang="en-US"/>
        </a:p>
      </dgm:t>
    </dgm:pt>
    <dgm:pt modelId="{B2C3FA74-8623-40DF-9989-945C5543C1C3}">
      <dgm:prSet phldrT="[Text]" custT="1"/>
      <dgm:spPr>
        <a:solidFill>
          <a:srgbClr val="B2B3B6">
            <a:alpha val="90000"/>
          </a:srgbClr>
        </a:solidFill>
        <a:ln>
          <a:solidFill>
            <a:srgbClr val="B2B3B6">
              <a:alpha val="90000"/>
            </a:srgbClr>
          </a:solidFill>
        </a:ln>
      </dgm:spPr>
      <dgm:t>
        <a:bodyPr/>
        <a:lstStyle/>
        <a:p>
          <a:r>
            <a:rPr lang="en-US" sz="2000" dirty="0"/>
            <a:t>FSEOG is in addition to a Pell Grant</a:t>
          </a:r>
        </a:p>
      </dgm:t>
    </dgm:pt>
    <dgm:pt modelId="{5B330274-89DF-470D-98F3-2EA13AA8C3F5}" type="parTrans" cxnId="{81B6566B-24C8-4F9E-84FC-440A4211ECB4}">
      <dgm:prSet/>
      <dgm:spPr/>
      <dgm:t>
        <a:bodyPr/>
        <a:lstStyle/>
        <a:p>
          <a:endParaRPr lang="en-US"/>
        </a:p>
      </dgm:t>
    </dgm:pt>
    <dgm:pt modelId="{F633BE5F-DC66-4C48-BF07-CC2C068F20F7}" type="sibTrans" cxnId="{81B6566B-24C8-4F9E-84FC-440A4211ECB4}">
      <dgm:prSet/>
      <dgm:spPr/>
      <dgm:t>
        <a:bodyPr/>
        <a:lstStyle/>
        <a:p>
          <a:endParaRPr lang="en-US"/>
        </a:p>
      </dgm:t>
    </dgm:pt>
    <dgm:pt modelId="{BF1A5B36-0A01-4CA1-ADFB-60DE5531BCE2}">
      <dgm:prSet phldrT="[Text]" custT="1"/>
      <dgm:spPr>
        <a:solidFill>
          <a:srgbClr val="B2B3B6">
            <a:alpha val="90000"/>
          </a:srgbClr>
        </a:solidFill>
        <a:ln>
          <a:solidFill>
            <a:srgbClr val="B2B3B6">
              <a:alpha val="90000"/>
            </a:srgbClr>
          </a:solidFill>
        </a:ln>
      </dgm:spPr>
      <dgm:t>
        <a:bodyPr/>
        <a:lstStyle/>
        <a:p>
          <a:r>
            <a:rPr lang="en-US" sz="2000" b="0" i="0" dirty="0"/>
            <a:t>Administered by the federal government</a:t>
          </a:r>
          <a:endParaRPr lang="en-US" sz="2400" dirty="0"/>
        </a:p>
      </dgm:t>
    </dgm:pt>
    <dgm:pt modelId="{370F1B6C-FBA1-4DA3-A24F-55CD25492267}" type="parTrans" cxnId="{A1C04BAD-809E-4793-90DD-FC4024D00FEB}">
      <dgm:prSet/>
      <dgm:spPr/>
      <dgm:t>
        <a:bodyPr/>
        <a:lstStyle/>
        <a:p>
          <a:endParaRPr lang="en-US"/>
        </a:p>
      </dgm:t>
    </dgm:pt>
    <dgm:pt modelId="{84BDE004-E2C2-4531-97DE-D5ACC1952CF6}" type="sibTrans" cxnId="{A1C04BAD-809E-4793-90DD-FC4024D00FEB}">
      <dgm:prSet/>
      <dgm:spPr/>
      <dgm:t>
        <a:bodyPr/>
        <a:lstStyle/>
        <a:p>
          <a:endParaRPr lang="en-US"/>
        </a:p>
      </dgm:t>
    </dgm:pt>
    <dgm:pt modelId="{35E5A166-5C7E-4E83-A4CF-00DEED4A4D2D}">
      <dgm:prSet phldrT="[Text]" custT="1"/>
      <dgm:spPr>
        <a:solidFill>
          <a:srgbClr val="B2B3B6">
            <a:alpha val="90000"/>
          </a:srgbClr>
        </a:solidFill>
        <a:ln>
          <a:solidFill>
            <a:srgbClr val="B2B3B6">
              <a:alpha val="90000"/>
            </a:srgbClr>
          </a:solidFill>
        </a:ln>
      </dgm:spPr>
      <dgm:t>
        <a:bodyPr/>
        <a:lstStyle/>
        <a:p>
          <a:r>
            <a:rPr lang="en-US" sz="2000" b="0" i="0" dirty="0"/>
            <a:t>Provides funds to every eligible student, determined by their FAFSA application</a:t>
          </a:r>
          <a:endParaRPr lang="en-US" sz="2000" dirty="0"/>
        </a:p>
      </dgm:t>
    </dgm:pt>
    <dgm:pt modelId="{770D5EC5-012B-4FB7-B106-A2CD5D26445C}" type="parTrans" cxnId="{868D8BAB-0545-4CA2-A286-C46942FCCF31}">
      <dgm:prSet/>
      <dgm:spPr/>
      <dgm:t>
        <a:bodyPr/>
        <a:lstStyle/>
        <a:p>
          <a:endParaRPr lang="en-US"/>
        </a:p>
      </dgm:t>
    </dgm:pt>
    <dgm:pt modelId="{2E25EE95-CEC5-4EEC-928E-FDFDDB0171ED}" type="sibTrans" cxnId="{868D8BAB-0545-4CA2-A286-C46942FCCF31}">
      <dgm:prSet/>
      <dgm:spPr/>
      <dgm:t>
        <a:bodyPr/>
        <a:lstStyle/>
        <a:p>
          <a:endParaRPr lang="en-US"/>
        </a:p>
      </dgm:t>
    </dgm:pt>
    <dgm:pt modelId="{F941C582-B6A7-49DB-9516-EF47736BDAB8}">
      <dgm:prSet phldrT="[Text]" custT="1"/>
      <dgm:spPr>
        <a:solidFill>
          <a:srgbClr val="B2B3B6">
            <a:alpha val="90000"/>
          </a:srgbClr>
        </a:solidFill>
        <a:ln>
          <a:solidFill>
            <a:srgbClr val="B2B3B6">
              <a:alpha val="90000"/>
            </a:srgbClr>
          </a:solidFill>
        </a:ln>
      </dgm:spPr>
      <dgm:t>
        <a:bodyPr/>
        <a:lstStyle/>
        <a:p>
          <a:r>
            <a:rPr lang="en-US" sz="2000" dirty="0"/>
            <a:t>Does not need to be repaid</a:t>
          </a:r>
        </a:p>
      </dgm:t>
    </dgm:pt>
    <dgm:pt modelId="{CB467F48-D20E-4BD0-9879-EC2A5826D088}" type="parTrans" cxnId="{89FD08A5-B08B-46BB-944C-4F67C6600DD0}">
      <dgm:prSet/>
      <dgm:spPr/>
      <dgm:t>
        <a:bodyPr/>
        <a:lstStyle/>
        <a:p>
          <a:endParaRPr lang="en-US"/>
        </a:p>
      </dgm:t>
    </dgm:pt>
    <dgm:pt modelId="{39668345-22B0-411C-A5BD-38452DA5E04D}" type="sibTrans" cxnId="{89FD08A5-B08B-46BB-944C-4F67C6600DD0}">
      <dgm:prSet/>
      <dgm:spPr/>
      <dgm:t>
        <a:bodyPr/>
        <a:lstStyle/>
        <a:p>
          <a:endParaRPr lang="en-US"/>
        </a:p>
      </dgm:t>
    </dgm:pt>
    <dgm:pt modelId="{FBE6117A-C4CD-4031-BFFB-EDE9DEC6366F}">
      <dgm:prSet phldrT="[Text]" custT="1"/>
      <dgm:spPr>
        <a:solidFill>
          <a:srgbClr val="B2B3B6">
            <a:alpha val="90000"/>
          </a:srgbClr>
        </a:solidFill>
        <a:ln>
          <a:solidFill>
            <a:srgbClr val="B2B3B6">
              <a:alpha val="90000"/>
            </a:srgbClr>
          </a:solidFill>
        </a:ln>
      </dgm:spPr>
      <dgm:t>
        <a:bodyPr/>
        <a:lstStyle/>
        <a:p>
          <a:r>
            <a:rPr lang="en-US" sz="2000" dirty="0"/>
            <a:t>Does not need to be repaid</a:t>
          </a:r>
        </a:p>
      </dgm:t>
    </dgm:pt>
    <dgm:pt modelId="{59B64BF1-29E8-4CC9-A482-176DB640F1F9}" type="parTrans" cxnId="{CF522A58-4B6E-4893-83FD-42883EC731A7}">
      <dgm:prSet/>
      <dgm:spPr/>
      <dgm:t>
        <a:bodyPr/>
        <a:lstStyle/>
        <a:p>
          <a:endParaRPr lang="en-US"/>
        </a:p>
      </dgm:t>
    </dgm:pt>
    <dgm:pt modelId="{BB062330-B37B-465E-A558-69CC9AAF67F3}" type="sibTrans" cxnId="{CF522A58-4B6E-4893-83FD-42883EC731A7}">
      <dgm:prSet/>
      <dgm:spPr/>
      <dgm:t>
        <a:bodyPr/>
        <a:lstStyle/>
        <a:p>
          <a:endParaRPr lang="en-US"/>
        </a:p>
      </dgm:t>
    </dgm:pt>
    <dgm:pt modelId="{9E778208-3979-469E-94B2-3DF6F37DB7CC}">
      <dgm:prSet phldrT="[Text]" custT="1"/>
      <dgm:spPr>
        <a:solidFill>
          <a:srgbClr val="B2B3B6">
            <a:alpha val="90000"/>
          </a:srgbClr>
        </a:solidFill>
        <a:ln>
          <a:solidFill>
            <a:srgbClr val="B2B3B6">
              <a:alpha val="90000"/>
            </a:srgbClr>
          </a:solidFill>
        </a:ln>
      </dgm:spPr>
      <dgm:t>
        <a:bodyPr/>
        <a:lstStyle/>
        <a:p>
          <a:endParaRPr lang="en-US" sz="2400" dirty="0"/>
        </a:p>
      </dgm:t>
    </dgm:pt>
    <dgm:pt modelId="{F8DEF836-56BD-47C1-AB3D-B2C0DA58CB57}" type="parTrans" cxnId="{5803501C-34D0-4A12-B6BE-05430641D7C0}">
      <dgm:prSet/>
      <dgm:spPr/>
      <dgm:t>
        <a:bodyPr/>
        <a:lstStyle/>
        <a:p>
          <a:endParaRPr lang="en-US"/>
        </a:p>
      </dgm:t>
    </dgm:pt>
    <dgm:pt modelId="{9A30B3E8-573A-40F2-B93F-356C8BA66675}" type="sibTrans" cxnId="{5803501C-34D0-4A12-B6BE-05430641D7C0}">
      <dgm:prSet/>
      <dgm:spPr/>
      <dgm:t>
        <a:bodyPr/>
        <a:lstStyle/>
        <a:p>
          <a:endParaRPr lang="en-US"/>
        </a:p>
      </dgm:t>
    </dgm:pt>
    <dgm:pt modelId="{3688D08F-AA3C-443B-B73E-A74B28013016}">
      <dgm:prSet phldrT="[Text]" custT="1"/>
      <dgm:spPr>
        <a:solidFill>
          <a:srgbClr val="B2B3B6">
            <a:alpha val="90000"/>
          </a:srgbClr>
        </a:solidFill>
        <a:ln>
          <a:solidFill>
            <a:srgbClr val="B2B3B6">
              <a:alpha val="90000"/>
            </a:srgbClr>
          </a:solidFill>
        </a:ln>
      </dgm:spPr>
      <dgm:t>
        <a:bodyPr/>
        <a:lstStyle/>
        <a:p>
          <a:endParaRPr lang="en-US" sz="2000" dirty="0"/>
        </a:p>
      </dgm:t>
    </dgm:pt>
    <dgm:pt modelId="{A1C7A861-909F-429F-A6D3-1E1530371F3A}" type="parTrans" cxnId="{BDC8FD21-D029-4605-B8DD-BD256BEE9FE0}">
      <dgm:prSet/>
      <dgm:spPr/>
      <dgm:t>
        <a:bodyPr/>
        <a:lstStyle/>
        <a:p>
          <a:endParaRPr lang="en-US"/>
        </a:p>
      </dgm:t>
    </dgm:pt>
    <dgm:pt modelId="{EDD728B3-D5CB-433F-9A29-8D26722FD507}" type="sibTrans" cxnId="{BDC8FD21-D029-4605-B8DD-BD256BEE9FE0}">
      <dgm:prSet/>
      <dgm:spPr/>
      <dgm:t>
        <a:bodyPr/>
        <a:lstStyle/>
        <a:p>
          <a:endParaRPr lang="en-US"/>
        </a:p>
      </dgm:t>
    </dgm:pt>
    <dgm:pt modelId="{050FF626-FE6B-4A28-9943-F174CAF1535B}" type="pres">
      <dgm:prSet presAssocID="{A6658C30-FCFF-4B7B-9778-F597F4D237A5}" presName="Name0" presStyleCnt="0">
        <dgm:presLayoutVars>
          <dgm:dir/>
          <dgm:animLvl val="lvl"/>
          <dgm:resizeHandles val="exact"/>
        </dgm:presLayoutVars>
      </dgm:prSet>
      <dgm:spPr/>
      <dgm:t>
        <a:bodyPr/>
        <a:lstStyle/>
        <a:p>
          <a:endParaRPr lang="en-US"/>
        </a:p>
      </dgm:t>
    </dgm:pt>
    <dgm:pt modelId="{9792AF07-2F7E-4535-89F4-771ECA00C971}" type="pres">
      <dgm:prSet presAssocID="{6E80EB07-E6B8-4BC8-93F5-C223082DD3E5}" presName="composite" presStyleCnt="0"/>
      <dgm:spPr/>
    </dgm:pt>
    <dgm:pt modelId="{650534EA-E0C9-484E-A773-DA48BDAA74D4}" type="pres">
      <dgm:prSet presAssocID="{6E80EB07-E6B8-4BC8-93F5-C223082DD3E5}" presName="parTx" presStyleLbl="alignNode1" presStyleIdx="0" presStyleCnt="2">
        <dgm:presLayoutVars>
          <dgm:chMax val="0"/>
          <dgm:chPref val="0"/>
          <dgm:bulletEnabled val="1"/>
        </dgm:presLayoutVars>
      </dgm:prSet>
      <dgm:spPr/>
      <dgm:t>
        <a:bodyPr/>
        <a:lstStyle/>
        <a:p>
          <a:endParaRPr lang="en-US"/>
        </a:p>
      </dgm:t>
    </dgm:pt>
    <dgm:pt modelId="{4BEC9765-B2EC-4B3C-8561-0A73EF61F4B6}" type="pres">
      <dgm:prSet presAssocID="{6E80EB07-E6B8-4BC8-93F5-C223082DD3E5}" presName="desTx" presStyleLbl="alignAccFollowNode1" presStyleIdx="0" presStyleCnt="2">
        <dgm:presLayoutVars>
          <dgm:bulletEnabled val="1"/>
        </dgm:presLayoutVars>
      </dgm:prSet>
      <dgm:spPr/>
      <dgm:t>
        <a:bodyPr/>
        <a:lstStyle/>
        <a:p>
          <a:endParaRPr lang="en-US"/>
        </a:p>
      </dgm:t>
    </dgm:pt>
    <dgm:pt modelId="{A688C8D8-548B-478F-8520-2E48D9DE8A8C}" type="pres">
      <dgm:prSet presAssocID="{43B0EA66-68E5-4C1B-B3CE-BFCAF8A5E387}" presName="space" presStyleCnt="0"/>
      <dgm:spPr/>
    </dgm:pt>
    <dgm:pt modelId="{68EBD249-580D-4B26-8F87-A36EBC4A3151}" type="pres">
      <dgm:prSet presAssocID="{AD2AC0DA-0D1A-439F-A4B2-4EE6AE7B6551}" presName="composite" presStyleCnt="0"/>
      <dgm:spPr/>
    </dgm:pt>
    <dgm:pt modelId="{69606465-468C-4856-906D-EC42EE3FDEEC}" type="pres">
      <dgm:prSet presAssocID="{AD2AC0DA-0D1A-439F-A4B2-4EE6AE7B6551}" presName="parTx" presStyleLbl="alignNode1" presStyleIdx="1" presStyleCnt="2">
        <dgm:presLayoutVars>
          <dgm:chMax val="0"/>
          <dgm:chPref val="0"/>
          <dgm:bulletEnabled val="1"/>
        </dgm:presLayoutVars>
      </dgm:prSet>
      <dgm:spPr/>
      <dgm:t>
        <a:bodyPr/>
        <a:lstStyle/>
        <a:p>
          <a:endParaRPr lang="en-US"/>
        </a:p>
      </dgm:t>
    </dgm:pt>
    <dgm:pt modelId="{CF18567D-25FD-4461-A05F-A9D8F22A6C5D}" type="pres">
      <dgm:prSet presAssocID="{AD2AC0DA-0D1A-439F-A4B2-4EE6AE7B6551}" presName="desTx" presStyleLbl="alignAccFollowNode1" presStyleIdx="1" presStyleCnt="2">
        <dgm:presLayoutVars>
          <dgm:bulletEnabled val="1"/>
        </dgm:presLayoutVars>
      </dgm:prSet>
      <dgm:spPr/>
      <dgm:t>
        <a:bodyPr/>
        <a:lstStyle/>
        <a:p>
          <a:endParaRPr lang="en-US"/>
        </a:p>
      </dgm:t>
    </dgm:pt>
  </dgm:ptLst>
  <dgm:cxnLst>
    <dgm:cxn modelId="{4E8CAE70-F922-4C45-81E4-C493F54206DF}" type="presOf" srcId="{F941C582-B6A7-49DB-9516-EF47736BDAB8}" destId="{CF18567D-25FD-4461-A05F-A9D8F22A6C5D}" srcOrd="0" destOrd="3" presId="urn:microsoft.com/office/officeart/2005/8/layout/hList1"/>
    <dgm:cxn modelId="{DBB7AFA7-8936-40DD-AEE5-EC0E523C4A47}" type="presOf" srcId="{6E80EB07-E6B8-4BC8-93F5-C223082DD3E5}" destId="{650534EA-E0C9-484E-A773-DA48BDAA74D4}" srcOrd="0" destOrd="0" presId="urn:microsoft.com/office/officeart/2005/8/layout/hList1"/>
    <dgm:cxn modelId="{C2DCE40D-8AD2-427B-B4CB-DCB647979271}" type="presOf" srcId="{4FDB714A-401F-492D-BE4C-4740102D417C}" destId="{4BEC9765-B2EC-4B3C-8561-0A73EF61F4B6}" srcOrd="0" destOrd="4" presId="urn:microsoft.com/office/officeart/2005/8/layout/hList1"/>
    <dgm:cxn modelId="{3EDE3163-2513-46C0-9729-EDB02450805B}" type="presOf" srcId="{BF1A5B36-0A01-4CA1-ADFB-60DE5531BCE2}" destId="{4BEC9765-B2EC-4B3C-8561-0A73EF61F4B6}" srcOrd="0" destOrd="1" presId="urn:microsoft.com/office/officeart/2005/8/layout/hList1"/>
    <dgm:cxn modelId="{0CC61223-E2CE-416E-8CFD-F2BD2207C5AC}" type="presOf" srcId="{A6658C30-FCFF-4B7B-9778-F597F4D237A5}" destId="{050FF626-FE6B-4A28-9943-F174CAF1535B}" srcOrd="0" destOrd="0" presId="urn:microsoft.com/office/officeart/2005/8/layout/hList1"/>
    <dgm:cxn modelId="{0A1208F6-1565-40AE-83E6-F70BE63914E1}" type="presOf" srcId="{C5F6C7F3-D150-42BB-829C-20BA94AEE0AC}" destId="{CF18567D-25FD-4461-A05F-A9D8F22A6C5D}" srcOrd="0" destOrd="1" presId="urn:microsoft.com/office/officeart/2005/8/layout/hList1"/>
    <dgm:cxn modelId="{CF522A58-4B6E-4893-83FD-42883EC731A7}" srcId="{6E80EB07-E6B8-4BC8-93F5-C223082DD3E5}" destId="{FBE6117A-C4CD-4031-BFFB-EDE9DEC6366F}" srcOrd="3" destOrd="0" parTransId="{59B64BF1-29E8-4CC9-A482-176DB640F1F9}" sibTransId="{BB062330-B37B-465E-A558-69CC9AAF67F3}"/>
    <dgm:cxn modelId="{C2EC82BF-10B3-4139-8FA1-81B66E7100F1}" type="presOf" srcId="{B2C3FA74-8623-40DF-9989-945C5543C1C3}" destId="{CF18567D-25FD-4461-A05F-A9D8F22A6C5D}" srcOrd="0" destOrd="2" presId="urn:microsoft.com/office/officeart/2005/8/layout/hList1"/>
    <dgm:cxn modelId="{A9586C73-C3F7-4939-997E-3DEBF8D60A9F}" srcId="{A6658C30-FCFF-4B7B-9778-F597F4D237A5}" destId="{6E80EB07-E6B8-4BC8-93F5-C223082DD3E5}" srcOrd="0" destOrd="0" parTransId="{4D0A4EDF-4C9F-47BE-84A9-319EDDD372CB}" sibTransId="{43B0EA66-68E5-4C1B-B3CE-BFCAF8A5E387}"/>
    <dgm:cxn modelId="{81B6566B-24C8-4F9E-84FC-440A4211ECB4}" srcId="{AD2AC0DA-0D1A-439F-A4B2-4EE6AE7B6551}" destId="{B2C3FA74-8623-40DF-9989-945C5543C1C3}" srcOrd="2" destOrd="0" parTransId="{5B330274-89DF-470D-98F3-2EA13AA8C3F5}" sibTransId="{F633BE5F-DC66-4C48-BF07-CC2C068F20F7}"/>
    <dgm:cxn modelId="{BDC8FD21-D029-4605-B8DD-BD256BEE9FE0}" srcId="{AD2AC0DA-0D1A-439F-A4B2-4EE6AE7B6551}" destId="{3688D08F-AA3C-443B-B73E-A74B28013016}" srcOrd="0" destOrd="0" parTransId="{A1C7A861-909F-429F-A6D3-1E1530371F3A}" sibTransId="{EDD728B3-D5CB-433F-9A29-8D26722FD507}"/>
    <dgm:cxn modelId="{B27F14C9-2FDC-4B45-A2EA-1C8FC0CD46BA}" srcId="{6E80EB07-E6B8-4BC8-93F5-C223082DD3E5}" destId="{4FDB714A-401F-492D-BE4C-4740102D417C}" srcOrd="4" destOrd="0" parTransId="{A07CB32B-3F26-4E49-9546-A7D2BDF15705}" sibTransId="{8F70B539-59D7-4F59-B8AE-AC956CB76EBC}"/>
    <dgm:cxn modelId="{A1C04BAD-809E-4793-90DD-FC4024D00FEB}" srcId="{6E80EB07-E6B8-4BC8-93F5-C223082DD3E5}" destId="{BF1A5B36-0A01-4CA1-ADFB-60DE5531BCE2}" srcOrd="1" destOrd="0" parTransId="{370F1B6C-FBA1-4DA3-A24F-55CD25492267}" sibTransId="{84BDE004-E2C2-4531-97DE-D5ACC1952CF6}"/>
    <dgm:cxn modelId="{585BFF8C-E3A4-4CA1-83E6-52B3FE976BDE}" srcId="{A6658C30-FCFF-4B7B-9778-F597F4D237A5}" destId="{AD2AC0DA-0D1A-439F-A4B2-4EE6AE7B6551}" srcOrd="1" destOrd="0" parTransId="{818C3892-98FF-4623-A0C2-5E731A95C6CF}" sibTransId="{4C73CEE5-114B-4485-93F7-C68E9268ADCB}"/>
    <dgm:cxn modelId="{89FD08A5-B08B-46BB-944C-4F67C6600DD0}" srcId="{AD2AC0DA-0D1A-439F-A4B2-4EE6AE7B6551}" destId="{F941C582-B6A7-49DB-9516-EF47736BDAB8}" srcOrd="3" destOrd="0" parTransId="{CB467F48-D20E-4BD0-9879-EC2A5826D088}" sibTransId="{39668345-22B0-411C-A5BD-38452DA5E04D}"/>
    <dgm:cxn modelId="{B656E025-AADF-4E2D-8EFE-6A89D13F3FAE}" type="presOf" srcId="{AD2AC0DA-0D1A-439F-A4B2-4EE6AE7B6551}" destId="{69606465-468C-4856-906D-EC42EE3FDEEC}" srcOrd="0" destOrd="0" presId="urn:microsoft.com/office/officeart/2005/8/layout/hList1"/>
    <dgm:cxn modelId="{B600D439-DCC6-4937-9300-23206BF2B0C3}" type="presOf" srcId="{3688D08F-AA3C-443B-B73E-A74B28013016}" destId="{CF18567D-25FD-4461-A05F-A9D8F22A6C5D}" srcOrd="0" destOrd="0" presId="urn:microsoft.com/office/officeart/2005/8/layout/hList1"/>
    <dgm:cxn modelId="{AAF1200F-6DC6-4FC4-9676-AE9D93738C41}" type="presOf" srcId="{35E5A166-5C7E-4E83-A4CF-00DEED4A4D2D}" destId="{4BEC9765-B2EC-4B3C-8561-0A73EF61F4B6}" srcOrd="0" destOrd="2" presId="urn:microsoft.com/office/officeart/2005/8/layout/hList1"/>
    <dgm:cxn modelId="{868D8BAB-0545-4CA2-A286-C46942FCCF31}" srcId="{6E80EB07-E6B8-4BC8-93F5-C223082DD3E5}" destId="{35E5A166-5C7E-4E83-A4CF-00DEED4A4D2D}" srcOrd="2" destOrd="0" parTransId="{770D5EC5-012B-4FB7-B106-A2CD5D26445C}" sibTransId="{2E25EE95-CEC5-4EEC-928E-FDFDDB0171ED}"/>
    <dgm:cxn modelId="{9EED1B0E-6191-4A05-8050-8453C0B1EF41}" type="presOf" srcId="{9E778208-3979-469E-94B2-3DF6F37DB7CC}" destId="{4BEC9765-B2EC-4B3C-8561-0A73EF61F4B6}" srcOrd="0" destOrd="0" presId="urn:microsoft.com/office/officeart/2005/8/layout/hList1"/>
    <dgm:cxn modelId="{DDDC16BF-543E-4F6F-844C-3D18E1BF7960}" srcId="{AD2AC0DA-0D1A-439F-A4B2-4EE6AE7B6551}" destId="{C5F6C7F3-D150-42BB-829C-20BA94AEE0AC}" srcOrd="1" destOrd="0" parTransId="{91A3BDB7-F032-4EF7-9419-B17BE84F870E}" sibTransId="{B6FEC3B6-CBDB-4034-97C6-53F2F91C965D}"/>
    <dgm:cxn modelId="{192243E8-DAE6-433A-85B5-DA515C35328B}" type="presOf" srcId="{FBE6117A-C4CD-4031-BFFB-EDE9DEC6366F}" destId="{4BEC9765-B2EC-4B3C-8561-0A73EF61F4B6}" srcOrd="0" destOrd="3" presId="urn:microsoft.com/office/officeart/2005/8/layout/hList1"/>
    <dgm:cxn modelId="{5803501C-34D0-4A12-B6BE-05430641D7C0}" srcId="{6E80EB07-E6B8-4BC8-93F5-C223082DD3E5}" destId="{9E778208-3979-469E-94B2-3DF6F37DB7CC}" srcOrd="0" destOrd="0" parTransId="{F8DEF836-56BD-47C1-AB3D-B2C0DA58CB57}" sibTransId="{9A30B3E8-573A-40F2-B93F-356C8BA66675}"/>
    <dgm:cxn modelId="{69FE7CA0-F0A4-481D-9E37-97B37EE200CE}" type="presParOf" srcId="{050FF626-FE6B-4A28-9943-F174CAF1535B}" destId="{9792AF07-2F7E-4535-89F4-771ECA00C971}" srcOrd="0" destOrd="0" presId="urn:microsoft.com/office/officeart/2005/8/layout/hList1"/>
    <dgm:cxn modelId="{B7813CD6-2C1E-4C8F-8773-717E4DF8725D}" type="presParOf" srcId="{9792AF07-2F7E-4535-89F4-771ECA00C971}" destId="{650534EA-E0C9-484E-A773-DA48BDAA74D4}" srcOrd="0" destOrd="0" presId="urn:microsoft.com/office/officeart/2005/8/layout/hList1"/>
    <dgm:cxn modelId="{EB19E9C4-C992-496E-A98B-C136B012E747}" type="presParOf" srcId="{9792AF07-2F7E-4535-89F4-771ECA00C971}" destId="{4BEC9765-B2EC-4B3C-8561-0A73EF61F4B6}" srcOrd="1" destOrd="0" presId="urn:microsoft.com/office/officeart/2005/8/layout/hList1"/>
    <dgm:cxn modelId="{D6459D7D-6897-42CC-9B9F-DA1EE53AEF6B}" type="presParOf" srcId="{050FF626-FE6B-4A28-9943-F174CAF1535B}" destId="{A688C8D8-548B-478F-8520-2E48D9DE8A8C}" srcOrd="1" destOrd="0" presId="urn:microsoft.com/office/officeart/2005/8/layout/hList1"/>
    <dgm:cxn modelId="{11CE93AC-C82C-4095-B60C-D31E9345E463}" type="presParOf" srcId="{050FF626-FE6B-4A28-9943-F174CAF1535B}" destId="{68EBD249-580D-4B26-8F87-A36EBC4A3151}" srcOrd="2" destOrd="0" presId="urn:microsoft.com/office/officeart/2005/8/layout/hList1"/>
    <dgm:cxn modelId="{D2F4E5B7-F1DA-493F-A975-5F3B020AFEAE}" type="presParOf" srcId="{68EBD249-580D-4B26-8F87-A36EBC4A3151}" destId="{69606465-468C-4856-906D-EC42EE3FDEEC}" srcOrd="0" destOrd="0" presId="urn:microsoft.com/office/officeart/2005/8/layout/hList1"/>
    <dgm:cxn modelId="{2E747763-4D83-40EB-AC78-4DD8441A0492}" type="presParOf" srcId="{68EBD249-580D-4B26-8F87-A36EBC4A3151}" destId="{CF18567D-25FD-4461-A05F-A9D8F22A6C5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A09FE-4AA1-45F9-B040-5078F9095697}">
      <dsp:nvSpPr>
        <dsp:cNvPr id="0" name=""/>
        <dsp:cNvSpPr/>
      </dsp:nvSpPr>
      <dsp:spPr>
        <a:xfrm>
          <a:off x="15" y="0"/>
          <a:ext cx="3205970" cy="885523"/>
        </a:xfrm>
        <a:prstGeom prst="rect">
          <a:avLst/>
        </a:prstGeom>
        <a:solidFill>
          <a:srgbClr val="2F4A26"/>
        </a:solidFill>
        <a:ln w="12700" cap="flat" cmpd="sng" algn="ctr">
          <a:solidFill>
            <a:srgbClr val="2F4A2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a:t>Certificate Program</a:t>
          </a:r>
        </a:p>
      </dsp:txBody>
      <dsp:txXfrm>
        <a:off x="15" y="0"/>
        <a:ext cx="3205970" cy="885523"/>
      </dsp:txXfrm>
    </dsp:sp>
    <dsp:sp modelId="{0111B0FA-328A-4D4C-9D1A-A8FF4ED0668F}">
      <dsp:nvSpPr>
        <dsp:cNvPr id="0" name=""/>
        <dsp:cNvSpPr/>
      </dsp:nvSpPr>
      <dsp:spPr>
        <a:xfrm>
          <a:off x="17080" y="894891"/>
          <a:ext cx="3188089" cy="3440864"/>
        </a:xfrm>
        <a:prstGeom prst="rect">
          <a:avLst/>
        </a:prstGeom>
        <a:solidFill>
          <a:srgbClr val="B2B3B6">
            <a:alpha val="90000"/>
          </a:srgbClr>
        </a:solidFill>
        <a:ln w="12700" cap="flat" cmpd="sng" algn="ctr">
          <a:solidFill>
            <a:srgbClr val="B2B3B6">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latin typeface="Calibri" panose="020F0502020204030204" pitchFamily="34" charset="0"/>
              <a:cs typeface="Calibri" panose="020F0502020204030204" pitchFamily="34" charset="0"/>
            </a:rPr>
            <a:t>VoTech schools, community colleges and for-profit schools </a:t>
          </a:r>
          <a:r>
            <a:rPr lang="en-US" sz="1800" b="0" kern="1200" dirty="0" smtClean="0">
              <a:latin typeface="Calibri" panose="020F0502020204030204" pitchFamily="34" charset="0"/>
              <a:cs typeface="Calibri" panose="020F0502020204030204" pitchFamily="34" charset="0"/>
            </a:rPr>
            <a:t>offer</a:t>
          </a:r>
          <a:endParaRPr lang="en-US" sz="1800" b="0" kern="1200" dirty="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b="0" kern="1200" dirty="0">
              <a:latin typeface="Calibri" panose="020F0502020204030204" pitchFamily="34" charset="0"/>
              <a:cs typeface="Calibri" panose="020F0502020204030204" pitchFamily="34" charset="0"/>
            </a:rPr>
            <a:t>Training for a specialized position or industry</a:t>
          </a:r>
        </a:p>
        <a:p>
          <a:pPr marL="171450" lvl="1" indent="-171450" algn="l" defTabSz="800100">
            <a:lnSpc>
              <a:spcPct val="90000"/>
            </a:lnSpc>
            <a:spcBef>
              <a:spcPct val="0"/>
            </a:spcBef>
            <a:spcAft>
              <a:spcPct val="15000"/>
            </a:spcAft>
            <a:buChar char="••"/>
          </a:pPr>
          <a:r>
            <a:rPr lang="en-US" sz="1800" b="0" kern="1200" dirty="0">
              <a:latin typeface="Calibri" panose="020F0502020204030204" pitchFamily="34" charset="0"/>
              <a:cs typeface="Calibri" panose="020F0502020204030204" pitchFamily="34" charset="0"/>
            </a:rPr>
            <a:t>Typically one year or less</a:t>
          </a:r>
        </a:p>
        <a:p>
          <a:pPr marL="171450" lvl="1" indent="-171450" algn="l" defTabSz="800100">
            <a:lnSpc>
              <a:spcPct val="90000"/>
            </a:lnSpc>
            <a:spcBef>
              <a:spcPct val="0"/>
            </a:spcBef>
            <a:spcAft>
              <a:spcPct val="15000"/>
            </a:spcAft>
            <a:buChar char="••"/>
          </a:pPr>
          <a:r>
            <a:rPr lang="en-US" sz="1800" b="0" kern="1200" dirty="0">
              <a:latin typeface="Calibri" panose="020F0502020204030204" pitchFamily="34" charset="0"/>
              <a:cs typeface="Calibri" panose="020F0502020204030204" pitchFamily="34" charset="0"/>
            </a:rPr>
            <a:t>Designed to get students into the workforce quickly</a:t>
          </a:r>
        </a:p>
        <a:p>
          <a:pPr marL="171450" lvl="1" indent="-171450" algn="l" defTabSz="800100">
            <a:lnSpc>
              <a:spcPct val="90000"/>
            </a:lnSpc>
            <a:spcBef>
              <a:spcPct val="0"/>
            </a:spcBef>
            <a:spcAft>
              <a:spcPct val="15000"/>
            </a:spcAft>
            <a:buChar char="••"/>
          </a:pPr>
          <a:r>
            <a:rPr lang="en-US" sz="1800" b="0" kern="1200" dirty="0">
              <a:latin typeface="Calibri" panose="020F0502020204030204" pitchFamily="34" charset="0"/>
              <a:cs typeface="Calibri" panose="020F0502020204030204" pitchFamily="34" charset="0"/>
            </a:rPr>
            <a:t>Average debt for a student completing a certificate program: $17,000</a:t>
          </a:r>
        </a:p>
      </dsp:txBody>
      <dsp:txXfrm>
        <a:off x="17080" y="894891"/>
        <a:ext cx="3188089" cy="3440864"/>
      </dsp:txXfrm>
    </dsp:sp>
    <dsp:sp modelId="{87AC31AA-D80F-494A-A271-9D89D7EEEB2C}">
      <dsp:nvSpPr>
        <dsp:cNvPr id="0" name=""/>
        <dsp:cNvSpPr/>
      </dsp:nvSpPr>
      <dsp:spPr>
        <a:xfrm>
          <a:off x="3658365" y="0"/>
          <a:ext cx="3198837" cy="892800"/>
        </a:xfrm>
        <a:prstGeom prst="rect">
          <a:avLst/>
        </a:prstGeom>
        <a:solidFill>
          <a:srgbClr val="2F4A26"/>
        </a:solidFill>
        <a:ln w="12700" cap="flat" cmpd="sng" algn="ctr">
          <a:solidFill>
            <a:srgbClr val="2F4A2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a:t>Associate’s Degree</a:t>
          </a:r>
        </a:p>
      </dsp:txBody>
      <dsp:txXfrm>
        <a:off x="3658365" y="0"/>
        <a:ext cx="3198837" cy="892800"/>
      </dsp:txXfrm>
    </dsp:sp>
    <dsp:sp modelId="{24DC3586-49F6-405B-88DB-631D9C98B1BB}">
      <dsp:nvSpPr>
        <dsp:cNvPr id="0" name=""/>
        <dsp:cNvSpPr/>
      </dsp:nvSpPr>
      <dsp:spPr>
        <a:xfrm>
          <a:off x="3661948" y="904213"/>
          <a:ext cx="3198837" cy="3435710"/>
        </a:xfrm>
        <a:prstGeom prst="rect">
          <a:avLst/>
        </a:prstGeom>
        <a:solidFill>
          <a:srgbClr val="B2B3B6">
            <a:alpha val="90000"/>
          </a:srgbClr>
        </a:solidFill>
        <a:ln w="12700" cap="flat" cmpd="sng" algn="ctr">
          <a:solidFill>
            <a:srgbClr val="B2B3B6">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latin typeface="Calibri" panose="020F0502020204030204" pitchFamily="34" charset="0"/>
              <a:cs typeface="Calibri" panose="020F0502020204030204" pitchFamily="34" charset="0"/>
            </a:rPr>
            <a:t>Earned at community </a:t>
          </a:r>
          <a:r>
            <a:rPr lang="en-US" sz="1800" b="0" i="0" kern="1200" dirty="0" smtClean="0">
              <a:latin typeface="Calibri" panose="020F0502020204030204" pitchFamily="34" charset="0"/>
              <a:cs typeface="Calibri" panose="020F0502020204030204" pitchFamily="34" charset="0"/>
            </a:rPr>
            <a:t>colleges, junior colleges, and </a:t>
          </a:r>
          <a:r>
            <a:rPr lang="en-US" sz="1800" b="0" i="0" kern="1200" dirty="0">
              <a:latin typeface="Calibri" panose="020F0502020204030204" pitchFamily="34" charset="0"/>
              <a:cs typeface="Calibri" panose="020F0502020204030204" pitchFamily="34" charset="0"/>
            </a:rPr>
            <a:t>some four-year colleges and universities</a:t>
          </a:r>
          <a:endParaRPr lang="en-US" sz="1800" b="0" kern="1200" dirty="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Usually, 60+ credits and 2 years</a:t>
          </a:r>
        </a:p>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Workforce skills and preparation programs include courses in general education</a:t>
          </a:r>
        </a:p>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Average debt for a student earning an AA degree: $22,000</a:t>
          </a:r>
        </a:p>
      </dsp:txBody>
      <dsp:txXfrm>
        <a:off x="3661948" y="904213"/>
        <a:ext cx="3198837" cy="3435710"/>
      </dsp:txXfrm>
    </dsp:sp>
    <dsp:sp modelId="{6222906A-439C-4A05-B105-8CDCD7A64C63}">
      <dsp:nvSpPr>
        <dsp:cNvPr id="0" name=""/>
        <dsp:cNvSpPr/>
      </dsp:nvSpPr>
      <dsp:spPr>
        <a:xfrm>
          <a:off x="7316747" y="0"/>
          <a:ext cx="3198837" cy="892800"/>
        </a:xfrm>
        <a:prstGeom prst="rect">
          <a:avLst/>
        </a:prstGeom>
        <a:solidFill>
          <a:srgbClr val="2F4A26"/>
        </a:solidFill>
        <a:ln w="12700" cap="flat" cmpd="sng" algn="ctr">
          <a:solidFill>
            <a:srgbClr val="2F4A2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a:t>Bachelor’s Degree</a:t>
          </a:r>
        </a:p>
      </dsp:txBody>
      <dsp:txXfrm>
        <a:off x="7316747" y="0"/>
        <a:ext cx="3198837" cy="892800"/>
      </dsp:txXfrm>
    </dsp:sp>
    <dsp:sp modelId="{F4929810-73D8-488E-AFAA-5C75CABBB48D}">
      <dsp:nvSpPr>
        <dsp:cNvPr id="0" name=""/>
        <dsp:cNvSpPr/>
      </dsp:nvSpPr>
      <dsp:spPr>
        <a:xfrm>
          <a:off x="7308622" y="904213"/>
          <a:ext cx="3198837" cy="3435710"/>
        </a:xfrm>
        <a:prstGeom prst="rect">
          <a:avLst/>
        </a:prstGeom>
        <a:solidFill>
          <a:srgbClr val="B2B3B6">
            <a:alpha val="90000"/>
          </a:srgbClr>
        </a:solidFill>
        <a:ln w="12700" cap="flat" cmpd="sng" algn="ctr">
          <a:solidFill>
            <a:srgbClr val="B2B3B6">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mn-lt"/>
            </a:rPr>
            <a:t>Earned at a public or private college or university</a:t>
          </a:r>
        </a:p>
        <a:p>
          <a:pPr marL="171450" lvl="1" indent="-171450" algn="l" defTabSz="800100" rtl="0">
            <a:lnSpc>
              <a:spcPct val="90000"/>
            </a:lnSpc>
            <a:spcBef>
              <a:spcPct val="0"/>
            </a:spcBef>
            <a:spcAft>
              <a:spcPct val="15000"/>
            </a:spcAft>
            <a:buChar char="••"/>
          </a:pPr>
          <a:r>
            <a:rPr lang="en-US" sz="1800" kern="1200" dirty="0">
              <a:latin typeface="+mn-lt"/>
            </a:rPr>
            <a:t>4-year program,  may or may not lead to specific career</a:t>
          </a:r>
        </a:p>
        <a:p>
          <a:pPr marL="171450" lvl="1" indent="-171450" algn="l" defTabSz="800100" rtl="0">
            <a:lnSpc>
              <a:spcPct val="90000"/>
            </a:lnSpc>
            <a:spcBef>
              <a:spcPct val="0"/>
            </a:spcBef>
            <a:spcAft>
              <a:spcPct val="15000"/>
            </a:spcAft>
            <a:buChar char="••"/>
          </a:pPr>
          <a:r>
            <a:rPr lang="en-US" sz="1800" kern="1200" dirty="0">
              <a:latin typeface="+mn-lt"/>
            </a:rPr>
            <a:t>Average debt for a student earning a bachelor’s degree: $32,000</a:t>
          </a:r>
          <a:r>
            <a:rPr lang="en-US" sz="1800" kern="1200" dirty="0">
              <a:latin typeface="Calibri Light" panose="020F0302020204030204"/>
            </a:rPr>
            <a:t> </a:t>
          </a:r>
          <a:endParaRPr lang="en-US" sz="1800" kern="1200" dirty="0"/>
        </a:p>
      </dsp:txBody>
      <dsp:txXfrm>
        <a:off x="7308622" y="904213"/>
        <a:ext cx="3198837" cy="34357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9682D-6CB6-486A-BEA9-0ACA7B2EAFF8}">
      <dsp:nvSpPr>
        <dsp:cNvPr id="0" name=""/>
        <dsp:cNvSpPr/>
      </dsp:nvSpPr>
      <dsp:spPr>
        <a:xfrm>
          <a:off x="51" y="28573"/>
          <a:ext cx="4913783" cy="1238400"/>
        </a:xfrm>
        <a:prstGeom prst="rect">
          <a:avLst/>
        </a:prstGeom>
        <a:solidFill>
          <a:srgbClr val="2F4A26"/>
        </a:solidFill>
        <a:ln w="12700" cap="flat" cmpd="sng" algn="ctr">
          <a:solidFill>
            <a:srgbClr val="2F4A2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n-US" sz="2400" b="0" i="0" kern="1200" dirty="0"/>
            <a:t>Public or non-profit</a:t>
          </a:r>
          <a:r>
            <a:rPr lang="en-US" sz="2400" b="0" i="0" kern="1200" dirty="0">
              <a:latin typeface="Calibri Light" panose="020F0302020204030204"/>
            </a:rPr>
            <a:t> </a:t>
          </a:r>
          <a:endParaRPr lang="en-US" sz="2400" b="0" kern="1200" dirty="0"/>
        </a:p>
      </dsp:txBody>
      <dsp:txXfrm>
        <a:off x="51" y="28573"/>
        <a:ext cx="4913783" cy="1238400"/>
      </dsp:txXfrm>
    </dsp:sp>
    <dsp:sp modelId="{9E194172-3512-44DB-91D4-3E81C3E33391}">
      <dsp:nvSpPr>
        <dsp:cNvPr id="0" name=""/>
        <dsp:cNvSpPr/>
      </dsp:nvSpPr>
      <dsp:spPr>
        <a:xfrm>
          <a:off x="51" y="1266973"/>
          <a:ext cx="4913783" cy="2805175"/>
        </a:xfrm>
        <a:prstGeom prst="rect">
          <a:avLst/>
        </a:prstGeom>
        <a:solidFill>
          <a:srgbClr val="B2B3B6">
            <a:alpha val="90000"/>
          </a:srgbClr>
        </a:solidFill>
        <a:ln w="12700" cap="flat" cmpd="sng" algn="ctr">
          <a:solidFill>
            <a:srgbClr val="B2B3B6">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b="0" i="0" kern="1200" dirty="0" smtClean="0">
              <a:latin typeface="+mn-lt"/>
            </a:rPr>
            <a:t>Is </a:t>
          </a:r>
          <a:r>
            <a:rPr lang="en-US" sz="2000" b="0" i="0" kern="1200" dirty="0">
              <a:latin typeface="+mn-lt"/>
            </a:rPr>
            <a:t>usually accredited</a:t>
          </a:r>
          <a:endParaRPr lang="en-US" sz="2000" kern="1200" dirty="0">
            <a:latin typeface="+mn-lt"/>
          </a:endParaRPr>
        </a:p>
        <a:p>
          <a:pPr marL="228600" lvl="1" indent="-228600" algn="l" defTabSz="889000" rtl="0">
            <a:lnSpc>
              <a:spcPct val="90000"/>
            </a:lnSpc>
            <a:spcBef>
              <a:spcPct val="0"/>
            </a:spcBef>
            <a:spcAft>
              <a:spcPct val="15000"/>
            </a:spcAft>
            <a:buFont typeface="Arial" panose="020B0604020202020204" pitchFamily="34" charset="0"/>
            <a:buChar char="••"/>
          </a:pPr>
          <a:r>
            <a:rPr lang="en-US" sz="2000" b="0" i="0" kern="1200" dirty="0" smtClean="0">
              <a:latin typeface="+mn-lt"/>
            </a:rPr>
            <a:t>Is </a:t>
          </a:r>
          <a:r>
            <a:rPr lang="en-US" sz="2000" b="0" i="0" kern="1200" dirty="0">
              <a:latin typeface="+mn-lt"/>
            </a:rPr>
            <a:t>not owned by an individual or business</a:t>
          </a:r>
        </a:p>
        <a:p>
          <a:pPr marL="228600" lvl="1" indent="-228600" algn="l" defTabSz="889000">
            <a:lnSpc>
              <a:spcPct val="90000"/>
            </a:lnSpc>
            <a:spcBef>
              <a:spcPct val="0"/>
            </a:spcBef>
            <a:spcAft>
              <a:spcPct val="15000"/>
            </a:spcAft>
            <a:buFont typeface="Arial" panose="020B0604020202020204" pitchFamily="34" charset="0"/>
            <a:buChar char="••"/>
          </a:pPr>
          <a:r>
            <a:rPr lang="en-US" sz="2000" b="0" i="0" kern="1200" dirty="0" smtClean="0">
              <a:latin typeface="+mn-lt"/>
            </a:rPr>
            <a:t>Offers </a:t>
          </a:r>
          <a:r>
            <a:rPr lang="en-US" sz="2000" b="0" i="0" kern="1200" dirty="0">
              <a:latin typeface="+mn-lt"/>
            </a:rPr>
            <a:t>many different majors</a:t>
          </a:r>
        </a:p>
        <a:p>
          <a:pPr marL="228600" lvl="1" indent="-228600" algn="l" defTabSz="889000">
            <a:lnSpc>
              <a:spcPct val="90000"/>
            </a:lnSpc>
            <a:spcBef>
              <a:spcPct val="0"/>
            </a:spcBef>
            <a:spcAft>
              <a:spcPct val="15000"/>
            </a:spcAft>
            <a:buFont typeface="Arial" panose="020B0604020202020204" pitchFamily="34" charset="0"/>
            <a:buChar char="••"/>
          </a:pPr>
          <a:r>
            <a:rPr lang="en-US" sz="2000" b="0" i="0" kern="1200" dirty="0" smtClean="0">
              <a:latin typeface="+mn-lt"/>
            </a:rPr>
            <a:t>Mainly </a:t>
          </a:r>
          <a:r>
            <a:rPr lang="en-US" sz="2000" b="0" i="0" kern="1200" dirty="0">
              <a:latin typeface="+mn-lt"/>
            </a:rPr>
            <a:t>wants to help students learn</a:t>
          </a:r>
        </a:p>
        <a:p>
          <a:pPr marL="228600" lvl="1" indent="-228600" algn="l" defTabSz="1111250">
            <a:lnSpc>
              <a:spcPct val="90000"/>
            </a:lnSpc>
            <a:spcBef>
              <a:spcPct val="0"/>
            </a:spcBef>
            <a:spcAft>
              <a:spcPct val="15000"/>
            </a:spcAft>
            <a:buChar char="••"/>
          </a:pPr>
          <a:endParaRPr lang="en-US" sz="2500" kern="1200" dirty="0"/>
        </a:p>
      </dsp:txBody>
      <dsp:txXfrm>
        <a:off x="51" y="1266973"/>
        <a:ext cx="4913783" cy="2805175"/>
      </dsp:txXfrm>
    </dsp:sp>
    <dsp:sp modelId="{F9A973C7-07DF-49E3-A3F4-3DA46C7ABFEE}">
      <dsp:nvSpPr>
        <dsp:cNvPr id="0" name=""/>
        <dsp:cNvSpPr/>
      </dsp:nvSpPr>
      <dsp:spPr>
        <a:xfrm>
          <a:off x="5601814" y="38257"/>
          <a:ext cx="4913783" cy="1238400"/>
        </a:xfrm>
        <a:prstGeom prst="rect">
          <a:avLst/>
        </a:prstGeom>
        <a:solidFill>
          <a:srgbClr val="2F4A26"/>
        </a:solidFill>
        <a:ln w="12700" cap="flat" cmpd="sng" algn="ctr">
          <a:solidFill>
            <a:srgbClr val="2F4A2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n-US" sz="2400" b="0" i="0" kern="1200" dirty="0"/>
            <a:t>For-profit</a:t>
          </a:r>
          <a:r>
            <a:rPr lang="en-US" sz="2400" b="0" i="0" kern="1200" dirty="0">
              <a:latin typeface="Calibri Light" panose="020F0302020204030204"/>
            </a:rPr>
            <a:t> </a:t>
          </a:r>
          <a:endParaRPr lang="en-US" sz="2400" b="0" kern="1200" dirty="0"/>
        </a:p>
      </dsp:txBody>
      <dsp:txXfrm>
        <a:off x="5601814" y="38257"/>
        <a:ext cx="4913783" cy="1238400"/>
      </dsp:txXfrm>
    </dsp:sp>
    <dsp:sp modelId="{EDF1869D-6AFD-4D7C-829C-DAE628B469F7}">
      <dsp:nvSpPr>
        <dsp:cNvPr id="0" name=""/>
        <dsp:cNvSpPr/>
      </dsp:nvSpPr>
      <dsp:spPr>
        <a:xfrm>
          <a:off x="5601764" y="1266973"/>
          <a:ext cx="4913783" cy="2805175"/>
        </a:xfrm>
        <a:prstGeom prst="rect">
          <a:avLst/>
        </a:prstGeom>
        <a:solidFill>
          <a:srgbClr val="B2B3B6">
            <a:alpha val="90000"/>
          </a:srgbClr>
        </a:solidFill>
        <a:ln w="12700" cap="flat" cmpd="sng" algn="ctr">
          <a:solidFill>
            <a:srgbClr val="B2B3B6">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b="0" i="0" kern="1200" dirty="0" smtClean="0">
              <a:latin typeface="Calibri" panose="020F0502020204030204" pitchFamily="34" charset="0"/>
              <a:cs typeface="Calibri" panose="020F0502020204030204" pitchFamily="34" charset="0"/>
            </a:rPr>
            <a:t>Is </a:t>
          </a:r>
          <a:r>
            <a:rPr lang="en-US" sz="2000" b="0" i="0" kern="1200" dirty="0">
              <a:latin typeface="Calibri" panose="020F0502020204030204" pitchFamily="34" charset="0"/>
              <a:cs typeface="Calibri" panose="020F0502020204030204" pitchFamily="34" charset="0"/>
            </a:rPr>
            <a:t>sometimes accredited</a:t>
          </a:r>
          <a:endParaRPr lang="en-US" sz="2000" kern="1200" dirty="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Font typeface="Arial" panose="020B0604020202020204" pitchFamily="34" charset="0"/>
            <a:buChar char="••"/>
          </a:pPr>
          <a:r>
            <a:rPr lang="en-US" sz="2000" b="0" i="0" kern="1200" dirty="0" smtClean="0">
              <a:latin typeface="Calibri" panose="020F0502020204030204" pitchFamily="34" charset="0"/>
              <a:cs typeface="Calibri" panose="020F0502020204030204" pitchFamily="34" charset="0"/>
            </a:rPr>
            <a:t>Is </a:t>
          </a:r>
          <a:r>
            <a:rPr lang="en-US" sz="2000" b="0" i="0" kern="1200" dirty="0">
              <a:latin typeface="Calibri" panose="020F0502020204030204" pitchFamily="34" charset="0"/>
              <a:cs typeface="Calibri" panose="020F0502020204030204" pitchFamily="34" charset="0"/>
            </a:rPr>
            <a:t>owned by a person or business</a:t>
          </a:r>
        </a:p>
        <a:p>
          <a:pPr marL="228600" lvl="1" indent="-228600" algn="l" defTabSz="889000">
            <a:lnSpc>
              <a:spcPct val="90000"/>
            </a:lnSpc>
            <a:spcBef>
              <a:spcPct val="0"/>
            </a:spcBef>
            <a:spcAft>
              <a:spcPct val="15000"/>
            </a:spcAft>
            <a:buFont typeface="Arial" panose="020B0604020202020204" pitchFamily="34" charset="0"/>
            <a:buChar char="••"/>
          </a:pPr>
          <a:r>
            <a:rPr lang="en-US" sz="2000" b="0" i="0" kern="1200" dirty="0" smtClean="0">
              <a:latin typeface="Calibri" panose="020F0502020204030204" pitchFamily="34" charset="0"/>
              <a:cs typeface="Calibri" panose="020F0502020204030204" pitchFamily="34" charset="0"/>
            </a:rPr>
            <a:t>Often </a:t>
          </a:r>
          <a:r>
            <a:rPr lang="en-US" sz="2000" b="0" i="0" kern="1200" dirty="0">
              <a:latin typeface="Calibri" panose="020F0502020204030204" pitchFamily="34" charset="0"/>
              <a:cs typeface="Calibri" panose="020F0502020204030204" pitchFamily="34" charset="0"/>
            </a:rPr>
            <a:t>focuses on a few majors or areas of study</a:t>
          </a:r>
        </a:p>
        <a:p>
          <a:pPr marL="228600" lvl="1" indent="-228600" algn="l" defTabSz="889000">
            <a:lnSpc>
              <a:spcPct val="90000"/>
            </a:lnSpc>
            <a:spcBef>
              <a:spcPct val="0"/>
            </a:spcBef>
            <a:spcAft>
              <a:spcPct val="15000"/>
            </a:spcAft>
            <a:buFont typeface="Arial" panose="020B0604020202020204" pitchFamily="34" charset="0"/>
            <a:buChar char="••"/>
          </a:pPr>
          <a:r>
            <a:rPr lang="en-US" sz="2000" b="0" i="0" kern="1200" dirty="0" smtClean="0">
              <a:latin typeface="Calibri" panose="020F0502020204030204" pitchFamily="34" charset="0"/>
              <a:cs typeface="Calibri" panose="020F0502020204030204" pitchFamily="34" charset="0"/>
            </a:rPr>
            <a:t>Usually </a:t>
          </a:r>
          <a:r>
            <a:rPr lang="en-US" sz="2000" b="0" i="0" kern="1200" dirty="0">
              <a:latin typeface="Calibri" panose="020F0502020204030204" pitchFamily="34" charset="0"/>
              <a:cs typeface="Calibri" panose="020F0502020204030204" pitchFamily="34" charset="0"/>
            </a:rPr>
            <a:t>is focused on making money for its owners</a:t>
          </a:r>
        </a:p>
        <a:p>
          <a:pPr marL="228600" lvl="1" indent="-228600" algn="l" defTabSz="1111250">
            <a:lnSpc>
              <a:spcPct val="90000"/>
            </a:lnSpc>
            <a:spcBef>
              <a:spcPct val="0"/>
            </a:spcBef>
            <a:spcAft>
              <a:spcPct val="15000"/>
            </a:spcAft>
            <a:buChar char="••"/>
          </a:pPr>
          <a:endParaRPr lang="en-US" sz="2500" kern="1200" dirty="0"/>
        </a:p>
      </dsp:txBody>
      <dsp:txXfrm>
        <a:off x="5601764" y="1266973"/>
        <a:ext cx="4913783" cy="2805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9682D-6CB6-486A-BEA9-0ACA7B2EAFF8}">
      <dsp:nvSpPr>
        <dsp:cNvPr id="0" name=""/>
        <dsp:cNvSpPr/>
      </dsp:nvSpPr>
      <dsp:spPr>
        <a:xfrm>
          <a:off x="51" y="481"/>
          <a:ext cx="4913783" cy="576000"/>
        </a:xfrm>
        <a:prstGeom prst="rect">
          <a:avLst/>
        </a:prstGeom>
        <a:solidFill>
          <a:srgbClr val="2F4A26"/>
        </a:solidFill>
        <a:ln w="12700" cap="flat" cmpd="sng" algn="ctr">
          <a:solidFill>
            <a:srgbClr val="2F4A2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a:t>Financial</a:t>
          </a:r>
        </a:p>
      </dsp:txBody>
      <dsp:txXfrm>
        <a:off x="51" y="481"/>
        <a:ext cx="4913783" cy="576000"/>
      </dsp:txXfrm>
    </dsp:sp>
    <dsp:sp modelId="{9E194172-3512-44DB-91D4-3E81C3E33391}">
      <dsp:nvSpPr>
        <dsp:cNvPr id="0" name=""/>
        <dsp:cNvSpPr/>
      </dsp:nvSpPr>
      <dsp:spPr>
        <a:xfrm>
          <a:off x="0" y="544135"/>
          <a:ext cx="4913783" cy="3774374"/>
        </a:xfrm>
        <a:prstGeom prst="rect">
          <a:avLst/>
        </a:prstGeom>
        <a:solidFill>
          <a:srgbClr val="B2B3B6">
            <a:alpha val="90000"/>
          </a:srgbClr>
        </a:solidFill>
        <a:ln w="12700" cap="flat" cmpd="sng" algn="ctr">
          <a:solidFill>
            <a:srgbClr val="B2B3B6">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latin typeface="Calibri"/>
              <a:cs typeface="Calibri"/>
            </a:rPr>
            <a:t>Parents’ </a:t>
          </a:r>
          <a:r>
            <a:rPr lang="en-US" sz="2000" kern="1200" dirty="0">
              <a:latin typeface="Calibri"/>
              <a:cs typeface="Calibri"/>
            </a:rPr>
            <a:t>federal income tax return </a:t>
          </a:r>
        </a:p>
        <a:p>
          <a:pPr marL="228600" lvl="1" indent="-228600" algn="l" defTabSz="889000">
            <a:lnSpc>
              <a:spcPct val="90000"/>
            </a:lnSpc>
            <a:spcBef>
              <a:spcPct val="0"/>
            </a:spcBef>
            <a:spcAft>
              <a:spcPct val="15000"/>
            </a:spcAft>
            <a:buChar char="••"/>
          </a:pPr>
          <a:r>
            <a:rPr lang="en-US" sz="2000" kern="1200" dirty="0">
              <a:latin typeface="Calibri"/>
              <a:cs typeface="Calibri"/>
            </a:rPr>
            <a:t>Your federal income tax return</a:t>
          </a:r>
        </a:p>
        <a:p>
          <a:pPr marL="228600" lvl="1" indent="-228600" algn="l" defTabSz="889000" rtl="0">
            <a:lnSpc>
              <a:spcPct val="90000"/>
            </a:lnSpc>
            <a:spcBef>
              <a:spcPct val="0"/>
            </a:spcBef>
            <a:spcAft>
              <a:spcPct val="15000"/>
            </a:spcAft>
            <a:buChar char="••"/>
          </a:pPr>
          <a:r>
            <a:rPr lang="en-US" sz="2000" b="0" kern="1200" dirty="0">
              <a:latin typeface="Calibri"/>
              <a:cs typeface="Calibri"/>
            </a:rPr>
            <a:t>Information on bank account balances and investments held by both you and your parents</a:t>
          </a:r>
        </a:p>
        <a:p>
          <a:pPr marL="228600" lvl="1" indent="-228600" algn="l" defTabSz="1155700">
            <a:lnSpc>
              <a:spcPct val="90000"/>
            </a:lnSpc>
            <a:spcBef>
              <a:spcPct val="0"/>
            </a:spcBef>
            <a:spcAft>
              <a:spcPct val="15000"/>
            </a:spcAft>
            <a:buChar char="••"/>
          </a:pPr>
          <a:endParaRPr lang="en-US" sz="2600" kern="1200" dirty="0"/>
        </a:p>
      </dsp:txBody>
      <dsp:txXfrm>
        <a:off x="0" y="544135"/>
        <a:ext cx="4913783" cy="3774374"/>
      </dsp:txXfrm>
    </dsp:sp>
    <dsp:sp modelId="{F9A973C7-07DF-49E3-A3F4-3DA46C7ABFEE}">
      <dsp:nvSpPr>
        <dsp:cNvPr id="0" name=""/>
        <dsp:cNvSpPr/>
      </dsp:nvSpPr>
      <dsp:spPr>
        <a:xfrm>
          <a:off x="5601764" y="481"/>
          <a:ext cx="4913783" cy="576000"/>
        </a:xfrm>
        <a:prstGeom prst="rect">
          <a:avLst/>
        </a:prstGeom>
        <a:solidFill>
          <a:srgbClr val="2F4A26"/>
        </a:solidFill>
        <a:ln w="12700" cap="flat" cmpd="sng" algn="ctr">
          <a:solidFill>
            <a:srgbClr val="2F4A2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a:t>Personal</a:t>
          </a:r>
        </a:p>
      </dsp:txBody>
      <dsp:txXfrm>
        <a:off x="5601764" y="481"/>
        <a:ext cx="4913783" cy="576000"/>
      </dsp:txXfrm>
    </dsp:sp>
    <dsp:sp modelId="{EDF1869D-6AFD-4D7C-829C-DAE628B469F7}">
      <dsp:nvSpPr>
        <dsp:cNvPr id="0" name=""/>
        <dsp:cNvSpPr/>
      </dsp:nvSpPr>
      <dsp:spPr>
        <a:xfrm>
          <a:off x="5601764" y="576481"/>
          <a:ext cx="4913783" cy="3774374"/>
        </a:xfrm>
        <a:prstGeom prst="rect">
          <a:avLst/>
        </a:prstGeom>
        <a:solidFill>
          <a:srgbClr val="B2B3B6">
            <a:alpha val="90000"/>
          </a:srgbClr>
        </a:solidFill>
        <a:ln w="12700" cap="flat" cmpd="sng" algn="ctr">
          <a:solidFill>
            <a:srgbClr val="B2B3B6">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latin typeface="Calibri"/>
              <a:cs typeface="Calibri"/>
            </a:rPr>
            <a:t>Your Social Security number</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smtClean="0">
              <a:latin typeface="Calibri"/>
              <a:cs typeface="Calibri"/>
            </a:rPr>
            <a:t>Parents’ </a:t>
          </a:r>
          <a:r>
            <a:rPr lang="en-US" sz="2000" kern="1200" dirty="0">
              <a:latin typeface="Calibri"/>
              <a:cs typeface="Calibri"/>
            </a:rPr>
            <a:t>Social Security numbers</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latin typeface="Calibri"/>
              <a:cs typeface="Calibri"/>
            </a:rPr>
            <a:t>Your driver’s license number</a:t>
          </a:r>
        </a:p>
        <a:p>
          <a:pPr marL="228600" lvl="1" indent="-228600" algn="l" defTabSz="889000" rtl="0">
            <a:lnSpc>
              <a:spcPct val="90000"/>
            </a:lnSpc>
            <a:spcBef>
              <a:spcPct val="0"/>
            </a:spcBef>
            <a:spcAft>
              <a:spcPct val="15000"/>
            </a:spcAft>
            <a:buFont typeface="Arial" panose="020B0604020202020204" pitchFamily="34" charset="0"/>
            <a:buChar char="••"/>
          </a:pPr>
          <a:r>
            <a:rPr lang="en-US" sz="2000" kern="1200" dirty="0">
              <a:latin typeface="Calibri"/>
              <a:cs typeface="Calibri"/>
            </a:rPr>
            <a:t>List of schools you want to receive the SAR (Student Aid Report)</a:t>
          </a:r>
        </a:p>
        <a:p>
          <a:pPr marL="285750" lvl="1" indent="-285750" algn="l" defTabSz="1600200">
            <a:lnSpc>
              <a:spcPct val="90000"/>
            </a:lnSpc>
            <a:spcBef>
              <a:spcPct val="0"/>
            </a:spcBef>
            <a:spcAft>
              <a:spcPct val="15000"/>
            </a:spcAft>
            <a:buChar char="••"/>
          </a:pPr>
          <a:endParaRPr lang="en-US" sz="3600" kern="1200" dirty="0"/>
        </a:p>
        <a:p>
          <a:pPr marL="228600" lvl="1" indent="-228600" algn="l" defTabSz="889000">
            <a:lnSpc>
              <a:spcPct val="90000"/>
            </a:lnSpc>
            <a:spcBef>
              <a:spcPct val="0"/>
            </a:spcBef>
            <a:spcAft>
              <a:spcPct val="15000"/>
            </a:spcAft>
            <a:buFont typeface="Arial" panose="020B0604020202020204" pitchFamily="34" charset="0"/>
            <a:buChar char="••"/>
          </a:pPr>
          <a:endParaRPr lang="en-US" sz="2000" kern="1200" dirty="0"/>
        </a:p>
        <a:p>
          <a:pPr marL="228600" lvl="1" indent="-228600" algn="l" defTabSz="933450">
            <a:lnSpc>
              <a:spcPct val="90000"/>
            </a:lnSpc>
            <a:spcBef>
              <a:spcPct val="0"/>
            </a:spcBef>
            <a:spcAft>
              <a:spcPct val="15000"/>
            </a:spcAft>
            <a:buChar char="••"/>
          </a:pPr>
          <a:endParaRPr lang="en-US" sz="2100" kern="1200" dirty="0"/>
        </a:p>
        <a:p>
          <a:pPr marL="228600" lvl="1" indent="-228600" algn="l" defTabSz="933450">
            <a:lnSpc>
              <a:spcPct val="90000"/>
            </a:lnSpc>
            <a:spcBef>
              <a:spcPct val="0"/>
            </a:spcBef>
            <a:spcAft>
              <a:spcPct val="15000"/>
            </a:spcAft>
            <a:buChar char="••"/>
          </a:pPr>
          <a:endParaRPr lang="en-US" sz="2100" kern="1200" dirty="0"/>
        </a:p>
        <a:p>
          <a:pPr marL="228600" lvl="1" indent="-228600" algn="l" defTabSz="933450">
            <a:lnSpc>
              <a:spcPct val="90000"/>
            </a:lnSpc>
            <a:spcBef>
              <a:spcPct val="0"/>
            </a:spcBef>
            <a:spcAft>
              <a:spcPct val="15000"/>
            </a:spcAft>
            <a:buChar char="••"/>
          </a:pPr>
          <a:endParaRPr lang="en-US" sz="2100" kern="1200" dirty="0"/>
        </a:p>
      </dsp:txBody>
      <dsp:txXfrm>
        <a:off x="5601764" y="576481"/>
        <a:ext cx="4913783" cy="37743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894E8-EA56-44A5-90AF-DFE81F0BF997}">
      <dsp:nvSpPr>
        <dsp:cNvPr id="0" name=""/>
        <dsp:cNvSpPr/>
      </dsp:nvSpPr>
      <dsp:spPr>
        <a:xfrm>
          <a:off x="2917" y="16600"/>
          <a:ext cx="2844105" cy="1137642"/>
        </a:xfrm>
        <a:prstGeom prst="rect">
          <a:avLst/>
        </a:prstGeom>
        <a:solidFill>
          <a:srgbClr val="2F4A26"/>
        </a:solidFill>
        <a:ln w="12700" cap="flat" cmpd="sng" algn="ctr">
          <a:solidFill>
            <a:srgbClr val="2F4A26"/>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a:t>School</a:t>
          </a:r>
        </a:p>
      </dsp:txBody>
      <dsp:txXfrm>
        <a:off x="2917" y="16600"/>
        <a:ext cx="2844105" cy="1137642"/>
      </dsp:txXfrm>
    </dsp:sp>
    <dsp:sp modelId="{90C1851A-80D3-4352-82D8-B1AB5C7CE715}">
      <dsp:nvSpPr>
        <dsp:cNvPr id="0" name=""/>
        <dsp:cNvSpPr/>
      </dsp:nvSpPr>
      <dsp:spPr>
        <a:xfrm>
          <a:off x="2917" y="1154243"/>
          <a:ext cx="2844105" cy="2679120"/>
        </a:xfrm>
        <a:prstGeom prst="rect">
          <a:avLst/>
        </a:prstGeom>
        <a:solidFill>
          <a:srgbClr val="B2B3B6">
            <a:alpha val="90000"/>
          </a:srgbClr>
        </a:solidFill>
        <a:ln w="12700" cap="flat" cmpd="sng" algn="ctr">
          <a:solidFill>
            <a:srgbClr val="B2B3B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a:solidFill>
                <a:schemeClr val="tx1"/>
              </a:solidFill>
              <a:latin typeface="+mn-lt"/>
            </a:rPr>
            <a:t>Transcripts</a:t>
          </a:r>
        </a:p>
        <a:p>
          <a:pPr marL="228600" lvl="1" indent="-228600" algn="l" defTabSz="889000">
            <a:lnSpc>
              <a:spcPct val="90000"/>
            </a:lnSpc>
            <a:spcBef>
              <a:spcPct val="0"/>
            </a:spcBef>
            <a:spcAft>
              <a:spcPct val="15000"/>
            </a:spcAft>
            <a:buChar char="••"/>
          </a:pPr>
          <a:r>
            <a:rPr lang="en-US" sz="2000" kern="1200" dirty="0">
              <a:solidFill>
                <a:schemeClr val="tx1"/>
              </a:solidFill>
              <a:latin typeface="+mn-lt"/>
            </a:rPr>
            <a:t>Letters of recommendation</a:t>
          </a:r>
        </a:p>
        <a:p>
          <a:pPr marL="228600" lvl="1" indent="-228600" algn="l" defTabSz="889000">
            <a:lnSpc>
              <a:spcPct val="90000"/>
            </a:lnSpc>
            <a:spcBef>
              <a:spcPct val="0"/>
            </a:spcBef>
            <a:spcAft>
              <a:spcPct val="15000"/>
            </a:spcAft>
            <a:buChar char="••"/>
          </a:pPr>
          <a:r>
            <a:rPr lang="en-US" sz="2000" kern="1200" dirty="0">
              <a:solidFill>
                <a:schemeClr val="tx1"/>
              </a:solidFill>
              <a:latin typeface="+mn-lt"/>
            </a:rPr>
            <a:t>Academic information</a:t>
          </a:r>
        </a:p>
      </dsp:txBody>
      <dsp:txXfrm>
        <a:off x="2917" y="1154243"/>
        <a:ext cx="2844105" cy="2679120"/>
      </dsp:txXfrm>
    </dsp:sp>
    <dsp:sp modelId="{21CC2541-71D2-4B22-A74D-2CD76B814F24}">
      <dsp:nvSpPr>
        <dsp:cNvPr id="0" name=""/>
        <dsp:cNvSpPr/>
      </dsp:nvSpPr>
      <dsp:spPr>
        <a:xfrm>
          <a:off x="3245197" y="16600"/>
          <a:ext cx="2844105" cy="1137642"/>
        </a:xfrm>
        <a:prstGeom prst="rect">
          <a:avLst/>
        </a:prstGeom>
        <a:solidFill>
          <a:srgbClr val="2F4A26"/>
        </a:solidFill>
        <a:ln w="12700" cap="flat" cmpd="sng" algn="ctr">
          <a:solidFill>
            <a:srgbClr val="2F4A26"/>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latin typeface="+mn-lt"/>
            </a:rPr>
            <a:t>Personal</a:t>
          </a:r>
          <a:endParaRPr lang="en-US" sz="2400" kern="1200" dirty="0">
            <a:latin typeface="+mn-lt"/>
          </a:endParaRPr>
        </a:p>
      </dsp:txBody>
      <dsp:txXfrm>
        <a:off x="3245197" y="16600"/>
        <a:ext cx="2844105" cy="1137642"/>
      </dsp:txXfrm>
    </dsp:sp>
    <dsp:sp modelId="{4136A166-D57D-4849-9821-216DFB14E3C6}">
      <dsp:nvSpPr>
        <dsp:cNvPr id="0" name=""/>
        <dsp:cNvSpPr/>
      </dsp:nvSpPr>
      <dsp:spPr>
        <a:xfrm>
          <a:off x="3245197" y="1154243"/>
          <a:ext cx="2844105" cy="2679120"/>
        </a:xfrm>
        <a:prstGeom prst="rect">
          <a:avLst/>
        </a:prstGeom>
        <a:solidFill>
          <a:srgbClr val="B2B3B6">
            <a:alpha val="90000"/>
          </a:srgbClr>
        </a:solidFill>
        <a:ln w="12700" cap="flat" cmpd="sng" algn="ctr">
          <a:solidFill>
            <a:srgbClr val="B2B3B6">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smtClean="0">
              <a:solidFill>
                <a:schemeClr val="tx1"/>
              </a:solidFill>
              <a:latin typeface="+mn-lt"/>
            </a:rPr>
            <a:t>Personal Information</a:t>
          </a:r>
          <a:endParaRPr lang="en-US" sz="2000" kern="1200" dirty="0"/>
        </a:p>
        <a:p>
          <a:pPr marL="228600" lvl="1" indent="-228600" algn="l" defTabSz="889000" rtl="0">
            <a:lnSpc>
              <a:spcPct val="90000"/>
            </a:lnSpc>
            <a:spcBef>
              <a:spcPct val="0"/>
            </a:spcBef>
            <a:spcAft>
              <a:spcPct val="15000"/>
            </a:spcAft>
            <a:buChar char="••"/>
          </a:pPr>
          <a:r>
            <a:rPr lang="en-US" sz="2000" kern="1200" dirty="0" smtClean="0">
              <a:solidFill>
                <a:schemeClr val="tx1"/>
              </a:solidFill>
              <a:latin typeface="+mn-lt"/>
            </a:rPr>
            <a:t>Personal statement or essay</a:t>
          </a:r>
          <a:endParaRPr lang="en-US" sz="2000" kern="1200" dirty="0">
            <a:solidFill>
              <a:schemeClr val="tx1"/>
            </a:solidFill>
            <a:latin typeface="+mn-lt"/>
          </a:endParaRPr>
        </a:p>
      </dsp:txBody>
      <dsp:txXfrm>
        <a:off x="3245197" y="1154243"/>
        <a:ext cx="2844105" cy="2679120"/>
      </dsp:txXfrm>
    </dsp:sp>
    <dsp:sp modelId="{298EE034-63B0-4C09-88ED-8B1A982203C2}">
      <dsp:nvSpPr>
        <dsp:cNvPr id="0" name=""/>
        <dsp:cNvSpPr/>
      </dsp:nvSpPr>
      <dsp:spPr>
        <a:xfrm>
          <a:off x="6487477" y="16600"/>
          <a:ext cx="2844105" cy="1137642"/>
        </a:xfrm>
        <a:prstGeom prst="rect">
          <a:avLst/>
        </a:prstGeom>
        <a:solidFill>
          <a:srgbClr val="2F4A26"/>
        </a:solidFill>
        <a:ln w="12700" cap="flat" cmpd="sng" algn="ctr">
          <a:solidFill>
            <a:srgbClr val="2F4A26"/>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latin typeface="+mn-lt"/>
            </a:rPr>
            <a:t>Other</a:t>
          </a:r>
          <a:endParaRPr lang="en-US" sz="2400" kern="1200" dirty="0">
            <a:latin typeface="+mn-lt"/>
          </a:endParaRPr>
        </a:p>
      </dsp:txBody>
      <dsp:txXfrm>
        <a:off x="6487477" y="16600"/>
        <a:ext cx="2844105" cy="1137642"/>
      </dsp:txXfrm>
    </dsp:sp>
    <dsp:sp modelId="{26BC1F45-C43C-41D4-9F3E-7BCF815EBA80}">
      <dsp:nvSpPr>
        <dsp:cNvPr id="0" name=""/>
        <dsp:cNvSpPr/>
      </dsp:nvSpPr>
      <dsp:spPr>
        <a:xfrm>
          <a:off x="6487477" y="1154243"/>
          <a:ext cx="2844105" cy="2679120"/>
        </a:xfrm>
        <a:prstGeom prst="rect">
          <a:avLst/>
        </a:prstGeom>
        <a:solidFill>
          <a:srgbClr val="B2B3B6">
            <a:alpha val="90000"/>
          </a:srgbClr>
        </a:solidFill>
        <a:ln w="12700" cap="flat" cmpd="sng" algn="ctr">
          <a:solidFill>
            <a:srgbClr val="B2B3B6">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latin typeface="+mn-lt"/>
          </a:endParaRPr>
        </a:p>
        <a:p>
          <a:pPr marL="228600" lvl="1" indent="-228600" algn="l" defTabSz="889000">
            <a:lnSpc>
              <a:spcPct val="90000"/>
            </a:lnSpc>
            <a:spcBef>
              <a:spcPct val="0"/>
            </a:spcBef>
            <a:spcAft>
              <a:spcPct val="15000"/>
            </a:spcAft>
            <a:buChar char="••"/>
          </a:pPr>
          <a:r>
            <a:rPr lang="en-US" sz="2000" kern="1200" dirty="0" smtClean="0">
              <a:solidFill>
                <a:schemeClr val="tx1"/>
              </a:solidFill>
              <a:latin typeface="+mn-lt"/>
            </a:rPr>
            <a:t>School &amp; community</a:t>
          </a:r>
          <a:r>
            <a:rPr lang="en-US" sz="2000" kern="1200" dirty="0" smtClean="0">
              <a:solidFill>
                <a:schemeClr val="bg1"/>
              </a:solidFill>
              <a:latin typeface="+mn-lt"/>
            </a:rPr>
            <a:t> </a:t>
          </a:r>
          <a:r>
            <a:rPr lang="en-US" sz="2000" kern="1200" dirty="0" smtClean="0">
              <a:solidFill>
                <a:schemeClr val="tx1"/>
              </a:solidFill>
              <a:latin typeface="+mn-lt"/>
            </a:rPr>
            <a:t>activities</a:t>
          </a:r>
          <a:endParaRPr lang="en-US" sz="2000" kern="1200" dirty="0">
            <a:latin typeface="+mn-lt"/>
          </a:endParaRPr>
        </a:p>
        <a:p>
          <a:pPr marL="228600" lvl="1" indent="-228600" algn="l" defTabSz="889000">
            <a:lnSpc>
              <a:spcPct val="90000"/>
            </a:lnSpc>
            <a:spcBef>
              <a:spcPct val="0"/>
            </a:spcBef>
            <a:spcAft>
              <a:spcPct val="15000"/>
            </a:spcAft>
            <a:buChar char="••"/>
          </a:pPr>
          <a:r>
            <a:rPr lang="en-US" sz="2000" kern="1200" dirty="0" smtClean="0">
              <a:solidFill>
                <a:schemeClr val="tx1"/>
              </a:solidFill>
              <a:latin typeface="+mn-lt"/>
            </a:rPr>
            <a:t>Employment</a:t>
          </a:r>
          <a:endParaRPr lang="en-US" sz="2000" kern="1200" dirty="0">
            <a:solidFill>
              <a:schemeClr val="tx1"/>
            </a:solidFill>
            <a:latin typeface="+mn-lt"/>
          </a:endParaRPr>
        </a:p>
        <a:p>
          <a:pPr marL="228600" lvl="1" indent="-228600" algn="l" defTabSz="889000">
            <a:lnSpc>
              <a:spcPct val="90000"/>
            </a:lnSpc>
            <a:spcBef>
              <a:spcPct val="0"/>
            </a:spcBef>
            <a:spcAft>
              <a:spcPct val="15000"/>
            </a:spcAft>
            <a:buChar char="••"/>
          </a:pPr>
          <a:r>
            <a:rPr lang="en-US" sz="2000" kern="1200" dirty="0" smtClean="0">
              <a:solidFill>
                <a:schemeClr val="tx1"/>
              </a:solidFill>
              <a:latin typeface="+mn-lt"/>
            </a:rPr>
            <a:t>Awards &amp; honors</a:t>
          </a:r>
          <a:endParaRPr lang="en-US" sz="2000" kern="1200" dirty="0">
            <a:solidFill>
              <a:schemeClr val="tx1"/>
            </a:solidFill>
            <a:latin typeface="+mn-lt"/>
          </a:endParaRPr>
        </a:p>
      </dsp:txBody>
      <dsp:txXfrm>
        <a:off x="6487477" y="1154243"/>
        <a:ext cx="2844105" cy="2679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9682D-6CB6-486A-BEA9-0ACA7B2EAFF8}">
      <dsp:nvSpPr>
        <dsp:cNvPr id="0" name=""/>
        <dsp:cNvSpPr/>
      </dsp:nvSpPr>
      <dsp:spPr>
        <a:xfrm>
          <a:off x="51" y="1989"/>
          <a:ext cx="4913783" cy="921600"/>
        </a:xfrm>
        <a:prstGeom prst="rect">
          <a:avLst/>
        </a:prstGeom>
        <a:solidFill>
          <a:srgbClr val="2F4A26"/>
        </a:solidFill>
        <a:ln w="12700" cap="flat" cmpd="sng" algn="ctr">
          <a:solidFill>
            <a:srgbClr val="2F4A2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i="0" kern="1200" dirty="0"/>
            <a:t>Warning Signs</a:t>
          </a:r>
          <a:endParaRPr lang="en-US" sz="2400" b="0" kern="1200" dirty="0"/>
        </a:p>
      </dsp:txBody>
      <dsp:txXfrm>
        <a:off x="51" y="1989"/>
        <a:ext cx="4913783" cy="921600"/>
      </dsp:txXfrm>
    </dsp:sp>
    <dsp:sp modelId="{9E194172-3512-44DB-91D4-3E81C3E33391}">
      <dsp:nvSpPr>
        <dsp:cNvPr id="0" name=""/>
        <dsp:cNvSpPr/>
      </dsp:nvSpPr>
      <dsp:spPr>
        <a:xfrm>
          <a:off x="51" y="923589"/>
          <a:ext cx="4913783" cy="3425760"/>
        </a:xfrm>
        <a:prstGeom prst="rect">
          <a:avLst/>
        </a:prstGeom>
        <a:solidFill>
          <a:srgbClr val="B2B3B6">
            <a:alpha val="90000"/>
          </a:srgbClr>
        </a:solidFill>
        <a:ln w="12700" cap="flat" cmpd="sng" algn="ctr">
          <a:solidFill>
            <a:srgbClr val="B2B3B6">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latin typeface="+mn-lt"/>
          </a:endParaRPr>
        </a:p>
        <a:p>
          <a:pPr marL="228600" lvl="1" indent="-228600" algn="l" defTabSz="889000">
            <a:lnSpc>
              <a:spcPct val="90000"/>
            </a:lnSpc>
            <a:spcBef>
              <a:spcPct val="0"/>
            </a:spcBef>
            <a:spcAft>
              <a:spcPct val="15000"/>
            </a:spcAft>
            <a:buChar char="••"/>
          </a:pPr>
          <a:r>
            <a:rPr lang="en-US" sz="2000" kern="1200" dirty="0">
              <a:latin typeface="+mn-lt"/>
            </a:rPr>
            <a:t>They want you to pay for a “service”</a:t>
          </a:r>
        </a:p>
        <a:p>
          <a:pPr marL="228600" lvl="1" indent="-228600" algn="l" defTabSz="889000">
            <a:lnSpc>
              <a:spcPct val="90000"/>
            </a:lnSpc>
            <a:spcBef>
              <a:spcPct val="0"/>
            </a:spcBef>
            <a:spcAft>
              <a:spcPct val="15000"/>
            </a:spcAft>
            <a:buChar char="••"/>
          </a:pPr>
          <a:r>
            <a:rPr lang="en-US" sz="2000" kern="1200" dirty="0">
              <a:latin typeface="+mn-lt"/>
            </a:rPr>
            <a:t>They guarantee they will find a scholarship for you</a:t>
          </a:r>
        </a:p>
        <a:p>
          <a:pPr marL="228600" lvl="1" indent="-228600" algn="l" defTabSz="889000" rtl="0">
            <a:lnSpc>
              <a:spcPct val="90000"/>
            </a:lnSpc>
            <a:spcBef>
              <a:spcPct val="0"/>
            </a:spcBef>
            <a:spcAft>
              <a:spcPct val="15000"/>
            </a:spcAft>
            <a:buChar char="••"/>
          </a:pPr>
          <a:r>
            <a:rPr lang="en-US" sz="2000" kern="1200" dirty="0">
              <a:latin typeface="+mn-lt"/>
            </a:rPr>
            <a:t>They tell you “</a:t>
          </a:r>
          <a:r>
            <a:rPr lang="en-US" sz="2000" i="1" kern="1200" dirty="0">
              <a:latin typeface="+mn-lt"/>
            </a:rPr>
            <a:t>Millions of scholarship dollars go unclaimed” </a:t>
          </a:r>
          <a:r>
            <a:rPr lang="en-US" sz="2000" kern="1200" dirty="0">
              <a:latin typeface="+mn-lt"/>
            </a:rPr>
            <a:t>or, you can receive </a:t>
          </a:r>
          <a:r>
            <a:rPr lang="en-US" sz="2000" i="1" kern="1200" dirty="0">
              <a:latin typeface="+mn-lt"/>
            </a:rPr>
            <a:t>“a full ride”</a:t>
          </a:r>
        </a:p>
        <a:p>
          <a:pPr marL="228600" lvl="1" indent="-228600" algn="l" defTabSz="889000">
            <a:lnSpc>
              <a:spcPct val="90000"/>
            </a:lnSpc>
            <a:spcBef>
              <a:spcPct val="0"/>
            </a:spcBef>
            <a:spcAft>
              <a:spcPct val="15000"/>
            </a:spcAft>
            <a:buChar char="••"/>
          </a:pPr>
          <a:r>
            <a:rPr lang="en-US" sz="2000" i="0" kern="1200" dirty="0">
              <a:latin typeface="+mn-lt"/>
            </a:rPr>
            <a:t>Claim they are from the government</a:t>
          </a:r>
        </a:p>
        <a:p>
          <a:pPr marL="228600" lvl="1" indent="-228600" algn="l" defTabSz="889000">
            <a:lnSpc>
              <a:spcPct val="90000"/>
            </a:lnSpc>
            <a:spcBef>
              <a:spcPct val="0"/>
            </a:spcBef>
            <a:spcAft>
              <a:spcPct val="15000"/>
            </a:spcAft>
            <a:buChar char="••"/>
          </a:pPr>
          <a:endParaRPr lang="en-US" sz="2000" kern="1200" dirty="0">
            <a:latin typeface="+mn-lt"/>
          </a:endParaRPr>
        </a:p>
        <a:p>
          <a:pPr marL="228600" lvl="1" indent="-228600" algn="l" defTabSz="1022350">
            <a:lnSpc>
              <a:spcPct val="90000"/>
            </a:lnSpc>
            <a:spcBef>
              <a:spcPct val="0"/>
            </a:spcBef>
            <a:spcAft>
              <a:spcPct val="15000"/>
            </a:spcAft>
            <a:buChar char="••"/>
          </a:pPr>
          <a:endParaRPr lang="en-US" sz="2300" kern="1200" dirty="0"/>
        </a:p>
      </dsp:txBody>
      <dsp:txXfrm>
        <a:off x="51" y="923589"/>
        <a:ext cx="4913783" cy="3425760"/>
      </dsp:txXfrm>
    </dsp:sp>
    <dsp:sp modelId="{F9A973C7-07DF-49E3-A3F4-3DA46C7ABFEE}">
      <dsp:nvSpPr>
        <dsp:cNvPr id="0" name=""/>
        <dsp:cNvSpPr/>
      </dsp:nvSpPr>
      <dsp:spPr>
        <a:xfrm>
          <a:off x="5601816" y="26761"/>
          <a:ext cx="4913783" cy="919830"/>
        </a:xfrm>
        <a:prstGeom prst="rect">
          <a:avLst/>
        </a:prstGeom>
        <a:solidFill>
          <a:srgbClr val="2F4A26"/>
        </a:solidFill>
        <a:ln w="12700" cap="flat" cmpd="sng" algn="ctr">
          <a:solidFill>
            <a:srgbClr val="2F4A2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i="0" kern="1200" dirty="0"/>
            <a:t>Identity Theft</a:t>
          </a:r>
          <a:endParaRPr lang="en-US" sz="2400" b="0" kern="1200" dirty="0"/>
        </a:p>
      </dsp:txBody>
      <dsp:txXfrm>
        <a:off x="5601816" y="26761"/>
        <a:ext cx="4913783" cy="919830"/>
      </dsp:txXfrm>
    </dsp:sp>
    <dsp:sp modelId="{EDF1869D-6AFD-4D7C-829C-DAE628B469F7}">
      <dsp:nvSpPr>
        <dsp:cNvPr id="0" name=""/>
        <dsp:cNvSpPr/>
      </dsp:nvSpPr>
      <dsp:spPr>
        <a:xfrm>
          <a:off x="5601764" y="922261"/>
          <a:ext cx="4913783" cy="3425760"/>
        </a:xfrm>
        <a:prstGeom prst="rect">
          <a:avLst/>
        </a:prstGeom>
        <a:solidFill>
          <a:srgbClr val="B2B3B6">
            <a:alpha val="90000"/>
          </a:srgbClr>
        </a:solidFill>
        <a:ln w="12700" cap="flat" cmpd="sng" algn="ctr">
          <a:solidFill>
            <a:srgbClr val="B2B3B6">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endParaRPr lang="en-US" sz="2000" kern="1200" dirty="0">
            <a:latin typeface="+mn-lt"/>
          </a:endParaRPr>
        </a:p>
        <a:p>
          <a:pPr marL="228600" lvl="1" indent="-228600" algn="l" defTabSz="889000" rtl="0">
            <a:lnSpc>
              <a:spcPct val="90000"/>
            </a:lnSpc>
            <a:spcBef>
              <a:spcPct val="0"/>
            </a:spcBef>
            <a:spcAft>
              <a:spcPct val="15000"/>
            </a:spcAft>
            <a:buChar char="••"/>
          </a:pPr>
          <a:r>
            <a:rPr lang="en-US" sz="2000" kern="1200" dirty="0" smtClean="0">
              <a:latin typeface="+mn-lt"/>
            </a:rPr>
            <a:t>The </a:t>
          </a:r>
          <a:r>
            <a:rPr lang="en-US" sz="2000" kern="1200" dirty="0">
              <a:latin typeface="+mn-lt"/>
            </a:rPr>
            <a:t>FAFSA includes a lot of personal information and provides a perfect opportunity for a scammer to steal your identity or your parent’s personal information</a:t>
          </a:r>
        </a:p>
        <a:p>
          <a:pPr marL="228600" lvl="1" indent="-228600" algn="l" defTabSz="889000">
            <a:lnSpc>
              <a:spcPct val="90000"/>
            </a:lnSpc>
            <a:spcBef>
              <a:spcPct val="0"/>
            </a:spcBef>
            <a:spcAft>
              <a:spcPct val="15000"/>
            </a:spcAft>
            <a:buChar char="••"/>
          </a:pPr>
          <a:r>
            <a:rPr lang="en-US" sz="2000" kern="1200" dirty="0">
              <a:latin typeface="+mn-lt"/>
            </a:rPr>
            <a:t>Never give out your FAFSA username and password</a:t>
          </a:r>
        </a:p>
        <a:p>
          <a:pPr marL="228600" lvl="1" indent="-228600" algn="l" defTabSz="1066800">
            <a:lnSpc>
              <a:spcPct val="90000"/>
            </a:lnSpc>
            <a:spcBef>
              <a:spcPct val="0"/>
            </a:spcBef>
            <a:spcAft>
              <a:spcPct val="15000"/>
            </a:spcAft>
            <a:buChar char="••"/>
          </a:pPr>
          <a:endParaRPr lang="en-US" sz="2400" kern="1200" dirty="0"/>
        </a:p>
      </dsp:txBody>
      <dsp:txXfrm>
        <a:off x="5601764" y="922261"/>
        <a:ext cx="4913783" cy="34257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E2D78-D6EA-4715-8340-CE7E7D6135F5}">
      <dsp:nvSpPr>
        <dsp:cNvPr id="0" name=""/>
        <dsp:cNvSpPr/>
      </dsp:nvSpPr>
      <dsp:spPr>
        <a:xfrm>
          <a:off x="4050" y="174924"/>
          <a:ext cx="2435446" cy="974178"/>
        </a:xfrm>
        <a:prstGeom prst="rect">
          <a:avLst/>
        </a:prstGeom>
        <a:solidFill>
          <a:srgbClr val="2F4A26"/>
        </a:solidFill>
        <a:ln w="12700" cap="flat" cmpd="sng" algn="ctr">
          <a:solidFill>
            <a:srgbClr val="2F4A2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a:t>Federal Direct Subsidized Loan</a:t>
          </a:r>
        </a:p>
      </dsp:txBody>
      <dsp:txXfrm>
        <a:off x="4050" y="174924"/>
        <a:ext cx="2435446" cy="974178"/>
      </dsp:txXfrm>
    </dsp:sp>
    <dsp:sp modelId="{623689A8-F90F-41DD-8E03-E02A56AFA1D9}">
      <dsp:nvSpPr>
        <dsp:cNvPr id="0" name=""/>
        <dsp:cNvSpPr/>
      </dsp:nvSpPr>
      <dsp:spPr>
        <a:xfrm>
          <a:off x="4050" y="1149103"/>
          <a:ext cx="2435446" cy="3211649"/>
        </a:xfrm>
        <a:prstGeom prst="rect">
          <a:avLst/>
        </a:prstGeom>
        <a:solidFill>
          <a:srgbClr val="B2B3B6">
            <a:alpha val="90000"/>
          </a:srgbClr>
        </a:solidFill>
        <a:ln w="12700" cap="flat" cmpd="sng" algn="ctr">
          <a:solidFill>
            <a:srgbClr val="B2B3B6">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i="0" kern="1200" dirty="0">
              <a:latin typeface="+mn-lt"/>
            </a:rPr>
            <a:t>Undergraduate </a:t>
          </a:r>
          <a:r>
            <a:rPr lang="en-US" sz="2000" i="0" kern="1200" dirty="0" smtClean="0">
              <a:latin typeface="+mn-lt"/>
            </a:rPr>
            <a:t>students </a:t>
          </a:r>
          <a:r>
            <a:rPr lang="en-US" sz="2000" i="0" kern="1200" dirty="0">
              <a:latin typeface="+mn-lt"/>
            </a:rPr>
            <a:t>with financial need qualify</a:t>
          </a:r>
        </a:p>
        <a:p>
          <a:pPr marL="228600" lvl="1" indent="-228600" algn="l" defTabSz="889000">
            <a:lnSpc>
              <a:spcPct val="90000"/>
            </a:lnSpc>
            <a:spcBef>
              <a:spcPct val="0"/>
            </a:spcBef>
            <a:spcAft>
              <a:spcPct val="15000"/>
            </a:spcAft>
            <a:buChar char="••"/>
          </a:pPr>
          <a:r>
            <a:rPr lang="en-US" sz="2000" kern="1200" dirty="0">
              <a:latin typeface="+mn-lt"/>
            </a:rPr>
            <a:t>Usually no interest charged while in school</a:t>
          </a:r>
        </a:p>
        <a:p>
          <a:pPr marL="228600" lvl="1" indent="-228600" algn="l" defTabSz="889000">
            <a:lnSpc>
              <a:spcPct val="90000"/>
            </a:lnSpc>
            <a:spcBef>
              <a:spcPct val="0"/>
            </a:spcBef>
            <a:spcAft>
              <a:spcPct val="15000"/>
            </a:spcAft>
            <a:buChar char="••"/>
          </a:pPr>
          <a:r>
            <a:rPr lang="en-US" sz="2000" kern="1200" dirty="0">
              <a:latin typeface="+mn-lt"/>
            </a:rPr>
            <a:t>Department of Education is the lender</a:t>
          </a:r>
        </a:p>
      </dsp:txBody>
      <dsp:txXfrm>
        <a:off x="4050" y="1149103"/>
        <a:ext cx="2435446" cy="3211649"/>
      </dsp:txXfrm>
    </dsp:sp>
    <dsp:sp modelId="{A7BCD0FA-145A-487C-958E-5D4C7283B410}">
      <dsp:nvSpPr>
        <dsp:cNvPr id="0" name=""/>
        <dsp:cNvSpPr/>
      </dsp:nvSpPr>
      <dsp:spPr>
        <a:xfrm>
          <a:off x="2780459" y="174924"/>
          <a:ext cx="2435446" cy="974178"/>
        </a:xfrm>
        <a:prstGeom prst="rect">
          <a:avLst/>
        </a:prstGeom>
        <a:solidFill>
          <a:srgbClr val="2F4A26"/>
        </a:solidFill>
        <a:ln w="12700" cap="flat" cmpd="sng" algn="ctr">
          <a:solidFill>
            <a:srgbClr val="2F4A2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a:t>Federal Direct Unsubsidized Loan</a:t>
          </a:r>
        </a:p>
      </dsp:txBody>
      <dsp:txXfrm>
        <a:off x="2780459" y="174924"/>
        <a:ext cx="2435446" cy="974178"/>
      </dsp:txXfrm>
    </dsp:sp>
    <dsp:sp modelId="{DE1A3D39-B495-47CC-9D8C-FDD585C641B1}">
      <dsp:nvSpPr>
        <dsp:cNvPr id="0" name=""/>
        <dsp:cNvSpPr/>
      </dsp:nvSpPr>
      <dsp:spPr>
        <a:xfrm>
          <a:off x="2780459" y="1149103"/>
          <a:ext cx="2435446" cy="3211649"/>
        </a:xfrm>
        <a:prstGeom prst="rect">
          <a:avLst/>
        </a:prstGeom>
        <a:solidFill>
          <a:srgbClr val="B2B3B6">
            <a:alpha val="90000"/>
          </a:srgbClr>
        </a:solidFill>
        <a:ln w="12700" cap="flat" cmpd="sng" algn="ctr">
          <a:solidFill>
            <a:srgbClr val="B2B3B6">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mn-lt"/>
            </a:rPr>
            <a:t>Undergraduate students with financial need qualify</a:t>
          </a:r>
        </a:p>
        <a:p>
          <a:pPr marL="228600" lvl="1" indent="-228600" algn="l" defTabSz="889000">
            <a:lnSpc>
              <a:spcPct val="90000"/>
            </a:lnSpc>
            <a:spcBef>
              <a:spcPct val="0"/>
            </a:spcBef>
            <a:spcAft>
              <a:spcPct val="15000"/>
            </a:spcAft>
            <a:buChar char="••"/>
          </a:pPr>
          <a:r>
            <a:rPr lang="en-US" sz="2000" kern="1200" dirty="0">
              <a:latin typeface="+mn-lt"/>
            </a:rPr>
            <a:t>Interest charged while in school</a:t>
          </a:r>
        </a:p>
        <a:p>
          <a:pPr marL="228600" lvl="1" indent="-228600" algn="l" defTabSz="889000">
            <a:lnSpc>
              <a:spcPct val="90000"/>
            </a:lnSpc>
            <a:spcBef>
              <a:spcPct val="0"/>
            </a:spcBef>
            <a:spcAft>
              <a:spcPct val="15000"/>
            </a:spcAft>
            <a:buChar char="••"/>
          </a:pPr>
          <a:r>
            <a:rPr lang="en-US" sz="2000" kern="1200" dirty="0">
              <a:latin typeface="+mn-lt"/>
            </a:rPr>
            <a:t>Department of Education is the lender</a:t>
          </a:r>
        </a:p>
      </dsp:txBody>
      <dsp:txXfrm>
        <a:off x="2780459" y="1149103"/>
        <a:ext cx="2435446" cy="3211649"/>
      </dsp:txXfrm>
    </dsp:sp>
    <dsp:sp modelId="{FFBC63CC-8039-4E88-986C-18811ADAEA0F}">
      <dsp:nvSpPr>
        <dsp:cNvPr id="0" name=""/>
        <dsp:cNvSpPr/>
      </dsp:nvSpPr>
      <dsp:spPr>
        <a:xfrm>
          <a:off x="5556868" y="174924"/>
          <a:ext cx="2435446" cy="974178"/>
        </a:xfrm>
        <a:prstGeom prst="rect">
          <a:avLst/>
        </a:prstGeom>
        <a:solidFill>
          <a:srgbClr val="2F4A26"/>
        </a:solidFill>
        <a:ln w="12700" cap="flat" cmpd="sng" algn="ctr">
          <a:solidFill>
            <a:srgbClr val="2F4A2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a:t>Direct </a:t>
          </a:r>
          <a:r>
            <a:rPr lang="en-US" sz="2200" kern="1200" dirty="0" smtClean="0"/>
            <a:t>PLUS </a:t>
          </a:r>
          <a:r>
            <a:rPr lang="en-US" sz="2200" kern="1200" dirty="0"/>
            <a:t>Loan</a:t>
          </a:r>
        </a:p>
      </dsp:txBody>
      <dsp:txXfrm>
        <a:off x="5556868" y="174924"/>
        <a:ext cx="2435446" cy="974178"/>
      </dsp:txXfrm>
    </dsp:sp>
    <dsp:sp modelId="{48462B1E-24CA-4234-B766-DCE72C33BC1B}">
      <dsp:nvSpPr>
        <dsp:cNvPr id="0" name=""/>
        <dsp:cNvSpPr/>
      </dsp:nvSpPr>
      <dsp:spPr>
        <a:xfrm>
          <a:off x="5556868" y="1149103"/>
          <a:ext cx="2435446" cy="3211649"/>
        </a:xfrm>
        <a:prstGeom prst="rect">
          <a:avLst/>
        </a:prstGeom>
        <a:solidFill>
          <a:srgbClr val="B2B3B6">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latin typeface="+mn-lt"/>
            </a:rPr>
            <a:t>Loan to a parent to pay for a dependent child’s education</a:t>
          </a:r>
        </a:p>
        <a:p>
          <a:pPr marL="228600" lvl="1" indent="-228600" algn="l" defTabSz="889000">
            <a:lnSpc>
              <a:spcPct val="90000"/>
            </a:lnSpc>
            <a:spcBef>
              <a:spcPct val="0"/>
            </a:spcBef>
            <a:spcAft>
              <a:spcPct val="15000"/>
            </a:spcAft>
            <a:buChar char="••"/>
          </a:pPr>
          <a:r>
            <a:rPr lang="en-US" sz="2000" kern="1200" dirty="0">
              <a:latin typeface="+mn-lt"/>
            </a:rPr>
            <a:t>Must have a good credit history</a:t>
          </a:r>
        </a:p>
        <a:p>
          <a:pPr marL="228600" lvl="1" indent="-228600" algn="l" defTabSz="889000">
            <a:lnSpc>
              <a:spcPct val="90000"/>
            </a:lnSpc>
            <a:spcBef>
              <a:spcPct val="0"/>
            </a:spcBef>
            <a:spcAft>
              <a:spcPct val="15000"/>
            </a:spcAft>
            <a:buChar char="••"/>
          </a:pPr>
          <a:r>
            <a:rPr lang="en-US" sz="2000" kern="1200" dirty="0">
              <a:latin typeface="+mn-lt"/>
            </a:rPr>
            <a:t>Department of Education is the lender</a:t>
          </a:r>
        </a:p>
      </dsp:txBody>
      <dsp:txXfrm>
        <a:off x="5556868" y="1149103"/>
        <a:ext cx="2435446" cy="3211649"/>
      </dsp:txXfrm>
    </dsp:sp>
    <dsp:sp modelId="{5A6C1908-926F-4E48-8503-8F4025A2CA32}">
      <dsp:nvSpPr>
        <dsp:cNvPr id="0" name=""/>
        <dsp:cNvSpPr/>
      </dsp:nvSpPr>
      <dsp:spPr>
        <a:xfrm>
          <a:off x="8333277" y="174924"/>
          <a:ext cx="2435446" cy="974178"/>
        </a:xfrm>
        <a:prstGeom prst="rect">
          <a:avLst/>
        </a:prstGeom>
        <a:solidFill>
          <a:srgbClr val="2F4A26"/>
        </a:solidFill>
        <a:ln w="12700" cap="flat" cmpd="sng" algn="ctr">
          <a:solidFill>
            <a:srgbClr val="2F4A2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a:t>Private Loan</a:t>
          </a:r>
        </a:p>
      </dsp:txBody>
      <dsp:txXfrm>
        <a:off x="8333277" y="174924"/>
        <a:ext cx="2435446" cy="974178"/>
      </dsp:txXfrm>
    </dsp:sp>
    <dsp:sp modelId="{E5F04E34-9CFE-4926-A653-A07875B5E71C}">
      <dsp:nvSpPr>
        <dsp:cNvPr id="0" name=""/>
        <dsp:cNvSpPr/>
      </dsp:nvSpPr>
      <dsp:spPr>
        <a:xfrm>
          <a:off x="8333277" y="1149103"/>
          <a:ext cx="2435446" cy="3211649"/>
        </a:xfrm>
        <a:prstGeom prst="rect">
          <a:avLst/>
        </a:prstGeom>
        <a:solidFill>
          <a:srgbClr val="B2B3B6">
            <a:alpha val="90000"/>
          </a:srgbClr>
        </a:solidFill>
        <a:ln w="12700" cap="flat" cmpd="sng" algn="ctr">
          <a:solidFill>
            <a:srgbClr val="B2B3B6">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Must have a good credit history or a co-signer with one</a:t>
          </a:r>
        </a:p>
        <a:p>
          <a:pPr marL="228600" lvl="1" indent="-228600" algn="l" defTabSz="889000">
            <a:lnSpc>
              <a:spcPct val="90000"/>
            </a:lnSpc>
            <a:spcBef>
              <a:spcPct val="0"/>
            </a:spcBef>
            <a:spcAft>
              <a:spcPct val="15000"/>
            </a:spcAft>
            <a:buChar char="••"/>
          </a:pPr>
          <a:r>
            <a:rPr lang="en-US" sz="2000" kern="1200" dirty="0"/>
            <a:t>Interest charged while in school</a:t>
          </a:r>
        </a:p>
        <a:p>
          <a:pPr marL="228600" lvl="1" indent="-228600" algn="l" defTabSz="889000">
            <a:lnSpc>
              <a:spcPct val="90000"/>
            </a:lnSpc>
            <a:spcBef>
              <a:spcPct val="0"/>
            </a:spcBef>
            <a:spcAft>
              <a:spcPct val="15000"/>
            </a:spcAft>
            <a:buChar char="••"/>
          </a:pPr>
          <a:r>
            <a:rPr lang="en-US" sz="2000" kern="1200" dirty="0"/>
            <a:t>Funded by banks, credit unions, and online lenders</a:t>
          </a:r>
        </a:p>
      </dsp:txBody>
      <dsp:txXfrm>
        <a:off x="8333277" y="1149103"/>
        <a:ext cx="2435446" cy="32116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534EA-E0C9-484E-A773-DA48BDAA74D4}">
      <dsp:nvSpPr>
        <dsp:cNvPr id="0" name=""/>
        <dsp:cNvSpPr/>
      </dsp:nvSpPr>
      <dsp:spPr>
        <a:xfrm>
          <a:off x="39" y="522314"/>
          <a:ext cx="3798093" cy="1519237"/>
        </a:xfrm>
        <a:prstGeom prst="rect">
          <a:avLst/>
        </a:prstGeom>
        <a:solidFill>
          <a:srgbClr val="2F4A26"/>
        </a:solidFill>
        <a:ln w="12700" cap="flat" cmpd="sng" algn="ctr">
          <a:solidFill>
            <a:srgbClr val="2F4A2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a:t>Pell Grant</a:t>
          </a:r>
        </a:p>
      </dsp:txBody>
      <dsp:txXfrm>
        <a:off x="39" y="522314"/>
        <a:ext cx="3798093" cy="1519237"/>
      </dsp:txXfrm>
    </dsp:sp>
    <dsp:sp modelId="{4BEC9765-B2EC-4B3C-8561-0A73EF61F4B6}">
      <dsp:nvSpPr>
        <dsp:cNvPr id="0" name=""/>
        <dsp:cNvSpPr/>
      </dsp:nvSpPr>
      <dsp:spPr>
        <a:xfrm>
          <a:off x="39" y="2041552"/>
          <a:ext cx="3798093" cy="2854800"/>
        </a:xfrm>
        <a:prstGeom prst="rect">
          <a:avLst/>
        </a:prstGeom>
        <a:solidFill>
          <a:srgbClr val="B2B3B6">
            <a:alpha val="90000"/>
          </a:srgbClr>
        </a:solidFill>
        <a:ln w="12700" cap="flat" cmpd="sng" algn="ctr">
          <a:solidFill>
            <a:srgbClr val="B2B3B6">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a:p>
          <a:pPr marL="228600" lvl="1" indent="-228600" algn="l" defTabSz="889000">
            <a:lnSpc>
              <a:spcPct val="90000"/>
            </a:lnSpc>
            <a:spcBef>
              <a:spcPct val="0"/>
            </a:spcBef>
            <a:spcAft>
              <a:spcPct val="15000"/>
            </a:spcAft>
            <a:buChar char="••"/>
          </a:pPr>
          <a:r>
            <a:rPr lang="en-US" sz="2000" b="0" i="0" kern="1200" dirty="0"/>
            <a:t>Administered by the federal government</a:t>
          </a:r>
          <a:endParaRPr lang="en-US" sz="2400" kern="1200" dirty="0"/>
        </a:p>
        <a:p>
          <a:pPr marL="228600" lvl="1" indent="-228600" algn="l" defTabSz="889000">
            <a:lnSpc>
              <a:spcPct val="90000"/>
            </a:lnSpc>
            <a:spcBef>
              <a:spcPct val="0"/>
            </a:spcBef>
            <a:spcAft>
              <a:spcPct val="15000"/>
            </a:spcAft>
            <a:buChar char="••"/>
          </a:pPr>
          <a:r>
            <a:rPr lang="en-US" sz="2000" b="0" i="0" kern="1200" dirty="0"/>
            <a:t>Provides funds to every eligible student, determined by their FAFSA application</a:t>
          </a:r>
          <a:endParaRPr lang="en-US" sz="2000" kern="1200" dirty="0"/>
        </a:p>
        <a:p>
          <a:pPr marL="228600" lvl="1" indent="-228600" algn="l" defTabSz="889000">
            <a:lnSpc>
              <a:spcPct val="90000"/>
            </a:lnSpc>
            <a:spcBef>
              <a:spcPct val="0"/>
            </a:spcBef>
            <a:spcAft>
              <a:spcPct val="15000"/>
            </a:spcAft>
            <a:buChar char="••"/>
          </a:pPr>
          <a:r>
            <a:rPr lang="en-US" sz="2000" kern="1200" dirty="0"/>
            <a:t>Does not need to be repaid</a:t>
          </a:r>
        </a:p>
        <a:p>
          <a:pPr marL="228600" lvl="1" indent="-228600" algn="l" defTabSz="889000">
            <a:lnSpc>
              <a:spcPct val="90000"/>
            </a:lnSpc>
            <a:spcBef>
              <a:spcPct val="0"/>
            </a:spcBef>
            <a:spcAft>
              <a:spcPct val="15000"/>
            </a:spcAft>
            <a:buChar char="••"/>
          </a:pPr>
          <a:endParaRPr lang="en-US" sz="2000" kern="1200" dirty="0"/>
        </a:p>
      </dsp:txBody>
      <dsp:txXfrm>
        <a:off x="39" y="2041552"/>
        <a:ext cx="3798093" cy="2854800"/>
      </dsp:txXfrm>
    </dsp:sp>
    <dsp:sp modelId="{69606465-468C-4856-906D-EC42EE3FDEEC}">
      <dsp:nvSpPr>
        <dsp:cNvPr id="0" name=""/>
        <dsp:cNvSpPr/>
      </dsp:nvSpPr>
      <dsp:spPr>
        <a:xfrm>
          <a:off x="4329866" y="522314"/>
          <a:ext cx="3798093" cy="1519237"/>
        </a:xfrm>
        <a:prstGeom prst="rect">
          <a:avLst/>
        </a:prstGeom>
        <a:solidFill>
          <a:srgbClr val="2F4A26"/>
        </a:solidFill>
        <a:ln w="12700" cap="flat" cmpd="sng" algn="ctr">
          <a:solidFill>
            <a:srgbClr val="2F4A2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a:t>FSEOG</a:t>
          </a:r>
        </a:p>
      </dsp:txBody>
      <dsp:txXfrm>
        <a:off x="4329866" y="522314"/>
        <a:ext cx="3798093" cy="1519237"/>
      </dsp:txXfrm>
    </dsp:sp>
    <dsp:sp modelId="{CF18567D-25FD-4461-A05F-A9D8F22A6C5D}">
      <dsp:nvSpPr>
        <dsp:cNvPr id="0" name=""/>
        <dsp:cNvSpPr/>
      </dsp:nvSpPr>
      <dsp:spPr>
        <a:xfrm>
          <a:off x="4329866" y="2041552"/>
          <a:ext cx="3798093" cy="2854800"/>
        </a:xfrm>
        <a:prstGeom prst="rect">
          <a:avLst/>
        </a:prstGeom>
        <a:solidFill>
          <a:srgbClr val="B2B3B6">
            <a:alpha val="90000"/>
          </a:srgbClr>
        </a:solidFill>
        <a:ln w="12700" cap="flat" cmpd="sng" algn="ctr">
          <a:solidFill>
            <a:srgbClr val="B2B3B6">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b="0" i="0" kern="1200" dirty="0"/>
            <a:t>Administered directly by the financial aid office at each participating school</a:t>
          </a:r>
          <a:endParaRPr lang="en-US" sz="2000" kern="1200" dirty="0"/>
        </a:p>
        <a:p>
          <a:pPr marL="228600" lvl="1" indent="-228600" algn="l" defTabSz="889000">
            <a:lnSpc>
              <a:spcPct val="90000"/>
            </a:lnSpc>
            <a:spcBef>
              <a:spcPct val="0"/>
            </a:spcBef>
            <a:spcAft>
              <a:spcPct val="15000"/>
            </a:spcAft>
            <a:buChar char="••"/>
          </a:pPr>
          <a:r>
            <a:rPr lang="en-US" sz="2000" kern="1200" dirty="0"/>
            <a:t>FSEOG is in addition to a Pell Grant</a:t>
          </a:r>
        </a:p>
        <a:p>
          <a:pPr marL="228600" lvl="1" indent="-228600" algn="l" defTabSz="889000">
            <a:lnSpc>
              <a:spcPct val="90000"/>
            </a:lnSpc>
            <a:spcBef>
              <a:spcPct val="0"/>
            </a:spcBef>
            <a:spcAft>
              <a:spcPct val="15000"/>
            </a:spcAft>
            <a:buChar char="••"/>
          </a:pPr>
          <a:r>
            <a:rPr lang="en-US" sz="2000" kern="1200" dirty="0"/>
            <a:t>Does not need to be repaid</a:t>
          </a:r>
        </a:p>
      </dsp:txBody>
      <dsp:txXfrm>
        <a:off x="4329866" y="2041552"/>
        <a:ext cx="3798093"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83E983-11AD-4C34-9697-A315034F229C}" type="datetimeFigureOut">
              <a:rPr lang="en-US" smtClean="0"/>
              <a:t>10/1/2021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C9BEC-EADF-452D-95CF-4A6CDEFA9825}" type="slidenum">
              <a:rPr lang="en-US" smtClean="0"/>
              <a:t>‹#›</a:t>
            </a:fld>
            <a:endParaRPr lang="en-US" dirty="0"/>
          </a:p>
        </p:txBody>
      </p:sp>
    </p:spTree>
    <p:extLst>
      <p:ext uri="{BB962C8B-B14F-4D97-AF65-F5344CB8AC3E}">
        <p14:creationId xmlns:p14="http://schemas.microsoft.com/office/powerpoint/2010/main" val="2619075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us.bbb.org/Findabbb"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naag.org/"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onsumer.ftc.gov/articles/choosing-college-questions-as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presentation is a good starting point or all</a:t>
            </a:r>
            <a:r>
              <a:rPr lang="en-US" sz="1200" kern="1200" baseline="0" dirty="0" smtClean="0">
                <a:solidFill>
                  <a:schemeClr val="tx1"/>
                </a:solidFill>
                <a:effectLst/>
                <a:latin typeface="+mn-lt"/>
                <a:ea typeface="+mn-ea"/>
                <a:cs typeface="+mn-cs"/>
              </a:rPr>
              <a:t> students, with a special focus on first-generation post-secondary students.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1</a:t>
            </a:fld>
            <a:endParaRPr lang="en-US" dirty="0"/>
          </a:p>
        </p:txBody>
      </p:sp>
    </p:spTree>
    <p:extLst>
      <p:ext uri="{BB962C8B-B14F-4D97-AF65-F5344CB8AC3E}">
        <p14:creationId xmlns:p14="http://schemas.microsoft.com/office/powerpoint/2010/main" val="1135691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With more students interested in earning degrees online there has been an increase in so-called “diploma mills.”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According </a:t>
            </a:r>
            <a:r>
              <a:rPr lang="en-US" sz="1200" dirty="0"/>
              <a:t>to the U.S. Department of Education, Diploma mills are schools that are more interested in taking your money than providing you with a quality education. You need to know how to protect yourself as a consumer.</a:t>
            </a:r>
          </a:p>
          <a:p>
            <a:r>
              <a:rPr lang="en-US" b="0" i="0" dirty="0">
                <a:solidFill>
                  <a:srgbClr val="030A13"/>
                </a:solidFill>
                <a:effectLst/>
                <a:latin typeface="Euphemia" panose="020B0503040102020104" pitchFamily="34" charset="0"/>
              </a:rPr>
              <a:t>If you have doubts, contact your </a:t>
            </a:r>
            <a:r>
              <a:rPr lang="en-US" b="0" i="0" u="none" strike="noStrike" dirty="0">
                <a:solidFill>
                  <a:srgbClr val="115CA7"/>
                </a:solidFill>
                <a:effectLst/>
                <a:latin typeface="Euphemia" panose="020B0503040102020104" pitchFamily="34" charset="0"/>
                <a:hlinkClick r:id="rId3"/>
              </a:rPr>
              <a:t>Better Business Bureau</a:t>
            </a:r>
            <a:r>
              <a:rPr lang="en-US" b="0" i="0" dirty="0">
                <a:solidFill>
                  <a:srgbClr val="030A13"/>
                </a:solidFill>
                <a:effectLst/>
                <a:latin typeface="Euphemia" panose="020B0503040102020104" pitchFamily="34" charset="0"/>
              </a:rPr>
              <a:t> or </a:t>
            </a:r>
            <a:r>
              <a:rPr lang="en-US" b="0" i="0" u="none" strike="noStrike" dirty="0">
                <a:solidFill>
                  <a:srgbClr val="115CA7"/>
                </a:solidFill>
                <a:effectLst/>
                <a:latin typeface="Euphemia" panose="020B0503040102020104" pitchFamily="34" charset="0"/>
                <a:hlinkClick r:id="rId4"/>
              </a:rPr>
              <a:t>state </a:t>
            </a:r>
            <a:r>
              <a:rPr lang="en-US" b="0" i="0" u="none" strike="noStrike" dirty="0" smtClean="0">
                <a:solidFill>
                  <a:srgbClr val="115CA7"/>
                </a:solidFill>
                <a:effectLst/>
                <a:latin typeface="Euphemia" panose="020B0503040102020104" pitchFamily="34" charset="0"/>
                <a:hlinkClick r:id="rId4"/>
              </a:rPr>
              <a:t>Attorney </a:t>
            </a:r>
            <a:r>
              <a:rPr lang="en-US" b="0" i="0" u="none" strike="noStrike" dirty="0">
                <a:solidFill>
                  <a:srgbClr val="115CA7"/>
                </a:solidFill>
                <a:effectLst/>
                <a:latin typeface="Euphemia" panose="020B0503040102020104" pitchFamily="34" charset="0"/>
                <a:hlinkClick r:id="rId4"/>
              </a:rPr>
              <a:t>G</a:t>
            </a:r>
            <a:r>
              <a:rPr lang="en-US" b="0" i="0" u="none" strike="noStrike" dirty="0" smtClean="0">
                <a:solidFill>
                  <a:srgbClr val="115CA7"/>
                </a:solidFill>
                <a:effectLst/>
                <a:latin typeface="Euphemia" panose="020B0503040102020104" pitchFamily="34" charset="0"/>
                <a:hlinkClick r:id="rId4"/>
              </a:rPr>
              <a:t>eneral's </a:t>
            </a:r>
            <a:r>
              <a:rPr lang="en-US" b="0" i="0" u="none" strike="noStrike" dirty="0">
                <a:solidFill>
                  <a:srgbClr val="115CA7"/>
                </a:solidFill>
                <a:effectLst/>
                <a:latin typeface="Euphemia" panose="020B0503040102020104" pitchFamily="34" charset="0"/>
                <a:hlinkClick r:id="rId4"/>
              </a:rPr>
              <a:t>office</a:t>
            </a:r>
            <a:r>
              <a:rPr lang="en-US" b="0" i="0" dirty="0">
                <a:solidFill>
                  <a:srgbClr val="030A13"/>
                </a:solidFill>
                <a:effectLst/>
                <a:latin typeface="Euphemia" panose="020B0503040102020104" pitchFamily="34" charset="0"/>
              </a:rPr>
              <a:t> to make sure the school is operating legally </a:t>
            </a:r>
            <a:r>
              <a:rPr lang="en-US" b="0" i="0" dirty="0" smtClean="0">
                <a:solidFill>
                  <a:srgbClr val="030A13"/>
                </a:solidFill>
                <a:effectLst/>
                <a:latin typeface="Euphemia" panose="020B0503040102020104" pitchFamily="34" charset="0"/>
              </a:rPr>
              <a:t>and </a:t>
            </a:r>
            <a:r>
              <a:rPr lang="en-US" b="0" i="0" dirty="0">
                <a:solidFill>
                  <a:srgbClr val="030A13"/>
                </a:solidFill>
                <a:effectLst/>
                <a:latin typeface="Euphemia" panose="020B0503040102020104" pitchFamily="34" charset="0"/>
              </a:rPr>
              <a:t>to see if anyone has filed a complaint.</a:t>
            </a:r>
            <a:endParaRPr lang="en-US" b="0" dirty="0">
              <a:latin typeface="Euphemia" panose="020B0503040102020104" pitchFamily="34" charset="0"/>
            </a:endParaRPr>
          </a:p>
        </p:txBody>
      </p:sp>
      <p:sp>
        <p:nvSpPr>
          <p:cNvPr id="4" name="Slide Number Placeholder 3"/>
          <p:cNvSpPr>
            <a:spLocks noGrp="1"/>
          </p:cNvSpPr>
          <p:nvPr>
            <p:ph type="sldNum" sz="quarter" idx="5"/>
          </p:nvPr>
        </p:nvSpPr>
        <p:spPr/>
        <p:txBody>
          <a:bodyPr/>
          <a:lstStyle/>
          <a:p>
            <a:fld id="{0A3C37BE-C303-496D-B5CD-85F2937540FC}" type="slidenum">
              <a:rPr lang="en-US" smtClean="0"/>
              <a:t>11</a:t>
            </a:fld>
            <a:endParaRPr lang="en-US" dirty="0"/>
          </a:p>
        </p:txBody>
      </p:sp>
    </p:spTree>
    <p:extLst>
      <p:ext uri="{BB962C8B-B14F-4D97-AF65-F5344CB8AC3E}">
        <p14:creationId xmlns:p14="http://schemas.microsoft.com/office/powerpoint/2010/main" val="3432742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look at each of these </a:t>
            </a:r>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12</a:t>
            </a:fld>
            <a:endParaRPr lang="en-US" dirty="0"/>
          </a:p>
        </p:txBody>
      </p:sp>
    </p:spTree>
    <p:extLst>
      <p:ext uri="{BB962C8B-B14F-4D97-AF65-F5344CB8AC3E}">
        <p14:creationId xmlns:p14="http://schemas.microsoft.com/office/powerpoint/2010/main" val="265768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13</a:t>
            </a:fld>
            <a:endParaRPr lang="en-US" dirty="0"/>
          </a:p>
        </p:txBody>
      </p:sp>
    </p:spTree>
    <p:extLst>
      <p:ext uri="{BB962C8B-B14F-4D97-AF65-F5344CB8AC3E}">
        <p14:creationId xmlns:p14="http://schemas.microsoft.com/office/powerpoint/2010/main" val="1574516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you gather will depend on your status. The chart here is for high school students who are still dependents. The form will be much easier to fill out if you have gathered the necessary information.</a:t>
            </a:r>
          </a:p>
          <a:p>
            <a:r>
              <a:rPr lang="en-US" dirty="0"/>
              <a:t>Note: </a:t>
            </a:r>
            <a:r>
              <a:rPr lang="en-US" b="0" i="0" dirty="0">
                <a:solidFill>
                  <a:srgbClr val="212529"/>
                </a:solidFill>
                <a:effectLst/>
                <a:latin typeface="Noto Serif"/>
              </a:rPr>
              <a:t>If you are asked for your credit card information while filling out the </a:t>
            </a:r>
            <a:r>
              <a:rPr lang="en-US" b="0" i="0" dirty="0">
                <a:solidFill>
                  <a:srgbClr val="277F60"/>
                </a:solidFill>
                <a:effectLst/>
                <a:latin typeface="Noto Serif"/>
              </a:rPr>
              <a:t>FAFSA form</a:t>
            </a:r>
            <a:r>
              <a:rPr lang="en-US" b="0" i="0" dirty="0">
                <a:solidFill>
                  <a:srgbClr val="212529"/>
                </a:solidFill>
                <a:effectLst/>
                <a:latin typeface="Noto Serif"/>
              </a:rPr>
              <a:t> online, you are not at the official government site. Remember, the </a:t>
            </a:r>
            <a:r>
              <a:rPr lang="en-US" b="0" i="0" dirty="0" smtClean="0">
                <a:solidFill>
                  <a:srgbClr val="212529"/>
                </a:solidFill>
                <a:effectLst/>
                <a:latin typeface="Noto Serif"/>
              </a:rPr>
              <a:t>correct FAFSA </a:t>
            </a:r>
            <a:r>
              <a:rPr lang="en-US" b="0" i="0" dirty="0">
                <a:solidFill>
                  <a:srgbClr val="212529"/>
                </a:solidFill>
                <a:effectLst/>
                <a:latin typeface="Noto Serif"/>
              </a:rPr>
              <a:t>site address has .gov in it!</a:t>
            </a:r>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15</a:t>
            </a:fld>
            <a:endParaRPr lang="en-US" dirty="0"/>
          </a:p>
        </p:txBody>
      </p:sp>
    </p:spTree>
    <p:extLst>
      <p:ext uri="{BB962C8B-B14F-4D97-AF65-F5344CB8AC3E}">
        <p14:creationId xmlns:p14="http://schemas.microsoft.com/office/powerpoint/2010/main" val="606244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44444"/>
                </a:solidFill>
                <a:effectLst/>
                <a:latin typeface="Source Sans Pro" panose="020B0503030403020204" pitchFamily="34" charset="0"/>
              </a:rPr>
              <a:t>A school will typically send out an award letter one to three months after receiving your FAFSA information from the federal Department of Education. However, times can vary from school to school.</a:t>
            </a:r>
            <a:endParaRPr lang="en-US" dirty="0"/>
          </a:p>
          <a:p>
            <a:r>
              <a:rPr lang="en-US" dirty="0"/>
              <a:t>We will </a:t>
            </a:r>
            <a:r>
              <a:rPr lang="en-US" dirty="0" smtClean="0"/>
              <a:t>review </a:t>
            </a:r>
            <a:r>
              <a:rPr lang="en-US" dirty="0"/>
              <a:t>Pell and FSEOG grants in the Financial Aid slides and discussion.</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16</a:t>
            </a:fld>
            <a:endParaRPr lang="en-US" dirty="0"/>
          </a:p>
        </p:txBody>
      </p:sp>
    </p:spTree>
    <p:extLst>
      <p:ext uri="{BB962C8B-B14F-4D97-AF65-F5344CB8AC3E}">
        <p14:creationId xmlns:p14="http://schemas.microsoft.com/office/powerpoint/2010/main" val="1057704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2714879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https://www.youtube.com/watch?v=gUis5lityCQ</a:t>
            </a:r>
          </a:p>
          <a:p>
            <a:r>
              <a:rPr lang="en-US" dirty="0" smtClean="0"/>
              <a:t>Watch</a:t>
            </a:r>
            <a:r>
              <a:rPr lang="en-US" baseline="0" dirty="0" smtClean="0"/>
              <a:t> this video produced by Federal Student Aid, an office of the U.S. Department of </a:t>
            </a:r>
            <a:r>
              <a:rPr lang="en-US" baseline="0" dirty="0" smtClean="0"/>
              <a:t>Education; control-click on the image to launch the YouTube video</a:t>
            </a:r>
            <a:endParaRPr lang="en-US" dirty="0"/>
          </a:p>
        </p:txBody>
      </p:sp>
      <p:sp>
        <p:nvSpPr>
          <p:cNvPr id="4" name="Slide Number Placeholder 3"/>
          <p:cNvSpPr>
            <a:spLocks noGrp="1"/>
          </p:cNvSpPr>
          <p:nvPr>
            <p:ph type="sldNum" sz="quarter" idx="10"/>
          </p:nvPr>
        </p:nvSpPr>
        <p:spPr/>
        <p:txBody>
          <a:bodyPr/>
          <a:lstStyle/>
          <a:p>
            <a:fld id="{C63C9BEC-EADF-452D-95CF-4A6CDEFA9825}" type="slidenum">
              <a:rPr lang="en-US" smtClean="0"/>
              <a:t>19</a:t>
            </a:fld>
            <a:endParaRPr lang="en-US" dirty="0"/>
          </a:p>
        </p:txBody>
      </p:sp>
    </p:spTree>
    <p:extLst>
      <p:ext uri="{BB962C8B-B14F-4D97-AF65-F5344CB8AC3E}">
        <p14:creationId xmlns:p14="http://schemas.microsoft.com/office/powerpoint/2010/main" val="3865452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look at each of these </a:t>
            </a:r>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20</a:t>
            </a:fld>
            <a:endParaRPr lang="en-US" dirty="0"/>
          </a:p>
        </p:txBody>
      </p:sp>
    </p:spTree>
    <p:extLst>
      <p:ext uri="{BB962C8B-B14F-4D97-AF65-F5344CB8AC3E}">
        <p14:creationId xmlns:p14="http://schemas.microsoft.com/office/powerpoint/2010/main" val="3137156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look at each of these </a:t>
            </a:r>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21</a:t>
            </a:fld>
            <a:endParaRPr lang="en-US" dirty="0"/>
          </a:p>
        </p:txBody>
      </p:sp>
    </p:spTree>
    <p:extLst>
      <p:ext uri="{BB962C8B-B14F-4D97-AF65-F5344CB8AC3E}">
        <p14:creationId xmlns:p14="http://schemas.microsoft.com/office/powerpoint/2010/main" val="3915979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22</a:t>
            </a:fld>
            <a:endParaRPr lang="en-US" dirty="0"/>
          </a:p>
        </p:txBody>
      </p:sp>
    </p:spTree>
    <p:extLst>
      <p:ext uri="{BB962C8B-B14F-4D97-AF65-F5344CB8AC3E}">
        <p14:creationId xmlns:p14="http://schemas.microsoft.com/office/powerpoint/2010/main" val="787914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program of the National Consumers League, the goal of LifeSmarts is to create financially literate youth who are empowered consumers, workers, and citizens.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LifeSmarts thanks Toyota</a:t>
            </a:r>
            <a:r>
              <a:rPr lang="en-US" sz="1200" kern="1200" baseline="0" dirty="0" smtClean="0">
                <a:solidFill>
                  <a:schemeClr val="tx1"/>
                </a:solidFill>
                <a:effectLst/>
                <a:latin typeface="+mn-lt"/>
                <a:ea typeface="+mn-ea"/>
                <a:cs typeface="+mn-cs"/>
              </a:rPr>
              <a:t> North America for an educational grant to produce this lesson.</a:t>
            </a:r>
            <a:endParaRPr lang="en-US" dirty="0" smtClean="0"/>
          </a:p>
        </p:txBody>
      </p:sp>
      <p:sp>
        <p:nvSpPr>
          <p:cNvPr id="4" name="Slide Number Placeholder 3"/>
          <p:cNvSpPr>
            <a:spLocks noGrp="1"/>
          </p:cNvSpPr>
          <p:nvPr>
            <p:ph type="sldNum" sz="quarter" idx="5"/>
          </p:nvPr>
        </p:nvSpPr>
        <p:spPr/>
        <p:txBody>
          <a:bodyPr/>
          <a:lstStyle/>
          <a:p>
            <a:fld id="{217F1DD5-E67C-DA4F-89A9-EFB84F428BC1}" type="slidenum">
              <a:rPr lang="en-US" smtClean="0"/>
              <a:t>2</a:t>
            </a:fld>
            <a:endParaRPr lang="en-US" dirty="0"/>
          </a:p>
        </p:txBody>
      </p:sp>
    </p:spTree>
    <p:extLst>
      <p:ext uri="{BB962C8B-B14F-4D97-AF65-F5344CB8AC3E}">
        <p14:creationId xmlns:p14="http://schemas.microsoft.com/office/powerpoint/2010/main" val="1988513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23</a:t>
            </a:fld>
            <a:endParaRPr lang="en-US" dirty="0"/>
          </a:p>
        </p:txBody>
      </p:sp>
    </p:spTree>
    <p:extLst>
      <p:ext uri="{BB962C8B-B14F-4D97-AF65-F5344CB8AC3E}">
        <p14:creationId xmlns:p14="http://schemas.microsoft.com/office/powerpoint/2010/main" val="1057014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24</a:t>
            </a:fld>
            <a:endParaRPr lang="en-US" dirty="0"/>
          </a:p>
        </p:txBody>
      </p:sp>
    </p:spTree>
    <p:extLst>
      <p:ext uri="{BB962C8B-B14F-4D97-AF65-F5344CB8AC3E}">
        <p14:creationId xmlns:p14="http://schemas.microsoft.com/office/powerpoint/2010/main" val="1013565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t>
            </a:r>
            <a:r>
              <a:rPr lang="en-US" dirty="0" smtClean="0"/>
              <a:t>not</a:t>
            </a:r>
            <a:r>
              <a:rPr lang="en-US" baseline="0" dirty="0" smtClean="0"/>
              <a:t> </a:t>
            </a:r>
            <a:r>
              <a:rPr lang="en-US" dirty="0" smtClean="0"/>
              <a:t>sure how </a:t>
            </a:r>
            <a:r>
              <a:rPr lang="en-US" dirty="0"/>
              <a:t>to begin, ask your school counselor or a teacher. They are there to help.</a:t>
            </a:r>
          </a:p>
          <a:p>
            <a:r>
              <a:rPr lang="en-US" dirty="0"/>
              <a:t>State </a:t>
            </a:r>
            <a:r>
              <a:rPr lang="en-US" dirty="0" smtClean="0"/>
              <a:t>agencies </a:t>
            </a:r>
            <a:r>
              <a:rPr lang="en-US" dirty="0"/>
              <a:t>often have programs that award loans and grants to students. Find information about your state here:</a:t>
            </a:r>
          </a:p>
          <a:p>
            <a:r>
              <a:rPr lang="en-US" dirty="0"/>
              <a:t>https://www2.ed.gov/about/contacts/state/index.html</a:t>
            </a:r>
          </a:p>
          <a:p>
            <a:r>
              <a:rPr lang="en-US" dirty="0"/>
              <a:t>Look for local scholarships where the competition pool is </a:t>
            </a:r>
            <a:r>
              <a:rPr lang="en-US" dirty="0" smtClean="0"/>
              <a:t>often smaller </a:t>
            </a:r>
            <a:r>
              <a:rPr lang="en-US" dirty="0"/>
              <a:t>than </a:t>
            </a:r>
            <a:r>
              <a:rPr lang="en-US" dirty="0" smtClean="0"/>
              <a:t>for</a:t>
            </a:r>
            <a:r>
              <a:rPr lang="en-US" baseline="0" dirty="0" smtClean="0"/>
              <a:t> </a:t>
            </a:r>
            <a:r>
              <a:rPr lang="en-US" dirty="0" smtClean="0"/>
              <a:t>national </a:t>
            </a:r>
            <a:r>
              <a:rPr lang="en-US" dirty="0"/>
              <a:t>scholarships.</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25</a:t>
            </a:fld>
            <a:endParaRPr lang="en-US" dirty="0"/>
          </a:p>
        </p:txBody>
      </p:sp>
    </p:spTree>
    <p:extLst>
      <p:ext uri="{BB962C8B-B14F-4D97-AF65-F5344CB8AC3E}">
        <p14:creationId xmlns:p14="http://schemas.microsoft.com/office/powerpoint/2010/main" val="99691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26</a:t>
            </a:fld>
            <a:endParaRPr lang="en-US" dirty="0"/>
          </a:p>
        </p:txBody>
      </p:sp>
    </p:spTree>
    <p:extLst>
      <p:ext uri="{BB962C8B-B14F-4D97-AF65-F5344CB8AC3E}">
        <p14:creationId xmlns:p14="http://schemas.microsoft.com/office/powerpoint/2010/main" val="2571732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your prompt sheet you should list your accomplishments, GPA, academic </a:t>
            </a:r>
            <a:r>
              <a:rPr lang="en-US" dirty="0" smtClean="0"/>
              <a:t>recognitions, </a:t>
            </a:r>
            <a:r>
              <a:rPr lang="en-US" dirty="0"/>
              <a:t>awards, </a:t>
            </a:r>
            <a:r>
              <a:rPr lang="en-US" dirty="0" smtClean="0"/>
              <a:t>employment, </a:t>
            </a:r>
            <a:r>
              <a:rPr lang="en-US" dirty="0"/>
              <a:t>and family responsibilities. Include the field you hope to pursue if you </a:t>
            </a:r>
            <a:r>
              <a:rPr lang="en-US" dirty="0" smtClean="0"/>
              <a:t>know,</a:t>
            </a:r>
            <a:r>
              <a:rPr lang="en-US" baseline="0" dirty="0" smtClean="0"/>
              <a:t> </a:t>
            </a:r>
            <a:r>
              <a:rPr lang="en-US" dirty="0" smtClean="0"/>
              <a:t>and </a:t>
            </a:r>
            <a:r>
              <a:rPr lang="en-US" dirty="0"/>
              <a:t>any community service or volunteer work you have done.</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27</a:t>
            </a:fld>
            <a:endParaRPr lang="en-US" dirty="0"/>
          </a:p>
        </p:txBody>
      </p:sp>
    </p:spTree>
    <p:extLst>
      <p:ext uri="{BB962C8B-B14F-4D97-AF65-F5344CB8AC3E}">
        <p14:creationId xmlns:p14="http://schemas.microsoft.com/office/powerpoint/2010/main" val="455978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28</a:t>
            </a:fld>
            <a:endParaRPr lang="en-US" dirty="0"/>
          </a:p>
        </p:txBody>
      </p:sp>
    </p:spTree>
    <p:extLst>
      <p:ext uri="{BB962C8B-B14F-4D97-AF65-F5344CB8AC3E}">
        <p14:creationId xmlns:p14="http://schemas.microsoft.com/office/powerpoint/2010/main" val="1816824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hard to stand out academically when you apply for a scholarship, that is the reason your essay is so important. A compelling and interesting story is more important than a perfect GPA.</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29</a:t>
            </a:fld>
            <a:endParaRPr lang="en-US" dirty="0"/>
          </a:p>
        </p:txBody>
      </p:sp>
    </p:spTree>
    <p:extLst>
      <p:ext uri="{BB962C8B-B14F-4D97-AF65-F5344CB8AC3E}">
        <p14:creationId xmlns:p14="http://schemas.microsoft.com/office/powerpoint/2010/main" val="3429166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Career school or college is the next step toward adulthood. </a:t>
            </a:r>
            <a:r>
              <a:rPr lang="en-US" dirty="0" smtClean="0"/>
              <a:t>Actively apply for </a:t>
            </a:r>
            <a:r>
              <a:rPr lang="en-US" dirty="0"/>
              <a:t>scholarships to help pay for school and reduce your debt.</a:t>
            </a:r>
          </a:p>
        </p:txBody>
      </p:sp>
      <p:sp>
        <p:nvSpPr>
          <p:cNvPr id="4" name="Slide Number Placeholder 3"/>
          <p:cNvSpPr>
            <a:spLocks noGrp="1"/>
          </p:cNvSpPr>
          <p:nvPr>
            <p:ph type="sldNum" sz="quarter" idx="5"/>
          </p:nvPr>
        </p:nvSpPr>
        <p:spPr/>
        <p:txBody>
          <a:bodyPr/>
          <a:lstStyle/>
          <a:p>
            <a:fld id="{0A3C37BE-C303-496D-B5CD-85F2937540FC}" type="slidenum">
              <a:rPr lang="en-US" smtClean="0"/>
              <a:t>30</a:t>
            </a:fld>
            <a:endParaRPr lang="en-US" dirty="0"/>
          </a:p>
        </p:txBody>
      </p:sp>
    </p:spTree>
    <p:extLst>
      <p:ext uri="{BB962C8B-B14F-4D97-AF65-F5344CB8AC3E}">
        <p14:creationId xmlns:p14="http://schemas.microsoft.com/office/powerpoint/2010/main" val="1808134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look at each of these </a:t>
            </a:r>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32</a:t>
            </a:fld>
            <a:endParaRPr lang="en-US" dirty="0"/>
          </a:p>
        </p:txBody>
      </p:sp>
    </p:spTree>
    <p:extLst>
      <p:ext uri="{BB962C8B-B14F-4D97-AF65-F5344CB8AC3E}">
        <p14:creationId xmlns:p14="http://schemas.microsoft.com/office/powerpoint/2010/main" val="3216296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33</a:t>
            </a:fld>
            <a:endParaRPr lang="en-US" dirty="0"/>
          </a:p>
        </p:txBody>
      </p:sp>
    </p:spTree>
    <p:extLst>
      <p:ext uri="{BB962C8B-B14F-4D97-AF65-F5344CB8AC3E}">
        <p14:creationId xmlns:p14="http://schemas.microsoft.com/office/powerpoint/2010/main" val="1946941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3</a:t>
            </a:fld>
            <a:endParaRPr lang="en-US" dirty="0"/>
          </a:p>
        </p:txBody>
      </p:sp>
    </p:spTree>
    <p:extLst>
      <p:ext uri="{BB962C8B-B14F-4D97-AF65-F5344CB8AC3E}">
        <p14:creationId xmlns:p14="http://schemas.microsoft.com/office/powerpoint/2010/main" val="2499816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https://www.consumer.ftc.gov/articles/choosing-college-questions-ask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90331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529"/>
                </a:solidFill>
                <a:effectLst/>
                <a:latin typeface="Noto Serif"/>
              </a:rPr>
              <a:t>You might have heard or seen these claims at seminars, over the phone from telemarketers, or online.</a:t>
            </a:r>
          </a:p>
          <a:p>
            <a:r>
              <a:rPr lang="en-US" b="0" i="0" dirty="0">
                <a:solidFill>
                  <a:srgbClr val="212529"/>
                </a:solidFill>
                <a:effectLst/>
                <a:latin typeface="Noto Serif"/>
              </a:rPr>
              <a:t>Ask yourself, is the service worth the money?</a:t>
            </a:r>
          </a:p>
          <a:p>
            <a:r>
              <a:rPr lang="en-US" b="0" i="0" dirty="0">
                <a:solidFill>
                  <a:srgbClr val="212529"/>
                </a:solidFill>
                <a:effectLst/>
                <a:latin typeface="Noto Serif"/>
              </a:rPr>
              <a:t>What are they really offering?</a:t>
            </a:r>
          </a:p>
          <a:p>
            <a:r>
              <a:rPr lang="en-US" b="0" i="0" dirty="0">
                <a:solidFill>
                  <a:srgbClr val="212529"/>
                </a:solidFill>
                <a:effectLst/>
                <a:latin typeface="Noto Serif"/>
              </a:rPr>
              <a:t>And finally, if it is too good to be true, it probably isn’t true!</a:t>
            </a:r>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35</a:t>
            </a:fld>
            <a:endParaRPr lang="en-US" dirty="0"/>
          </a:p>
        </p:txBody>
      </p:sp>
    </p:spTree>
    <p:extLst>
      <p:ext uri="{BB962C8B-B14F-4D97-AF65-F5344CB8AC3E}">
        <p14:creationId xmlns:p14="http://schemas.microsoft.com/office/powerpoint/2010/main" val="1376110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36</a:t>
            </a:fld>
            <a:endParaRPr lang="en-US" dirty="0"/>
          </a:p>
        </p:txBody>
      </p:sp>
    </p:spTree>
    <p:extLst>
      <p:ext uri="{BB962C8B-B14F-4D97-AF65-F5344CB8AC3E}">
        <p14:creationId xmlns:p14="http://schemas.microsoft.com/office/powerpoint/2010/main" val="12516946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https://www.youtube.com/watch?v=Pn4OECMTh5w</a:t>
            </a:r>
          </a:p>
          <a:p>
            <a:r>
              <a:rPr lang="en-US" dirty="0" smtClean="0"/>
              <a:t>Watch</a:t>
            </a:r>
            <a:r>
              <a:rPr lang="en-US" baseline="0" dirty="0" smtClean="0"/>
              <a:t> this video produced by Federal Student Aid, an office of the U.S. Department of Education; control-click on the image to launch the YouTube video</a:t>
            </a:r>
            <a:endParaRPr lang="en-US" dirty="0" smtClean="0"/>
          </a:p>
        </p:txBody>
      </p:sp>
      <p:sp>
        <p:nvSpPr>
          <p:cNvPr id="4" name="Slide Number Placeholder 3"/>
          <p:cNvSpPr>
            <a:spLocks noGrp="1"/>
          </p:cNvSpPr>
          <p:nvPr>
            <p:ph type="sldNum" sz="quarter" idx="10"/>
          </p:nvPr>
        </p:nvSpPr>
        <p:spPr/>
        <p:txBody>
          <a:bodyPr/>
          <a:lstStyle/>
          <a:p>
            <a:fld id="{C63C9BEC-EADF-452D-95CF-4A6CDEFA9825}" type="slidenum">
              <a:rPr lang="en-US" smtClean="0"/>
              <a:t>37</a:t>
            </a:fld>
            <a:endParaRPr lang="en-US" dirty="0"/>
          </a:p>
        </p:txBody>
      </p:sp>
    </p:spTree>
    <p:extLst>
      <p:ext uri="{BB962C8B-B14F-4D97-AF65-F5344CB8AC3E}">
        <p14:creationId xmlns:p14="http://schemas.microsoft.com/office/powerpoint/2010/main" val="13834915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Federal Direct Subsidized Loans are based on financial need, Unsubsidized loans are not.</a:t>
            </a:r>
          </a:p>
          <a:p>
            <a:r>
              <a:rPr lang="en-US" b="0" i="0" dirty="0">
                <a:solidFill>
                  <a:srgbClr val="212529"/>
                </a:solidFill>
                <a:effectLst/>
                <a:latin typeface="Noto Serif"/>
              </a:rPr>
              <a:t>If you are an undergraduate </a:t>
            </a:r>
            <a:r>
              <a:rPr lang="en-US" b="0" i="0" dirty="0" smtClean="0">
                <a:solidFill>
                  <a:srgbClr val="212529"/>
                </a:solidFill>
                <a:effectLst/>
                <a:latin typeface="Noto Serif"/>
              </a:rPr>
              <a:t>student </a:t>
            </a:r>
            <a:r>
              <a:rPr lang="en-US" b="0" i="0" dirty="0">
                <a:solidFill>
                  <a:srgbClr val="212529"/>
                </a:solidFill>
                <a:effectLst/>
                <a:latin typeface="Noto Serif"/>
              </a:rPr>
              <a:t>the maximum amount you can borrow each year in Direct Subsidized Loans and Direct Unsubsidized Loans ranges from $5,500 to $12,500 per year.</a:t>
            </a:r>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38</a:t>
            </a:fld>
            <a:endParaRPr lang="en-US" dirty="0"/>
          </a:p>
        </p:txBody>
      </p:sp>
    </p:spTree>
    <p:extLst>
      <p:ext uri="{BB962C8B-B14F-4D97-AF65-F5344CB8AC3E}">
        <p14:creationId xmlns:p14="http://schemas.microsoft.com/office/powerpoint/2010/main" val="38281958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a:t>
            </a:r>
            <a:r>
              <a:rPr lang="en-US" dirty="0" smtClean="0"/>
              <a:t>PLUS </a:t>
            </a:r>
            <a:r>
              <a:rPr lang="en-US" dirty="0"/>
              <a:t>Loans are also available for students enrolled in graduate or professional  school.</a:t>
            </a:r>
          </a:p>
        </p:txBody>
      </p:sp>
      <p:sp>
        <p:nvSpPr>
          <p:cNvPr id="4" name="Slide Number Placeholder 3"/>
          <p:cNvSpPr>
            <a:spLocks noGrp="1"/>
          </p:cNvSpPr>
          <p:nvPr>
            <p:ph type="sldNum" sz="quarter" idx="5"/>
          </p:nvPr>
        </p:nvSpPr>
        <p:spPr/>
        <p:txBody>
          <a:bodyPr/>
          <a:lstStyle/>
          <a:p>
            <a:fld id="{0A3C37BE-C303-496D-B5CD-85F2937540FC}" type="slidenum">
              <a:rPr lang="en-US" smtClean="0"/>
              <a:t>41</a:t>
            </a:fld>
            <a:endParaRPr lang="en-US" dirty="0"/>
          </a:p>
        </p:txBody>
      </p:sp>
    </p:spTree>
    <p:extLst>
      <p:ext uri="{BB962C8B-B14F-4D97-AF65-F5344CB8AC3E}">
        <p14:creationId xmlns:p14="http://schemas.microsoft.com/office/powerpoint/2010/main" val="2547886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interest on private loans is calculated and paid from the date you receive the funds</a:t>
            </a: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Source: https://www.nerdwallet.com/best/loans/student-loans/private-student-loans</a:t>
            </a:r>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42</a:t>
            </a:fld>
            <a:endParaRPr lang="en-US" dirty="0"/>
          </a:p>
        </p:txBody>
      </p:sp>
    </p:spTree>
    <p:extLst>
      <p:ext uri="{BB962C8B-B14F-4D97-AF65-F5344CB8AC3E}">
        <p14:creationId xmlns:p14="http://schemas.microsoft.com/office/powerpoint/2010/main" val="36299329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FSEOG</a:t>
            </a:r>
            <a:r>
              <a:rPr lang="en-US" baseline="0" dirty="0" smtClean="0"/>
              <a:t> stands for </a:t>
            </a:r>
            <a:r>
              <a:rPr lang="en-US" dirty="0" smtClean="0"/>
              <a:t>Federal </a:t>
            </a:r>
            <a:r>
              <a:rPr lang="en-US" dirty="0"/>
              <a:t>Supplemental Educational Opportunity Grant. The purpose of this grant, </a:t>
            </a:r>
            <a:r>
              <a:rPr lang="en-US" dirty="0" smtClean="0"/>
              <a:t>which</a:t>
            </a:r>
            <a:r>
              <a:rPr lang="en-US" baseline="0" dirty="0" smtClean="0"/>
              <a:t> is </a:t>
            </a:r>
            <a:r>
              <a:rPr lang="en-US" dirty="0" smtClean="0"/>
              <a:t>funded </a:t>
            </a:r>
            <a:r>
              <a:rPr lang="en-US" dirty="0"/>
              <a:t>by the federal </a:t>
            </a:r>
            <a:r>
              <a:rPr lang="en-US" dirty="0" smtClean="0"/>
              <a:t>government</a:t>
            </a:r>
            <a:r>
              <a:rPr lang="en-US" baseline="0" dirty="0" smtClean="0"/>
              <a:t> </a:t>
            </a:r>
            <a:r>
              <a:rPr lang="en-US" dirty="0" smtClean="0"/>
              <a:t>but awarded </a:t>
            </a:r>
            <a:r>
              <a:rPr lang="en-US" dirty="0"/>
              <a:t>by the </a:t>
            </a:r>
            <a:r>
              <a:rPr lang="en-US" dirty="0" smtClean="0"/>
              <a:t>school, </a:t>
            </a:r>
            <a:r>
              <a:rPr lang="en-US" dirty="0"/>
              <a:t>is to provide additional funds for students who might not otherwise be able to attend school. Since these funds are </a:t>
            </a:r>
            <a:r>
              <a:rPr lang="en-US" dirty="0" smtClean="0"/>
              <a:t>limited this</a:t>
            </a:r>
            <a:r>
              <a:rPr lang="en-US" baseline="0" dirty="0" smtClean="0"/>
              <a:t> </a:t>
            </a:r>
            <a:r>
              <a:rPr lang="en-US" dirty="0" smtClean="0"/>
              <a:t>is </a:t>
            </a:r>
            <a:r>
              <a:rPr lang="en-US" dirty="0"/>
              <a:t>another reason to apply to all schools early.</a:t>
            </a:r>
          </a:p>
        </p:txBody>
      </p:sp>
      <p:sp>
        <p:nvSpPr>
          <p:cNvPr id="4" name="Slide Number Placeholder 3"/>
          <p:cNvSpPr>
            <a:spLocks noGrp="1"/>
          </p:cNvSpPr>
          <p:nvPr>
            <p:ph type="sldNum" sz="quarter" idx="5"/>
          </p:nvPr>
        </p:nvSpPr>
        <p:spPr/>
        <p:txBody>
          <a:bodyPr/>
          <a:lstStyle/>
          <a:p>
            <a:fld id="{0A3C37BE-C303-496D-B5CD-85F2937540FC}" type="slidenum">
              <a:rPr lang="en-US" smtClean="0"/>
              <a:t>43</a:t>
            </a:fld>
            <a:endParaRPr lang="en-US" dirty="0"/>
          </a:p>
        </p:txBody>
      </p:sp>
    </p:spTree>
    <p:extLst>
      <p:ext uri="{BB962C8B-B14F-4D97-AF65-F5344CB8AC3E}">
        <p14:creationId xmlns:p14="http://schemas.microsoft.com/office/powerpoint/2010/main" val="20819211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https://www.youtube.com/watch?v=mTHtn0FRMWw</a:t>
            </a:r>
          </a:p>
          <a:p>
            <a:r>
              <a:rPr lang="en-US" dirty="0" smtClean="0"/>
              <a:t>Watch</a:t>
            </a:r>
            <a:r>
              <a:rPr lang="en-US" baseline="0" dirty="0" smtClean="0"/>
              <a:t> this video produced by Federal Student Aid, an office of the U.S. Department of Education; control-click on the image to launch the YouTube video</a:t>
            </a:r>
            <a:endParaRPr lang="en-US" dirty="0" smtClean="0"/>
          </a:p>
        </p:txBody>
      </p:sp>
      <p:sp>
        <p:nvSpPr>
          <p:cNvPr id="4" name="Slide Number Placeholder 3"/>
          <p:cNvSpPr>
            <a:spLocks noGrp="1"/>
          </p:cNvSpPr>
          <p:nvPr>
            <p:ph type="sldNum" sz="quarter" idx="10"/>
          </p:nvPr>
        </p:nvSpPr>
        <p:spPr/>
        <p:txBody>
          <a:bodyPr/>
          <a:lstStyle/>
          <a:p>
            <a:fld id="{C63C9BEC-EADF-452D-95CF-4A6CDEFA9825}" type="slidenum">
              <a:rPr lang="en-US" smtClean="0"/>
              <a:t>45</a:t>
            </a:fld>
            <a:endParaRPr lang="en-US" dirty="0"/>
          </a:p>
        </p:txBody>
      </p:sp>
    </p:spTree>
    <p:extLst>
      <p:ext uri="{BB962C8B-B14F-4D97-AF65-F5344CB8AC3E}">
        <p14:creationId xmlns:p14="http://schemas.microsoft.com/office/powerpoint/2010/main" val="17742830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receive work-study, contact your school financial aid office for job placement. </a:t>
            </a:r>
          </a:p>
        </p:txBody>
      </p:sp>
      <p:sp>
        <p:nvSpPr>
          <p:cNvPr id="4" name="Slide Number Placeholder 3"/>
          <p:cNvSpPr>
            <a:spLocks noGrp="1"/>
          </p:cNvSpPr>
          <p:nvPr>
            <p:ph type="sldNum" sz="quarter" idx="5"/>
          </p:nvPr>
        </p:nvSpPr>
        <p:spPr/>
        <p:txBody>
          <a:bodyPr/>
          <a:lstStyle/>
          <a:p>
            <a:fld id="{0A3C37BE-C303-496D-B5CD-85F2937540FC}" type="slidenum">
              <a:rPr lang="en-US" smtClean="0"/>
              <a:t>46</a:t>
            </a:fld>
            <a:endParaRPr lang="en-US" dirty="0"/>
          </a:p>
        </p:txBody>
      </p:sp>
    </p:spTree>
    <p:extLst>
      <p:ext uri="{BB962C8B-B14F-4D97-AF65-F5344CB8AC3E}">
        <p14:creationId xmlns:p14="http://schemas.microsoft.com/office/powerpoint/2010/main" val="3000936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unsure about what career you want to pursue there is help.  Talk to a school guidance </a:t>
            </a:r>
            <a:r>
              <a:rPr lang="en-US" dirty="0" smtClean="0"/>
              <a:t>counselor.</a:t>
            </a:r>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4</a:t>
            </a:fld>
            <a:endParaRPr lang="en-US" dirty="0"/>
          </a:p>
        </p:txBody>
      </p:sp>
    </p:spTree>
    <p:extLst>
      <p:ext uri="{BB962C8B-B14F-4D97-AF65-F5344CB8AC3E}">
        <p14:creationId xmlns:p14="http://schemas.microsoft.com/office/powerpoint/2010/main" val="27376814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look at each of these </a:t>
            </a:r>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49</a:t>
            </a:fld>
            <a:endParaRPr lang="en-US" dirty="0"/>
          </a:p>
        </p:txBody>
      </p:sp>
    </p:spTree>
    <p:extLst>
      <p:ext uri="{BB962C8B-B14F-4D97-AF65-F5344CB8AC3E}">
        <p14:creationId xmlns:p14="http://schemas.microsoft.com/office/powerpoint/2010/main" val="13865997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look at each of these </a:t>
            </a:r>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50</a:t>
            </a:fld>
            <a:endParaRPr lang="en-US" dirty="0"/>
          </a:p>
        </p:txBody>
      </p:sp>
    </p:spTree>
    <p:extLst>
      <p:ext uri="{BB962C8B-B14F-4D97-AF65-F5344CB8AC3E}">
        <p14:creationId xmlns:p14="http://schemas.microsoft.com/office/powerpoint/2010/main" val="8029378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51</a:t>
            </a:fld>
            <a:endParaRPr lang="en-US" dirty="0"/>
          </a:p>
        </p:txBody>
      </p:sp>
    </p:spTree>
    <p:extLst>
      <p:ext uri="{BB962C8B-B14F-4D97-AF65-F5344CB8AC3E}">
        <p14:creationId xmlns:p14="http://schemas.microsoft.com/office/powerpoint/2010/main" val="31028695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529"/>
                </a:solidFill>
                <a:effectLst/>
                <a:latin typeface="Noto Serif" panose="02020600060500020200" pitchFamily="18" charset="0"/>
              </a:rPr>
              <a:t>You must repay your loan, so be sure you understand your options and responsibilities.</a:t>
            </a:r>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52</a:t>
            </a:fld>
            <a:endParaRPr lang="en-US" dirty="0"/>
          </a:p>
        </p:txBody>
      </p:sp>
    </p:spTree>
    <p:extLst>
      <p:ext uri="{BB962C8B-B14F-4D97-AF65-F5344CB8AC3E}">
        <p14:creationId xmlns:p14="http://schemas.microsoft.com/office/powerpoint/2010/main" val="39608242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529"/>
                </a:solidFill>
                <a:effectLst/>
                <a:latin typeface="Noto Serif" panose="02020600060500020200" pitchFamily="18" charset="0"/>
              </a:rPr>
              <a:t>Never pay an outside company for help with your federal student loans. Your loan servicer will help you for FREE.</a:t>
            </a:r>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53</a:t>
            </a:fld>
            <a:endParaRPr lang="en-US" dirty="0"/>
          </a:p>
        </p:txBody>
      </p:sp>
    </p:spTree>
    <p:extLst>
      <p:ext uri="{BB962C8B-B14F-4D97-AF65-F5344CB8AC3E}">
        <p14:creationId xmlns:p14="http://schemas.microsoft.com/office/powerpoint/2010/main" val="39099432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529"/>
                </a:solidFill>
                <a:effectLst/>
                <a:latin typeface="Noto Serif"/>
              </a:rPr>
              <a:t>While ten years seems </a:t>
            </a:r>
            <a:r>
              <a:rPr lang="en-US" b="0" i="0" dirty="0" smtClean="0">
                <a:solidFill>
                  <a:srgbClr val="212529"/>
                </a:solidFill>
                <a:effectLst/>
                <a:latin typeface="Noto Serif"/>
              </a:rPr>
              <a:t>like a long time, </a:t>
            </a:r>
            <a:r>
              <a:rPr lang="en-US" b="0" i="0" dirty="0">
                <a:solidFill>
                  <a:srgbClr val="212529"/>
                </a:solidFill>
                <a:effectLst/>
                <a:latin typeface="Noto Serif"/>
              </a:rPr>
              <a:t>many borrowers find it takes longer than ten years to pay off their education loans.</a:t>
            </a:r>
          </a:p>
          <a:p>
            <a:r>
              <a:rPr lang="en-US" b="0" i="0" dirty="0">
                <a:solidFill>
                  <a:srgbClr val="212529"/>
                </a:solidFill>
                <a:effectLst/>
                <a:latin typeface="Noto Serif"/>
              </a:rPr>
              <a:t>Because you must make 120 qualifying monthly payments, it will take at least 10 years before you can qualify for PSLF.</a:t>
            </a:r>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54</a:t>
            </a:fld>
            <a:endParaRPr lang="en-US" dirty="0"/>
          </a:p>
        </p:txBody>
      </p:sp>
    </p:spTree>
    <p:extLst>
      <p:ext uri="{BB962C8B-B14F-4D97-AF65-F5344CB8AC3E}">
        <p14:creationId xmlns:p14="http://schemas.microsoft.com/office/powerpoint/2010/main" val="6320322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https://www.youtube.com/watch?v=HKbP4pV8ph0</a:t>
            </a:r>
          </a:p>
          <a:p>
            <a:r>
              <a:rPr lang="en-US" dirty="0" smtClean="0"/>
              <a:t>Watch</a:t>
            </a:r>
            <a:r>
              <a:rPr lang="en-US" baseline="0" dirty="0" smtClean="0"/>
              <a:t> this video produced by Federal Student Aid, an office of the U.S. Department of Education; control-click on the image to launch the YouTube video</a:t>
            </a:r>
            <a:endParaRPr lang="en-US" dirty="0" smtClean="0"/>
          </a:p>
        </p:txBody>
      </p:sp>
      <p:sp>
        <p:nvSpPr>
          <p:cNvPr id="4" name="Slide Number Placeholder 3"/>
          <p:cNvSpPr>
            <a:spLocks noGrp="1"/>
          </p:cNvSpPr>
          <p:nvPr>
            <p:ph type="sldNum" sz="quarter" idx="10"/>
          </p:nvPr>
        </p:nvSpPr>
        <p:spPr/>
        <p:txBody>
          <a:bodyPr/>
          <a:lstStyle/>
          <a:p>
            <a:fld id="{C63C9BEC-EADF-452D-95CF-4A6CDEFA9825}" type="slidenum">
              <a:rPr lang="en-US" smtClean="0"/>
              <a:t>55</a:t>
            </a:fld>
            <a:endParaRPr lang="en-US" dirty="0"/>
          </a:p>
        </p:txBody>
      </p:sp>
    </p:spTree>
    <p:extLst>
      <p:ext uri="{BB962C8B-B14F-4D97-AF65-F5344CB8AC3E}">
        <p14:creationId xmlns:p14="http://schemas.microsoft.com/office/powerpoint/2010/main" val="17350664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56</a:t>
            </a:fld>
            <a:endParaRPr lang="en-US" dirty="0"/>
          </a:p>
        </p:txBody>
      </p:sp>
    </p:spTree>
    <p:extLst>
      <p:ext uri="{BB962C8B-B14F-4D97-AF65-F5344CB8AC3E}">
        <p14:creationId xmlns:p14="http://schemas.microsoft.com/office/powerpoint/2010/main" val="42567369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know borrowing money means paying back money with interest. Student affects your spending power for years. You should carefully choose you debt limit and keep in mind that each and every time you borrow.</a:t>
            </a:r>
          </a:p>
        </p:txBody>
      </p:sp>
      <p:sp>
        <p:nvSpPr>
          <p:cNvPr id="4" name="Slide Number Placeholder 3"/>
          <p:cNvSpPr>
            <a:spLocks noGrp="1"/>
          </p:cNvSpPr>
          <p:nvPr>
            <p:ph type="sldNum" sz="quarter" idx="5"/>
          </p:nvPr>
        </p:nvSpPr>
        <p:spPr/>
        <p:txBody>
          <a:bodyPr/>
          <a:lstStyle/>
          <a:p>
            <a:fld id="{0A3C37BE-C303-496D-B5CD-85F2937540FC}" type="slidenum">
              <a:rPr lang="en-US" smtClean="0"/>
              <a:t>57</a:t>
            </a:fld>
            <a:endParaRPr lang="en-US" dirty="0"/>
          </a:p>
        </p:txBody>
      </p:sp>
    </p:spTree>
    <p:extLst>
      <p:ext uri="{BB962C8B-B14F-4D97-AF65-F5344CB8AC3E}">
        <p14:creationId xmlns:p14="http://schemas.microsoft.com/office/powerpoint/2010/main" val="3798851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444444"/>
                </a:solidFill>
                <a:effectLst/>
                <a:latin typeface="Arimo"/>
              </a:rPr>
              <a:t>According to the Consumer Financial Protection Bureau, Borrowers who default are overwhelmingly non-completers … These borrowers take on some debt but do not benefit from the wage increase associated with a degree.”</a:t>
            </a:r>
            <a:endParaRPr lang="en-US" sz="1800" dirty="0"/>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58</a:t>
            </a:fld>
            <a:endParaRPr lang="en-US" dirty="0"/>
          </a:p>
        </p:txBody>
      </p:sp>
    </p:spTree>
    <p:extLst>
      <p:ext uri="{BB962C8B-B14F-4D97-AF65-F5344CB8AC3E}">
        <p14:creationId xmlns:p14="http://schemas.microsoft.com/office/powerpoint/2010/main" val="327281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Certificate programs at career schools typically offer programs that take two years or less to complete. These schools provide students with formal classes and hands-on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experience</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related </a:t>
            </a:r>
            <a:r>
              <a:rPr lang="en-US" sz="1800" dirty="0">
                <a:effectLst/>
                <a:latin typeface="Calibri" panose="020F0502020204030204" pitchFamily="34" charset="0"/>
                <a:ea typeface="Calibri" panose="020F0502020204030204" pitchFamily="34" charset="0"/>
                <a:cs typeface="Times New Roman" panose="02020603050405020304" pitchFamily="18" charset="0"/>
              </a:rPr>
              <a:t>to their future career interests. Students may earn a diploma or a certificate, prepare for a licensing exam, or study to begin work as an apprentice or a journeyman in a skilled trade.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6</a:t>
            </a:fld>
            <a:endParaRPr lang="en-US" dirty="0"/>
          </a:p>
        </p:txBody>
      </p:sp>
    </p:spTree>
    <p:extLst>
      <p:ext uri="{BB962C8B-B14F-4D97-AF65-F5344CB8AC3E}">
        <p14:creationId xmlns:p14="http://schemas.microsoft.com/office/powerpoint/2010/main" val="25354843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look at each of these </a:t>
            </a:r>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59</a:t>
            </a:fld>
            <a:endParaRPr lang="en-US" dirty="0"/>
          </a:p>
        </p:txBody>
      </p:sp>
    </p:spTree>
    <p:extLst>
      <p:ext uri="{BB962C8B-B14F-4D97-AF65-F5344CB8AC3E}">
        <p14:creationId xmlns:p14="http://schemas.microsoft.com/office/powerpoint/2010/main" val="4120784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look at each of these </a:t>
            </a:r>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60</a:t>
            </a:fld>
            <a:endParaRPr lang="en-US" dirty="0"/>
          </a:p>
        </p:txBody>
      </p:sp>
    </p:spTree>
    <p:extLst>
      <p:ext uri="{BB962C8B-B14F-4D97-AF65-F5344CB8AC3E}">
        <p14:creationId xmlns:p14="http://schemas.microsoft.com/office/powerpoint/2010/main" val="27098835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61</a:t>
            </a:fld>
            <a:endParaRPr lang="en-US" dirty="0"/>
          </a:p>
        </p:txBody>
      </p:sp>
    </p:spTree>
    <p:extLst>
      <p:ext uri="{BB962C8B-B14F-4D97-AF65-F5344CB8AC3E}">
        <p14:creationId xmlns:p14="http://schemas.microsoft.com/office/powerpoint/2010/main" val="1821971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62</a:t>
            </a:fld>
            <a:endParaRPr lang="en-US" dirty="0"/>
          </a:p>
        </p:txBody>
      </p:sp>
    </p:spTree>
    <p:extLst>
      <p:ext uri="{BB962C8B-B14F-4D97-AF65-F5344CB8AC3E}">
        <p14:creationId xmlns:p14="http://schemas.microsoft.com/office/powerpoint/2010/main" val="3115404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a:hlinkClick r:id="rId3"/>
              </a:rPr>
              <a:t>https://www.consumer.ftc.gov/articles/choosing-college-questions-ask</a:t>
            </a:r>
            <a:endParaRPr lang="en-US" dirty="0"/>
          </a:p>
          <a:p>
            <a:r>
              <a:rPr lang="en-US" dirty="0"/>
              <a:t>Public schools are almost always less expensive, but private schools may be able to offer more financial aid. </a:t>
            </a:r>
          </a:p>
        </p:txBody>
      </p:sp>
      <p:sp>
        <p:nvSpPr>
          <p:cNvPr id="4" name="Slide Number Placeholder 3"/>
          <p:cNvSpPr>
            <a:spLocks noGrp="1"/>
          </p:cNvSpPr>
          <p:nvPr>
            <p:ph type="sldNum" sz="quarter" idx="5"/>
          </p:nvPr>
        </p:nvSpPr>
        <p:spPr/>
        <p:txBody>
          <a:bodyPr/>
          <a:lstStyle/>
          <a:p>
            <a:fld id="{0A3C37BE-C303-496D-B5CD-85F2937540FC}" type="slidenum">
              <a:rPr lang="en-US" smtClean="0"/>
              <a:t>7</a:t>
            </a:fld>
            <a:endParaRPr lang="en-US" dirty="0"/>
          </a:p>
        </p:txBody>
      </p:sp>
    </p:spTree>
    <p:extLst>
      <p:ext uri="{BB962C8B-B14F-4D97-AF65-F5344CB8AC3E}">
        <p14:creationId xmlns:p14="http://schemas.microsoft.com/office/powerpoint/2010/main" val="1247681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2F4A26"/>
                </a:solidFill>
              </a:rPr>
              <a:t>In addition, students should look at the</a:t>
            </a:r>
            <a:r>
              <a:rPr lang="en-US" sz="1200" baseline="0" dirty="0" smtClean="0">
                <a:solidFill>
                  <a:srgbClr val="2F4A26"/>
                </a:solidFill>
              </a:rPr>
              <a:t> o</a:t>
            </a:r>
            <a:r>
              <a:rPr lang="en-US" sz="1200" dirty="0" smtClean="0">
                <a:solidFill>
                  <a:srgbClr val="2F4A26"/>
                </a:solidFill>
              </a:rPr>
              <a:t>pportunities each school offers and find a good fit. For example,</a:t>
            </a:r>
            <a:r>
              <a:rPr lang="en-US" sz="1200" baseline="0" dirty="0" smtClean="0">
                <a:solidFill>
                  <a:srgbClr val="2F4A26"/>
                </a:solidFill>
              </a:rPr>
              <a:t> s</a:t>
            </a:r>
            <a:r>
              <a:rPr lang="en-US" sz="1200" dirty="0" smtClean="0"/>
              <a:t>ome schools are well-known for certain fields of study, some promote the chance to study abroad, and certain schools may be a better fit based on campus size,</a:t>
            </a:r>
            <a:r>
              <a:rPr lang="en-US" sz="1200" baseline="0" dirty="0" smtClean="0"/>
              <a:t> class </a:t>
            </a:r>
            <a:r>
              <a:rPr lang="en-US" sz="1200" dirty="0" smtClean="0"/>
              <a:t>size,</a:t>
            </a:r>
            <a:r>
              <a:rPr lang="en-US" sz="1200" baseline="0" dirty="0" smtClean="0"/>
              <a:t> or educational philosophy.</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C63C9BEC-EADF-452D-95CF-4A6CDEFA9825}" type="slidenum">
              <a:rPr lang="en-US" smtClean="0"/>
              <a:t>8</a:t>
            </a:fld>
            <a:endParaRPr lang="en-US" dirty="0"/>
          </a:p>
        </p:txBody>
      </p:sp>
    </p:spTree>
    <p:extLst>
      <p:ext uri="{BB962C8B-B14F-4D97-AF65-F5344CB8AC3E}">
        <p14:creationId xmlns:p14="http://schemas.microsoft.com/office/powerpoint/2010/main" val="3563459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up to you to make sure the program you choose is reputable, </a:t>
            </a:r>
            <a:r>
              <a:rPr lang="en-US" dirty="0" smtClean="0"/>
              <a:t>and worth </a:t>
            </a:r>
            <a:r>
              <a:rPr lang="en-US" dirty="0"/>
              <a:t>the time and money you are investing.</a:t>
            </a:r>
          </a:p>
          <a:p>
            <a:r>
              <a:rPr lang="en-US" dirty="0"/>
              <a:t>You do not want to attend an unaccredited school. Schools that are not accredited cannot offer federal financial aid.</a:t>
            </a:r>
          </a:p>
          <a:p>
            <a:r>
              <a:rPr lang="en-US" dirty="0" smtClean="0"/>
              <a:t>Class </a:t>
            </a:r>
            <a:r>
              <a:rPr lang="en-US" dirty="0"/>
              <a:t>credits from an unaccredited school may not be accepted by other accredited institutions.</a:t>
            </a:r>
          </a:p>
          <a:p>
            <a:r>
              <a:rPr lang="en-US" dirty="0"/>
              <a:t>Just to make it more complicated, diploma mills and dishonest career school make false accreditation claims or </a:t>
            </a:r>
            <a:r>
              <a:rPr lang="en-US" dirty="0" smtClean="0"/>
              <a:t>cite accreditation </a:t>
            </a:r>
            <a:r>
              <a:rPr lang="en-US" dirty="0"/>
              <a:t>agencies that are not reputable. </a:t>
            </a:r>
          </a:p>
        </p:txBody>
      </p:sp>
      <p:sp>
        <p:nvSpPr>
          <p:cNvPr id="4" name="Slide Number Placeholder 3"/>
          <p:cNvSpPr>
            <a:spLocks noGrp="1"/>
          </p:cNvSpPr>
          <p:nvPr>
            <p:ph type="sldNum" sz="quarter" idx="5"/>
          </p:nvPr>
        </p:nvSpPr>
        <p:spPr/>
        <p:txBody>
          <a:bodyPr/>
          <a:lstStyle/>
          <a:p>
            <a:fld id="{0A3C37BE-C303-496D-B5CD-85F2937540FC}" type="slidenum">
              <a:rPr lang="en-US" smtClean="0"/>
              <a:t>9</a:t>
            </a:fld>
            <a:endParaRPr lang="en-US" dirty="0"/>
          </a:p>
        </p:txBody>
      </p:sp>
    </p:spTree>
    <p:extLst>
      <p:ext uri="{BB962C8B-B14F-4D97-AF65-F5344CB8AC3E}">
        <p14:creationId xmlns:p14="http://schemas.microsoft.com/office/powerpoint/2010/main" val="3788109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to find out if there have been any complaints about </a:t>
            </a:r>
            <a:r>
              <a:rPr lang="en-US" dirty="0" smtClean="0"/>
              <a:t>the school you are considering. </a:t>
            </a:r>
            <a:r>
              <a:rPr lang="en-US" dirty="0"/>
              <a:t>Contact the Better Business Bureau and the Attorney </a:t>
            </a:r>
            <a:r>
              <a:rPr lang="en-US" dirty="0" smtClean="0"/>
              <a:t>General’s </a:t>
            </a:r>
            <a:r>
              <a:rPr lang="en-US" dirty="0"/>
              <a:t>Office in the school's state.</a:t>
            </a:r>
          </a:p>
        </p:txBody>
      </p:sp>
      <p:sp>
        <p:nvSpPr>
          <p:cNvPr id="4" name="Slide Number Placeholder 3"/>
          <p:cNvSpPr>
            <a:spLocks noGrp="1"/>
          </p:cNvSpPr>
          <p:nvPr>
            <p:ph type="sldNum" sz="quarter" idx="5"/>
          </p:nvPr>
        </p:nvSpPr>
        <p:spPr/>
        <p:txBody>
          <a:bodyPr/>
          <a:lstStyle/>
          <a:p>
            <a:fld id="{0A3C37BE-C303-496D-B5CD-85F2937540FC}" type="slidenum">
              <a:rPr lang="en-US" smtClean="0"/>
              <a:t>10</a:t>
            </a:fld>
            <a:endParaRPr lang="en-US" dirty="0"/>
          </a:p>
        </p:txBody>
      </p:sp>
    </p:spTree>
    <p:extLst>
      <p:ext uri="{BB962C8B-B14F-4D97-AF65-F5344CB8AC3E}">
        <p14:creationId xmlns:p14="http://schemas.microsoft.com/office/powerpoint/2010/main" val="2850013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7474E5-337E-4E53-87BB-252216DAF90A}" type="datetimeFigureOut">
              <a:rPr lang="en-US" smtClean="0"/>
              <a:t>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DBB48-B56C-48F8-AD8A-C7405104A479}" type="slidenum">
              <a:rPr lang="en-US" smtClean="0"/>
              <a:t>‹#›</a:t>
            </a:fld>
            <a:endParaRPr lang="en-US" dirty="0"/>
          </a:p>
        </p:txBody>
      </p:sp>
    </p:spTree>
    <p:extLst>
      <p:ext uri="{BB962C8B-B14F-4D97-AF65-F5344CB8AC3E}">
        <p14:creationId xmlns:p14="http://schemas.microsoft.com/office/powerpoint/2010/main" val="717120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7474E5-337E-4E53-87BB-252216DAF90A}" type="datetimeFigureOut">
              <a:rPr lang="en-US" smtClean="0"/>
              <a:t>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DBB48-B56C-48F8-AD8A-C7405104A479}" type="slidenum">
              <a:rPr lang="en-US" smtClean="0"/>
              <a:t>‹#›</a:t>
            </a:fld>
            <a:endParaRPr lang="en-US" dirty="0"/>
          </a:p>
        </p:txBody>
      </p:sp>
    </p:spTree>
    <p:extLst>
      <p:ext uri="{BB962C8B-B14F-4D97-AF65-F5344CB8AC3E}">
        <p14:creationId xmlns:p14="http://schemas.microsoft.com/office/powerpoint/2010/main" val="1392217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7474E5-337E-4E53-87BB-252216DAF90A}" type="datetimeFigureOut">
              <a:rPr lang="en-US" smtClean="0"/>
              <a:t>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DBB48-B56C-48F8-AD8A-C7405104A479}" type="slidenum">
              <a:rPr lang="en-US" smtClean="0"/>
              <a:t>‹#›</a:t>
            </a:fld>
            <a:endParaRPr lang="en-US" dirty="0"/>
          </a:p>
        </p:txBody>
      </p:sp>
    </p:spTree>
    <p:extLst>
      <p:ext uri="{BB962C8B-B14F-4D97-AF65-F5344CB8AC3E}">
        <p14:creationId xmlns:p14="http://schemas.microsoft.com/office/powerpoint/2010/main" val="698840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7474E5-337E-4E53-87BB-252216DAF90A}" type="datetimeFigureOut">
              <a:rPr lang="en-US" smtClean="0"/>
              <a:t>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DBB48-B56C-48F8-AD8A-C7405104A479}" type="slidenum">
              <a:rPr lang="en-US" smtClean="0"/>
              <a:t>‹#›</a:t>
            </a:fld>
            <a:endParaRPr lang="en-US" dirty="0"/>
          </a:p>
        </p:txBody>
      </p:sp>
    </p:spTree>
    <p:extLst>
      <p:ext uri="{BB962C8B-B14F-4D97-AF65-F5344CB8AC3E}">
        <p14:creationId xmlns:p14="http://schemas.microsoft.com/office/powerpoint/2010/main" val="219480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7474E5-337E-4E53-87BB-252216DAF90A}" type="datetimeFigureOut">
              <a:rPr lang="en-US" smtClean="0"/>
              <a:t>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DBB48-B56C-48F8-AD8A-C7405104A479}" type="slidenum">
              <a:rPr lang="en-US" smtClean="0"/>
              <a:t>‹#›</a:t>
            </a:fld>
            <a:endParaRPr lang="en-US" dirty="0"/>
          </a:p>
        </p:txBody>
      </p:sp>
    </p:spTree>
    <p:extLst>
      <p:ext uri="{BB962C8B-B14F-4D97-AF65-F5344CB8AC3E}">
        <p14:creationId xmlns:p14="http://schemas.microsoft.com/office/powerpoint/2010/main" val="945736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7474E5-337E-4E53-87BB-252216DAF90A}" type="datetimeFigureOut">
              <a:rPr lang="en-US" smtClean="0"/>
              <a:t>10/1/2021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DBB48-B56C-48F8-AD8A-C7405104A479}" type="slidenum">
              <a:rPr lang="en-US" smtClean="0"/>
              <a:t>‹#›</a:t>
            </a:fld>
            <a:endParaRPr lang="en-US" dirty="0"/>
          </a:p>
        </p:txBody>
      </p:sp>
    </p:spTree>
    <p:extLst>
      <p:ext uri="{BB962C8B-B14F-4D97-AF65-F5344CB8AC3E}">
        <p14:creationId xmlns:p14="http://schemas.microsoft.com/office/powerpoint/2010/main" val="609813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7474E5-337E-4E53-87BB-252216DAF90A}" type="datetimeFigureOut">
              <a:rPr lang="en-US" smtClean="0"/>
              <a:t>10/1/2021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ADBB48-B56C-48F8-AD8A-C7405104A479}" type="slidenum">
              <a:rPr lang="en-US" smtClean="0"/>
              <a:t>‹#›</a:t>
            </a:fld>
            <a:endParaRPr lang="en-US" dirty="0"/>
          </a:p>
        </p:txBody>
      </p:sp>
    </p:spTree>
    <p:extLst>
      <p:ext uri="{BB962C8B-B14F-4D97-AF65-F5344CB8AC3E}">
        <p14:creationId xmlns:p14="http://schemas.microsoft.com/office/powerpoint/2010/main" val="457281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7474E5-337E-4E53-87BB-252216DAF90A}" type="datetimeFigureOut">
              <a:rPr lang="en-US" smtClean="0"/>
              <a:t>10/1/2021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ADBB48-B56C-48F8-AD8A-C7405104A479}" type="slidenum">
              <a:rPr lang="en-US" smtClean="0"/>
              <a:t>‹#›</a:t>
            </a:fld>
            <a:endParaRPr lang="en-US" dirty="0"/>
          </a:p>
        </p:txBody>
      </p:sp>
    </p:spTree>
    <p:extLst>
      <p:ext uri="{BB962C8B-B14F-4D97-AF65-F5344CB8AC3E}">
        <p14:creationId xmlns:p14="http://schemas.microsoft.com/office/powerpoint/2010/main" val="2547790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7474E5-337E-4E53-87BB-252216DAF90A}" type="datetimeFigureOut">
              <a:rPr lang="en-US" smtClean="0"/>
              <a:t>10/1/2021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ADBB48-B56C-48F8-AD8A-C7405104A479}" type="slidenum">
              <a:rPr lang="en-US" smtClean="0"/>
              <a:t>‹#›</a:t>
            </a:fld>
            <a:endParaRPr lang="en-US" dirty="0"/>
          </a:p>
        </p:txBody>
      </p:sp>
    </p:spTree>
    <p:extLst>
      <p:ext uri="{BB962C8B-B14F-4D97-AF65-F5344CB8AC3E}">
        <p14:creationId xmlns:p14="http://schemas.microsoft.com/office/powerpoint/2010/main" val="3387422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7474E5-337E-4E53-87BB-252216DAF90A}" type="datetimeFigureOut">
              <a:rPr lang="en-US" smtClean="0"/>
              <a:t>10/1/2021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DBB48-B56C-48F8-AD8A-C7405104A479}" type="slidenum">
              <a:rPr lang="en-US" smtClean="0"/>
              <a:t>‹#›</a:t>
            </a:fld>
            <a:endParaRPr lang="en-US" dirty="0"/>
          </a:p>
        </p:txBody>
      </p:sp>
    </p:spTree>
    <p:extLst>
      <p:ext uri="{BB962C8B-B14F-4D97-AF65-F5344CB8AC3E}">
        <p14:creationId xmlns:p14="http://schemas.microsoft.com/office/powerpoint/2010/main" val="1434338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7474E5-337E-4E53-87BB-252216DAF90A}" type="datetimeFigureOut">
              <a:rPr lang="en-US" smtClean="0"/>
              <a:t>10/1/2021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DBB48-B56C-48F8-AD8A-C7405104A479}" type="slidenum">
              <a:rPr lang="en-US" smtClean="0"/>
              <a:t>‹#›</a:t>
            </a:fld>
            <a:endParaRPr lang="en-US" dirty="0"/>
          </a:p>
        </p:txBody>
      </p:sp>
    </p:spTree>
    <p:extLst>
      <p:ext uri="{BB962C8B-B14F-4D97-AF65-F5344CB8AC3E}">
        <p14:creationId xmlns:p14="http://schemas.microsoft.com/office/powerpoint/2010/main" val="413760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7474E5-337E-4E53-87BB-252216DAF90A}" type="datetimeFigureOut">
              <a:rPr lang="en-US" smtClean="0"/>
              <a:t>10/1/2021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DBB48-B56C-48F8-AD8A-C7405104A479}" type="slidenum">
              <a:rPr lang="en-US" smtClean="0"/>
              <a:t>‹#›</a:t>
            </a:fld>
            <a:endParaRPr lang="en-US" dirty="0"/>
          </a:p>
        </p:txBody>
      </p:sp>
    </p:spTree>
    <p:extLst>
      <p:ext uri="{BB962C8B-B14F-4D97-AF65-F5344CB8AC3E}">
        <p14:creationId xmlns:p14="http://schemas.microsoft.com/office/powerpoint/2010/main" val="2804013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gUis5lityCQ"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Pn4OECMTh5w"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mTHtn0FRMWw&amp;t=32s"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HKbP4pV8ph0"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382AEE0C-DF74-5647-84D0-36518F567756}"/>
              </a:ext>
            </a:extLst>
          </p:cNvPr>
          <p:cNvSpPr/>
          <p:nvPr/>
        </p:nvSpPr>
        <p:spPr>
          <a:xfrm>
            <a:off x="4422" y="0"/>
            <a:ext cx="12187578" cy="6861220"/>
          </a:xfrm>
          <a:prstGeom prst="rect">
            <a:avLst/>
          </a:prstGeom>
          <a:solidFill>
            <a:srgbClr val="009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658930-1822-9141-A0BF-CF07D8ED7036}"/>
              </a:ext>
            </a:extLst>
          </p:cNvPr>
          <p:cNvSpPr>
            <a:spLocks noGrp="1"/>
          </p:cNvSpPr>
          <p:nvPr>
            <p:ph type="ctrTitle"/>
          </p:nvPr>
        </p:nvSpPr>
        <p:spPr>
          <a:xfrm>
            <a:off x="2205692" y="1625600"/>
            <a:ext cx="7780615" cy="2859314"/>
          </a:xfrm>
          <a:ln w="101600">
            <a:solidFill>
              <a:schemeClr val="bg1"/>
            </a:solidFill>
            <a:miter lim="800000"/>
          </a:ln>
        </p:spPr>
        <p:txBody>
          <a:bodyPr anchor="ctr">
            <a:normAutofit/>
          </a:bodyPr>
          <a:lstStyle/>
          <a:p>
            <a:pPr>
              <a:lnSpc>
                <a:spcPct val="100000"/>
              </a:lnSpc>
              <a:spcAft>
                <a:spcPts val="600"/>
              </a:spcAft>
            </a:pPr>
            <a:r>
              <a:rPr lang="en-US" sz="4400" b="1" dirty="0" smtClean="0">
                <a:solidFill>
                  <a:schemeClr val="bg1"/>
                </a:solidFill>
                <a:latin typeface="Myriad Pro" pitchFamily="34" charset="0"/>
              </a:rPr>
              <a:t>A Basic Guide</a:t>
            </a:r>
            <a:br>
              <a:rPr lang="en-US" sz="4400" b="1" dirty="0" smtClean="0">
                <a:solidFill>
                  <a:schemeClr val="bg1"/>
                </a:solidFill>
                <a:latin typeface="Myriad Pro" pitchFamily="34" charset="0"/>
              </a:rPr>
            </a:br>
            <a:r>
              <a:rPr lang="en-US" sz="4400" b="1" dirty="0" smtClean="0">
                <a:solidFill>
                  <a:schemeClr val="bg1"/>
                </a:solidFill>
                <a:latin typeface="Myriad Pro" pitchFamily="34" charset="0"/>
              </a:rPr>
              <a:t>to Selecting and Financing</a:t>
            </a:r>
            <a:br>
              <a:rPr lang="en-US" sz="4400" b="1" dirty="0" smtClean="0">
                <a:solidFill>
                  <a:schemeClr val="bg1"/>
                </a:solidFill>
                <a:latin typeface="Myriad Pro" pitchFamily="34" charset="0"/>
              </a:rPr>
            </a:br>
            <a:r>
              <a:rPr lang="en-US" sz="4400" b="1" dirty="0" smtClean="0">
                <a:solidFill>
                  <a:schemeClr val="bg1"/>
                </a:solidFill>
                <a:latin typeface="Myriad Pro" pitchFamily="34" charset="0"/>
              </a:rPr>
              <a:t>Career School or College</a:t>
            </a:r>
            <a:endParaRPr lang="en-US" sz="4400" b="1" dirty="0">
              <a:solidFill>
                <a:schemeClr val="bg1"/>
              </a:solidFill>
              <a:latin typeface="Myriad Pro" pitchFamily="34" charset="0"/>
            </a:endParaRPr>
          </a:p>
        </p:txBody>
      </p:sp>
      <p:sp>
        <p:nvSpPr>
          <p:cNvPr id="3" name="TextBox 2">
            <a:extLst>
              <a:ext uri="{FF2B5EF4-FFF2-40B4-BE49-F238E27FC236}">
                <a16:creationId xmlns:a16="http://schemas.microsoft.com/office/drawing/2014/main" id="{E2F40B8C-52CC-4F45-9610-9CAAAEA34E46}"/>
              </a:ext>
            </a:extLst>
          </p:cNvPr>
          <p:cNvSpPr txBox="1"/>
          <p:nvPr/>
        </p:nvSpPr>
        <p:spPr>
          <a:xfrm>
            <a:off x="2205692" y="4827795"/>
            <a:ext cx="7780615" cy="1569660"/>
          </a:xfrm>
          <a:prstGeom prst="rect">
            <a:avLst/>
          </a:prstGeom>
          <a:noFill/>
        </p:spPr>
        <p:txBody>
          <a:bodyPr wrap="square" rtlCol="0">
            <a:spAutoFit/>
          </a:bodyPr>
          <a:lstStyle/>
          <a:p>
            <a:pPr algn="ctr"/>
            <a:r>
              <a:rPr lang="en-US" sz="2400" dirty="0" smtClean="0">
                <a:solidFill>
                  <a:schemeClr val="bg1"/>
                </a:solidFill>
                <a:latin typeface="Myriad Pro" panose="020B0503030403020204" pitchFamily="34" charset="0"/>
              </a:rPr>
              <a:t>The FAFSA, scholarships, financial aid,</a:t>
            </a:r>
          </a:p>
          <a:p>
            <a:pPr algn="ctr"/>
            <a:r>
              <a:rPr lang="en-US" sz="2400" dirty="0" smtClean="0">
                <a:solidFill>
                  <a:schemeClr val="bg1"/>
                </a:solidFill>
                <a:latin typeface="Myriad Pro" panose="020B0503030403020204" pitchFamily="34" charset="0"/>
              </a:rPr>
              <a:t>choosing a school, and more</a:t>
            </a:r>
          </a:p>
          <a:p>
            <a:pPr algn="ctr"/>
            <a:endParaRPr lang="en-US" sz="2400" i="1" dirty="0">
              <a:solidFill>
                <a:schemeClr val="bg1"/>
              </a:solidFill>
              <a:latin typeface="Myriad Pro" panose="020B0503030403020204" pitchFamily="34" charset="0"/>
            </a:endParaRPr>
          </a:p>
          <a:p>
            <a:pPr algn="ctr"/>
            <a:r>
              <a:rPr lang="en-US" sz="2400" i="1" dirty="0" smtClean="0">
                <a:solidFill>
                  <a:schemeClr val="bg1"/>
                </a:solidFill>
                <a:latin typeface="Myriad Pro" panose="020B0503030403020204" pitchFamily="34" charset="0"/>
              </a:rPr>
              <a:t>Presented by LifeSmarts, consumer education for teens</a:t>
            </a:r>
            <a:endParaRPr lang="en-US" sz="2400" i="1" dirty="0">
              <a:solidFill>
                <a:schemeClr val="bg1"/>
              </a:solidFill>
              <a:latin typeface="Myriad Pro" panose="020B0503030403020204" pitchFamily="34" charset="0"/>
            </a:endParaRPr>
          </a:p>
        </p:txBody>
      </p:sp>
      <p:sp>
        <p:nvSpPr>
          <p:cNvPr id="5" name="Rectangle 4">
            <a:extLst>
              <a:ext uri="{FF2B5EF4-FFF2-40B4-BE49-F238E27FC236}">
                <a16:creationId xmlns:a16="http://schemas.microsoft.com/office/drawing/2014/main" id="{703703BD-349A-044C-BBB2-80F3727BD2A3}"/>
              </a:ext>
            </a:extLst>
          </p:cNvPr>
          <p:cNvSpPr/>
          <p:nvPr/>
        </p:nvSpPr>
        <p:spPr>
          <a:xfrm>
            <a:off x="0" y="-997526"/>
            <a:ext cx="2476361" cy="671578"/>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3D09CE0-95C2-E040-9533-C0AF7F77EEF4}"/>
              </a:ext>
            </a:extLst>
          </p:cNvPr>
          <p:cNvSpPr/>
          <p:nvPr/>
        </p:nvSpPr>
        <p:spPr>
          <a:xfrm>
            <a:off x="2466217" y="-997527"/>
            <a:ext cx="2432304" cy="671578"/>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Rectangle 6">
            <a:extLst>
              <a:ext uri="{FF2B5EF4-FFF2-40B4-BE49-F238E27FC236}">
                <a16:creationId xmlns:a16="http://schemas.microsoft.com/office/drawing/2014/main" id="{0809F3D9-94CD-7B46-BC95-4BDA1E9BF28C}"/>
              </a:ext>
            </a:extLst>
          </p:cNvPr>
          <p:cNvSpPr/>
          <p:nvPr/>
        </p:nvSpPr>
        <p:spPr>
          <a:xfrm>
            <a:off x="4896153" y="-997527"/>
            <a:ext cx="2432304" cy="671578"/>
          </a:xfrm>
          <a:prstGeom prst="rect">
            <a:avLst/>
          </a:prstGeom>
          <a:solidFill>
            <a:srgbClr val="4D6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FC6681-BA5B-E94A-83F7-57F7C83CB79C}"/>
              </a:ext>
            </a:extLst>
          </p:cNvPr>
          <p:cNvSpPr/>
          <p:nvPr/>
        </p:nvSpPr>
        <p:spPr>
          <a:xfrm>
            <a:off x="7319615" y="-997526"/>
            <a:ext cx="2432304" cy="671578"/>
          </a:xfrm>
          <a:prstGeom prst="rect">
            <a:avLst/>
          </a:prstGeom>
          <a:solidFill>
            <a:srgbClr val="3F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B9969FE-67A6-2449-A632-5ABD7D171219}"/>
              </a:ext>
            </a:extLst>
          </p:cNvPr>
          <p:cNvSpPr/>
          <p:nvPr/>
        </p:nvSpPr>
        <p:spPr>
          <a:xfrm>
            <a:off x="9751919" y="-997527"/>
            <a:ext cx="2432304" cy="671578"/>
          </a:xfrm>
          <a:prstGeom prst="rect">
            <a:avLst/>
          </a:prstGeom>
          <a:solidFill>
            <a:srgbClr val="5F5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38785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F08D9-AEED-4FAC-8F16-3CEEEF91F5AB}"/>
              </a:ext>
            </a:extLst>
          </p:cNvPr>
          <p:cNvSpPr>
            <a:spLocks noGrp="1"/>
          </p:cNvSpPr>
          <p:nvPr>
            <p:ph type="title"/>
          </p:nvPr>
        </p:nvSpPr>
        <p:spPr>
          <a:xfrm>
            <a:off x="838200" y="365125"/>
            <a:ext cx="10515600" cy="1281113"/>
          </a:xfrm>
        </p:spPr>
        <p:txBody>
          <a:bodyPr>
            <a:normAutofit/>
          </a:bodyPr>
          <a:lstStyle/>
          <a:p>
            <a:r>
              <a:rPr lang="en-US" sz="4000" dirty="0">
                <a:solidFill>
                  <a:srgbClr val="B2B3B6"/>
                </a:solidFill>
                <a:latin typeface="Calibri" panose="020F0502020204030204" pitchFamily="34" charset="0"/>
                <a:cs typeface="Calibri" panose="020F0502020204030204" pitchFamily="34" charset="0"/>
              </a:rPr>
              <a:t>Completion and Job Placement rates</a:t>
            </a:r>
          </a:p>
        </p:txBody>
      </p:sp>
      <p:sp>
        <p:nvSpPr>
          <p:cNvPr id="3" name="Content Placeholder 2">
            <a:extLst>
              <a:ext uri="{FF2B5EF4-FFF2-40B4-BE49-F238E27FC236}">
                <a16:creationId xmlns:a16="http://schemas.microsoft.com/office/drawing/2014/main" id="{333A8F7C-B2AB-4DA3-8F50-DB0AFF5A9499}"/>
              </a:ext>
            </a:extLst>
          </p:cNvPr>
          <p:cNvSpPr>
            <a:spLocks noGrp="1"/>
          </p:cNvSpPr>
          <p:nvPr>
            <p:ph idx="1"/>
          </p:nvPr>
        </p:nvSpPr>
        <p:spPr>
          <a:xfrm>
            <a:off x="838200" y="1646238"/>
            <a:ext cx="10515600" cy="4530725"/>
          </a:xfrm>
        </p:spPr>
        <p:txBody>
          <a:bodyPr>
            <a:normAutofit/>
          </a:bodyPr>
          <a:lstStyle/>
          <a:p>
            <a:pPr marL="0" indent="0">
              <a:buNone/>
            </a:pPr>
            <a:r>
              <a:rPr lang="en-US" sz="2400" dirty="0"/>
              <a:t>Before you enroll ask:</a:t>
            </a:r>
          </a:p>
          <a:p>
            <a:pPr marL="914400" indent="-457200"/>
            <a:r>
              <a:rPr lang="en-US" sz="2400" dirty="0" smtClean="0"/>
              <a:t>What </a:t>
            </a:r>
            <a:r>
              <a:rPr lang="en-US" sz="2400" dirty="0"/>
              <a:t>percentage of student complete the program?</a:t>
            </a:r>
          </a:p>
          <a:p>
            <a:pPr marL="914400" indent="-457200"/>
            <a:r>
              <a:rPr lang="en-US" sz="2400" dirty="0" smtClean="0"/>
              <a:t>How </a:t>
            </a:r>
            <a:r>
              <a:rPr lang="en-US" sz="2400" dirty="0"/>
              <a:t>many graduates find jobs in their chosen field?</a:t>
            </a:r>
          </a:p>
          <a:p>
            <a:pPr marL="914400" indent="-457200"/>
            <a:r>
              <a:rPr lang="en-US" sz="2400" dirty="0" smtClean="0"/>
              <a:t>What </a:t>
            </a:r>
            <a:r>
              <a:rPr lang="en-US" sz="2400" dirty="0"/>
              <a:t>is the average starting salary?</a:t>
            </a:r>
          </a:p>
          <a:p>
            <a:pPr marL="914400" indent="-457200"/>
            <a:r>
              <a:rPr lang="en-US" sz="2400" dirty="0" smtClean="0"/>
              <a:t>What </a:t>
            </a:r>
            <a:r>
              <a:rPr lang="en-US" sz="2400" dirty="0"/>
              <a:t>is the average school debt of graduates? </a:t>
            </a:r>
          </a:p>
          <a:p>
            <a:pPr marL="0" indent="0">
              <a:buNone/>
            </a:pPr>
            <a:r>
              <a:rPr lang="en-US" sz="2400" dirty="0"/>
              <a:t>	</a:t>
            </a:r>
          </a:p>
        </p:txBody>
      </p:sp>
      <p:sp>
        <p:nvSpPr>
          <p:cNvPr id="4" name="Slide Number Placeholder 3">
            <a:extLst>
              <a:ext uri="{FF2B5EF4-FFF2-40B4-BE49-F238E27FC236}">
                <a16:creationId xmlns:a16="http://schemas.microsoft.com/office/drawing/2014/main" id="{0709DF63-9211-4AC5-AA1C-803FE6B1D50C}"/>
              </a:ext>
            </a:extLst>
          </p:cNvPr>
          <p:cNvSpPr>
            <a:spLocks noGrp="1"/>
          </p:cNvSpPr>
          <p:nvPr>
            <p:ph type="sldNum" sz="quarter" idx="12"/>
          </p:nvPr>
        </p:nvSpPr>
        <p:spPr/>
        <p:txBody>
          <a:bodyPr/>
          <a:lstStyle/>
          <a:p>
            <a:fld id="{0FF54DE5-C571-48E8-A5BC-B369434E2F44}" type="slidenum">
              <a:rPr lang="en-US" smtClean="0"/>
              <a:t>10</a:t>
            </a:fld>
            <a:endParaRPr lang="en-US" dirty="0"/>
          </a:p>
        </p:txBody>
      </p:sp>
    </p:spTree>
    <p:extLst>
      <p:ext uri="{BB962C8B-B14F-4D97-AF65-F5344CB8AC3E}">
        <p14:creationId xmlns:p14="http://schemas.microsoft.com/office/powerpoint/2010/main" val="301874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C223B-4479-4198-B9C7-EAC949543805}"/>
              </a:ext>
            </a:extLst>
          </p:cNvPr>
          <p:cNvSpPr>
            <a:spLocks noGrp="1"/>
          </p:cNvSpPr>
          <p:nvPr>
            <p:ph type="title"/>
          </p:nvPr>
        </p:nvSpPr>
        <p:spPr>
          <a:xfrm>
            <a:off x="838200" y="658368"/>
            <a:ext cx="10515600" cy="989278"/>
          </a:xfrm>
        </p:spPr>
        <p:txBody>
          <a:bodyPr>
            <a:normAutofit/>
          </a:bodyPr>
          <a:lstStyle/>
          <a:p>
            <a:r>
              <a:rPr lang="en-US" sz="4000" i="0" dirty="0">
                <a:solidFill>
                  <a:srgbClr val="B2B3B6"/>
                </a:solidFill>
                <a:effectLst/>
                <a:latin typeface="Calibri" panose="020F0502020204030204" pitchFamily="34" charset="0"/>
                <a:cs typeface="Calibri" panose="020F0502020204030204" pitchFamily="34" charset="0"/>
              </a:rPr>
              <a:t>Beware of Diploma Mills</a:t>
            </a:r>
            <a:endParaRPr lang="en-US" sz="4000" dirty="0">
              <a:solidFill>
                <a:srgbClr val="B2B3B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964995C-C121-4226-A7F2-C1C74E0F042F}"/>
              </a:ext>
            </a:extLst>
          </p:cNvPr>
          <p:cNvSpPr>
            <a:spLocks noGrp="1"/>
          </p:cNvSpPr>
          <p:nvPr>
            <p:ph idx="1"/>
          </p:nvPr>
        </p:nvSpPr>
        <p:spPr>
          <a:xfrm>
            <a:off x="838200" y="1647646"/>
            <a:ext cx="10515600" cy="4876979"/>
          </a:xfrm>
        </p:spPr>
        <p:txBody>
          <a:bodyPr vert="horz" lIns="91440" tIns="45720" rIns="91440" bIns="45720" rtlCol="0" anchor="t">
            <a:noAutofit/>
          </a:bodyPr>
          <a:lstStyle/>
          <a:p>
            <a:pPr marL="0" indent="0">
              <a:buNone/>
            </a:pPr>
            <a:r>
              <a:rPr lang="en-US" sz="2400" dirty="0" smtClean="0"/>
              <a:t>Diploma mills </a:t>
            </a:r>
            <a:r>
              <a:rPr lang="en-US" sz="2400" dirty="0"/>
              <a:t>are companies that offer </a:t>
            </a:r>
            <a:r>
              <a:rPr lang="en-US" sz="2400" dirty="0" smtClean="0"/>
              <a:t>worthless </a:t>
            </a:r>
            <a:r>
              <a:rPr lang="en-US" sz="2400" dirty="0"/>
              <a:t>degrees or certificates for a fee.</a:t>
            </a:r>
          </a:p>
          <a:p>
            <a:pPr marL="0" indent="0">
              <a:buNone/>
            </a:pPr>
            <a:r>
              <a:rPr lang="en-US" sz="2400" dirty="0">
                <a:solidFill>
                  <a:srgbClr val="2F4A26"/>
                </a:solidFill>
              </a:rPr>
              <a:t>Look for these warning signs:</a:t>
            </a:r>
            <a:endParaRPr lang="en-US" sz="2400" dirty="0">
              <a:solidFill>
                <a:srgbClr val="2F4A26"/>
              </a:solidFill>
              <a:cs typeface="Calibri"/>
            </a:endParaRPr>
          </a:p>
          <a:p>
            <a:pPr marL="914400" indent="-457200"/>
            <a:r>
              <a:rPr lang="en-US" sz="2400" dirty="0"/>
              <a:t>Accreditation from an organization not recognized by the U.S. Department of Education</a:t>
            </a:r>
            <a:endParaRPr lang="en-US" sz="2400" dirty="0">
              <a:cs typeface="Calibri"/>
            </a:endParaRPr>
          </a:p>
          <a:p>
            <a:pPr marL="914400" indent="-457200"/>
            <a:r>
              <a:rPr lang="en-US" sz="2400" dirty="0"/>
              <a:t>Degrees can be earned in much less time than at an accredited </a:t>
            </a:r>
            <a:r>
              <a:rPr lang="en-US" sz="2400" dirty="0" smtClean="0"/>
              <a:t>post-secondary </a:t>
            </a:r>
            <a:r>
              <a:rPr lang="en-US" sz="2400" dirty="0"/>
              <a:t>institution</a:t>
            </a:r>
            <a:endParaRPr lang="en-US" sz="2400" dirty="0">
              <a:cs typeface="Calibri"/>
            </a:endParaRPr>
          </a:p>
          <a:p>
            <a:pPr marL="914400" indent="-457200"/>
            <a:r>
              <a:rPr lang="en-US" sz="2400" dirty="0"/>
              <a:t>Tuition paid on a per-degree basis</a:t>
            </a:r>
            <a:endParaRPr lang="en-US" sz="2400" dirty="0">
              <a:cs typeface="Calibri"/>
            </a:endParaRPr>
          </a:p>
          <a:p>
            <a:pPr marL="914400" indent="-457200"/>
            <a:r>
              <a:rPr lang="en-US" sz="2400" dirty="0"/>
              <a:t>Little or no interaction with professors</a:t>
            </a:r>
            <a:endParaRPr lang="en-US" sz="2400" dirty="0">
              <a:cs typeface="Calibri"/>
            </a:endParaRPr>
          </a:p>
          <a:p>
            <a:pPr marL="914400" indent="-457200"/>
            <a:r>
              <a:rPr lang="en-US" sz="2400" dirty="0"/>
              <a:t>Names that are similar to well-known, reputable universities</a:t>
            </a:r>
            <a:endParaRPr lang="en-US" sz="2400" dirty="0">
              <a:cs typeface="Calibri"/>
            </a:endParaRPr>
          </a:p>
          <a:p>
            <a:pPr marL="914400" indent="-457200"/>
            <a:r>
              <a:rPr lang="en-US" sz="2400" dirty="0"/>
              <a:t>Addresses that are P.O. boxes or office suites (the campus may just be a P.O. box or </a:t>
            </a:r>
            <a:r>
              <a:rPr lang="en-US" sz="2400" dirty="0" smtClean="0"/>
              <a:t>someone’s </a:t>
            </a:r>
            <a:r>
              <a:rPr lang="en-US" sz="2400" dirty="0"/>
              <a:t>attic)</a:t>
            </a:r>
            <a:endParaRPr lang="en-US" sz="2400" dirty="0">
              <a:cs typeface="Calibri"/>
            </a:endParaRPr>
          </a:p>
        </p:txBody>
      </p:sp>
      <p:sp>
        <p:nvSpPr>
          <p:cNvPr id="4" name="Slide Number Placeholder 3">
            <a:extLst>
              <a:ext uri="{FF2B5EF4-FFF2-40B4-BE49-F238E27FC236}">
                <a16:creationId xmlns:a16="http://schemas.microsoft.com/office/drawing/2014/main" id="{A8041C80-F83E-429A-9409-331B5E66BD12}"/>
              </a:ext>
            </a:extLst>
          </p:cNvPr>
          <p:cNvSpPr>
            <a:spLocks noGrp="1"/>
          </p:cNvSpPr>
          <p:nvPr>
            <p:ph type="sldNum" sz="quarter" idx="12"/>
          </p:nvPr>
        </p:nvSpPr>
        <p:spPr/>
        <p:txBody>
          <a:bodyPr/>
          <a:lstStyle/>
          <a:p>
            <a:fld id="{0FF54DE5-C571-48E8-A5BC-B369434E2F44}" type="slidenum">
              <a:rPr lang="en-US" smtClean="0"/>
              <a:t>11</a:t>
            </a:fld>
            <a:endParaRPr lang="en-US" dirty="0"/>
          </a:p>
        </p:txBody>
      </p:sp>
    </p:spTree>
    <p:extLst>
      <p:ext uri="{BB962C8B-B14F-4D97-AF65-F5344CB8AC3E}">
        <p14:creationId xmlns:p14="http://schemas.microsoft.com/office/powerpoint/2010/main" val="173942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2008171"/>
          </a:xfrm>
        </p:spPr>
        <p:txBody>
          <a:bodyPr anchor="b">
            <a:noAutofit/>
          </a:bodyPr>
          <a:lstStyle/>
          <a:p>
            <a:r>
              <a:rPr lang="en-US" sz="6000" b="1" dirty="0" smtClean="0">
                <a:solidFill>
                  <a:schemeClr val="bg1"/>
                </a:solidFill>
                <a:latin typeface="Myriad Pro" pitchFamily="34" charset="0"/>
              </a:rPr>
              <a:t>Think About It. </a:t>
            </a:r>
            <a:endParaRPr lang="en-US" sz="6000" dirty="0">
              <a:latin typeface="Myriad Pro"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2684423"/>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solidFill>
                  <a:srgbClr val="B2B3B6"/>
                </a:solidFill>
                <a:cs typeface="Calibri"/>
              </a:rPr>
              <a:t>Fact:</a:t>
            </a:r>
            <a:r>
              <a:rPr lang="en-US" sz="2400" dirty="0">
                <a:solidFill>
                  <a:schemeClr val="accent2">
                    <a:lumMod val="75000"/>
                  </a:schemeClr>
                </a:solidFill>
                <a:cs typeface="Calibri"/>
              </a:rPr>
              <a:t> </a:t>
            </a:r>
            <a:r>
              <a:rPr lang="en-US" sz="2400" dirty="0">
                <a:ea typeface="+mn-lt"/>
                <a:cs typeface="+mn-lt"/>
              </a:rPr>
              <a:t>Over a lifetime, a person who graduates from career school, a 2-year or a 4-year college may earn </a:t>
            </a:r>
            <a:r>
              <a:rPr lang="en-US" sz="2400" dirty="0" smtClean="0">
                <a:ea typeface="+mn-lt"/>
                <a:cs typeface="+mn-lt"/>
              </a:rPr>
              <a:t>more than </a:t>
            </a:r>
            <a:r>
              <a:rPr lang="en-US" sz="2400" dirty="0">
                <a:ea typeface="+mn-lt"/>
                <a:cs typeface="+mn-lt"/>
              </a:rPr>
              <a:t>$1.2 million more than a high school graduate. </a:t>
            </a:r>
            <a:endParaRPr lang="en-US" sz="2400" dirty="0">
              <a:solidFill>
                <a:schemeClr val="accent2">
                  <a:lumMod val="75000"/>
                </a:schemeClr>
              </a:solidFill>
              <a:cs typeface="Calibri"/>
            </a:endParaRPr>
          </a:p>
          <a:p>
            <a:pPr marL="0" indent="0">
              <a:buNone/>
            </a:pPr>
            <a:r>
              <a:rPr lang="en-US" sz="2400" i="1" dirty="0">
                <a:solidFill>
                  <a:srgbClr val="B2B3B6"/>
                </a:solidFill>
                <a:cs typeface="Calibri"/>
              </a:rPr>
              <a:t>Brainstorm:</a:t>
            </a:r>
            <a:r>
              <a:rPr lang="en-US" sz="2400" dirty="0">
                <a:solidFill>
                  <a:schemeClr val="accent2">
                    <a:lumMod val="75000"/>
                  </a:schemeClr>
                </a:solidFill>
                <a:cs typeface="Calibri"/>
              </a:rPr>
              <a:t> </a:t>
            </a:r>
            <a:r>
              <a:rPr lang="en-US" sz="2400" dirty="0">
                <a:cs typeface="Calibri"/>
              </a:rPr>
              <a:t>How many community college or career school certificate programs can you list? </a:t>
            </a:r>
          </a:p>
          <a:p>
            <a:pPr marL="0" indent="0">
              <a:buNone/>
            </a:pPr>
            <a:r>
              <a:rPr lang="en-US" sz="2400" i="1" dirty="0">
                <a:solidFill>
                  <a:srgbClr val="B2B3B6"/>
                </a:solidFill>
                <a:cs typeface="Calibri"/>
              </a:rPr>
              <a:t>React:</a:t>
            </a:r>
            <a:r>
              <a:rPr lang="en-US" sz="2400" dirty="0">
                <a:solidFill>
                  <a:schemeClr val="accent2">
                    <a:lumMod val="75000"/>
                  </a:schemeClr>
                </a:solidFill>
                <a:cs typeface="Calibri"/>
              </a:rPr>
              <a:t> </a:t>
            </a:r>
            <a:r>
              <a:rPr lang="en-US" sz="2400" dirty="0">
                <a:ea typeface="+mn-lt"/>
                <a:cs typeface="+mn-lt"/>
              </a:rPr>
              <a:t>What factors influence the decision whether to choose post-secondary education or to immediately get a job after high school? </a:t>
            </a:r>
            <a:endParaRPr lang="en-US" sz="2400" dirty="0">
              <a:solidFill>
                <a:schemeClr val="accent2">
                  <a:lumMod val="75000"/>
                </a:schemeClr>
              </a:solidFill>
              <a:cs typeface="Calibri"/>
            </a:endParaRPr>
          </a:p>
          <a:p>
            <a:pPr marL="0" indent="0">
              <a:buNone/>
            </a:pPr>
            <a:r>
              <a:rPr lang="en-US" sz="2400" i="1" dirty="0">
                <a:solidFill>
                  <a:srgbClr val="B2B3B6"/>
                </a:solidFill>
                <a:cs typeface="Calibri"/>
              </a:rPr>
              <a:t>Discuss:</a:t>
            </a:r>
            <a:r>
              <a:rPr lang="en-US" sz="2400" dirty="0">
                <a:solidFill>
                  <a:schemeClr val="accent2">
                    <a:lumMod val="75000"/>
                  </a:schemeClr>
                </a:solidFill>
                <a:cs typeface="Calibri"/>
              </a:rPr>
              <a:t> </a:t>
            </a:r>
            <a:r>
              <a:rPr lang="en-US" sz="2400" dirty="0">
                <a:cs typeface="Calibri"/>
              </a:rPr>
              <a:t>Why, when </a:t>
            </a:r>
            <a:r>
              <a:rPr lang="en-US" sz="2400" dirty="0">
                <a:ea typeface="+mn-lt"/>
                <a:cs typeface="+mn-lt"/>
              </a:rPr>
              <a:t>the demand for skilled labor in America has never been higher, has there been a decline in enrollment in career programs?</a:t>
            </a: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400" dirty="0">
              <a:solidFill>
                <a:schemeClr val="bg1"/>
              </a:solidFill>
              <a:latin typeface="Myriad Pro" panose="020B0503030403020204"/>
            </a:endParaRPr>
          </a:p>
        </p:txBody>
      </p:sp>
      <p:sp>
        <p:nvSpPr>
          <p:cNvPr id="3" name="TextBox 2"/>
          <p:cNvSpPr txBox="1"/>
          <p:nvPr/>
        </p:nvSpPr>
        <p:spPr>
          <a:xfrm>
            <a:off x="357809" y="2731722"/>
            <a:ext cx="5257801" cy="1015663"/>
          </a:xfrm>
          <a:prstGeom prst="rect">
            <a:avLst/>
          </a:prstGeom>
          <a:noFill/>
        </p:spPr>
        <p:txBody>
          <a:bodyPr wrap="square" rtlCol="0">
            <a:spAutoFit/>
          </a:bodyPr>
          <a:lstStyle/>
          <a:p>
            <a:r>
              <a:rPr lang="en-US" sz="6000" b="1" dirty="0">
                <a:solidFill>
                  <a:schemeClr val="bg1"/>
                </a:solidFill>
                <a:latin typeface="Myriad Pro" pitchFamily="34" charset="0"/>
              </a:rPr>
              <a:t>Talk About It.</a:t>
            </a:r>
            <a:endParaRPr lang="en-US" sz="6000" dirty="0"/>
          </a:p>
        </p:txBody>
      </p:sp>
    </p:spTree>
    <p:extLst>
      <p:ext uri="{BB962C8B-B14F-4D97-AF65-F5344CB8AC3E}">
        <p14:creationId xmlns:p14="http://schemas.microsoft.com/office/powerpoint/2010/main" val="3850388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 t="-5786" r="-5786" b="1"/>
          <a:stretch/>
        </p:blipFill>
        <p:spPr>
          <a:xfrm>
            <a:off x="-32549" y="-1845878"/>
            <a:ext cx="13055818" cy="8703878"/>
          </a:xfrm>
          <a:prstGeom prst="rect">
            <a:avLst/>
          </a:prstGeom>
        </p:spPr>
      </p:pic>
      <p:sp>
        <p:nvSpPr>
          <p:cNvPr id="6" name="Rectangle 5">
            <a:extLst>
              <a:ext uri="{FF2B5EF4-FFF2-40B4-BE49-F238E27FC236}">
                <a16:creationId xmlns:a16="http://schemas.microsoft.com/office/drawing/2014/main" id="{17C09B9A-FE94-1C49-9FD5-97A367F1D51D}"/>
              </a:ext>
            </a:extLst>
          </p:cNvPr>
          <p:cNvSpPr/>
          <p:nvPr/>
        </p:nvSpPr>
        <p:spPr>
          <a:xfrm>
            <a:off x="-22041" y="-50800"/>
            <a:ext cx="12236081" cy="6884504"/>
          </a:xfrm>
          <a:prstGeom prst="rect">
            <a:avLst/>
          </a:prstGeom>
          <a:solidFill>
            <a:srgbClr val="0092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
            <a:extLst>
              <a:ext uri="{FF2B5EF4-FFF2-40B4-BE49-F238E27FC236}">
                <a16:creationId xmlns:a16="http://schemas.microsoft.com/office/drawing/2014/main" id="{CAADD0CF-9BA2-A147-92D3-53709F1F0A59}"/>
              </a:ext>
            </a:extLst>
          </p:cNvPr>
          <p:cNvSpPr>
            <a:spLocks noGrp="1"/>
          </p:cNvSpPr>
          <p:nvPr>
            <p:ph type="body" idx="1"/>
          </p:nvPr>
        </p:nvSpPr>
        <p:spPr>
          <a:xfrm>
            <a:off x="869182" y="4654186"/>
            <a:ext cx="11336070" cy="1103146"/>
          </a:xfrm>
        </p:spPr>
        <p:txBody>
          <a:bodyPr>
            <a:normAutofit/>
          </a:bodyPr>
          <a:lstStyle/>
          <a:p>
            <a:r>
              <a:rPr lang="en-US" dirty="0">
                <a:solidFill>
                  <a:schemeClr val="bg1"/>
                </a:solidFill>
              </a:rPr>
              <a:t>The </a:t>
            </a:r>
            <a:r>
              <a:rPr lang="en-US" dirty="0" smtClean="0">
                <a:solidFill>
                  <a:schemeClr val="bg1"/>
                </a:solidFill>
              </a:rPr>
              <a:t>first </a:t>
            </a:r>
            <a:r>
              <a:rPr lang="en-US" dirty="0">
                <a:solidFill>
                  <a:schemeClr val="bg1"/>
                </a:solidFill>
              </a:rPr>
              <a:t>step </a:t>
            </a:r>
            <a:r>
              <a:rPr lang="en-US" dirty="0" smtClean="0">
                <a:solidFill>
                  <a:schemeClr val="bg1"/>
                </a:solidFill>
              </a:rPr>
              <a:t>to </a:t>
            </a:r>
            <a:r>
              <a:rPr lang="en-US" dirty="0">
                <a:solidFill>
                  <a:schemeClr val="bg1"/>
                </a:solidFill>
              </a:rPr>
              <a:t>receive financial aid is to complete the </a:t>
            </a:r>
            <a:r>
              <a:rPr lang="en-US" dirty="0" smtClean="0">
                <a:solidFill>
                  <a:schemeClr val="bg1"/>
                </a:solidFill>
              </a:rPr>
              <a:t>FAFSA (the Free Application for Federal Student Aid).</a:t>
            </a:r>
            <a:endParaRPr lang="en-US" dirty="0">
              <a:solidFill>
                <a:schemeClr val="bg1"/>
              </a:solidFill>
            </a:endParaRPr>
          </a:p>
        </p:txBody>
      </p:sp>
      <p:cxnSp>
        <p:nvCxnSpPr>
          <p:cNvPr id="11" name="Straight Connector 10">
            <a:extLst>
              <a:ext uri="{FF2B5EF4-FFF2-40B4-BE49-F238E27FC236}">
                <a16:creationId xmlns:a16="http://schemas.microsoft.com/office/drawing/2014/main" id="{3AD11AEB-0E1A-244E-95F9-7542C107791F}"/>
              </a:ext>
            </a:extLst>
          </p:cNvPr>
          <p:cNvCxnSpPr>
            <a:cxnSpLocks/>
          </p:cNvCxnSpPr>
          <p:nvPr/>
        </p:nvCxnSpPr>
        <p:spPr>
          <a:xfrm>
            <a:off x="-13577" y="4526083"/>
            <a:ext cx="12205577" cy="0"/>
          </a:xfrm>
          <a:prstGeom prst="line">
            <a:avLst/>
          </a:prstGeom>
          <a:ln w="63500">
            <a:solidFill>
              <a:srgbClr val="E26B38"/>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87CCD5B8-2D6B-144D-872A-F9E13A5ACCB1}"/>
              </a:ext>
            </a:extLst>
          </p:cNvPr>
          <p:cNvSpPr txBox="1">
            <a:spLocks/>
          </p:cNvSpPr>
          <p:nvPr/>
        </p:nvSpPr>
        <p:spPr>
          <a:xfrm>
            <a:off x="821635" y="1880850"/>
            <a:ext cx="11347450" cy="262946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chemeClr val="bg1"/>
                </a:solidFill>
                <a:latin typeface="Myriad Pro" pitchFamily="34" charset="0"/>
              </a:rPr>
              <a:t>2</a:t>
            </a:r>
            <a:r>
              <a:rPr lang="en-US" b="1" dirty="0" smtClean="0">
                <a:solidFill>
                  <a:schemeClr val="bg1"/>
                </a:solidFill>
                <a:latin typeface="Myriad Pro" pitchFamily="34" charset="0"/>
              </a:rPr>
              <a:t>. FAFSA</a:t>
            </a:r>
            <a:endParaRPr lang="en-US" dirty="0">
              <a:solidFill>
                <a:schemeClr val="bg1"/>
              </a:solidFill>
              <a:latin typeface="Myriad Pro" pitchFamily="34" charset="0"/>
            </a:endParaRPr>
          </a:p>
        </p:txBody>
      </p:sp>
    </p:spTree>
    <p:extLst>
      <p:ext uri="{BB962C8B-B14F-4D97-AF65-F5344CB8AC3E}">
        <p14:creationId xmlns:p14="http://schemas.microsoft.com/office/powerpoint/2010/main" val="3151437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17379-D28E-43FE-BFE8-B47477849A45}"/>
              </a:ext>
            </a:extLst>
          </p:cNvPr>
          <p:cNvSpPr>
            <a:spLocks noGrp="1"/>
          </p:cNvSpPr>
          <p:nvPr>
            <p:ph type="title"/>
          </p:nvPr>
        </p:nvSpPr>
        <p:spPr>
          <a:xfrm>
            <a:off x="838200" y="691434"/>
            <a:ext cx="10515600" cy="921706"/>
          </a:xfrm>
        </p:spPr>
        <p:txBody>
          <a:bodyPr>
            <a:normAutofit/>
          </a:bodyPr>
          <a:lstStyle/>
          <a:p>
            <a:r>
              <a:rPr lang="en-US" sz="4000" dirty="0">
                <a:solidFill>
                  <a:srgbClr val="B2B3B6"/>
                </a:solidFill>
                <a:latin typeface="+mn-lt"/>
              </a:rPr>
              <a:t>What is the FAFSA?</a:t>
            </a:r>
          </a:p>
        </p:txBody>
      </p:sp>
      <p:sp>
        <p:nvSpPr>
          <p:cNvPr id="3" name="Content Placeholder 2">
            <a:extLst>
              <a:ext uri="{FF2B5EF4-FFF2-40B4-BE49-F238E27FC236}">
                <a16:creationId xmlns:a16="http://schemas.microsoft.com/office/drawing/2014/main" id="{4A57C7DA-CAB6-4929-A475-73FF46AADAD0}"/>
              </a:ext>
            </a:extLst>
          </p:cNvPr>
          <p:cNvSpPr>
            <a:spLocks noGrp="1"/>
          </p:cNvSpPr>
          <p:nvPr>
            <p:ph sz="half" idx="1"/>
          </p:nvPr>
        </p:nvSpPr>
        <p:spPr>
          <a:xfrm>
            <a:off x="838200" y="1613141"/>
            <a:ext cx="10515600" cy="3821502"/>
          </a:xfrm>
        </p:spPr>
        <p:txBody>
          <a:bodyPr vert="horz" lIns="91440" tIns="45720" rIns="91440" bIns="45720" rtlCol="0" anchor="t">
            <a:normAutofit/>
          </a:bodyPr>
          <a:lstStyle/>
          <a:p>
            <a:pPr marL="0" indent="0">
              <a:buNone/>
            </a:pPr>
            <a:r>
              <a:rPr lang="en-US" sz="2400" dirty="0"/>
              <a:t>The FAFSA application </a:t>
            </a:r>
            <a:r>
              <a:rPr lang="en-US" sz="2400" dirty="0" smtClean="0"/>
              <a:t>allows you to apply simultaneously for </a:t>
            </a:r>
            <a:r>
              <a:rPr lang="en-US" sz="2400" dirty="0"/>
              <a:t>federal student </a:t>
            </a:r>
            <a:r>
              <a:rPr lang="en-US" sz="2400" dirty="0" smtClean="0"/>
              <a:t>aid,  aid </a:t>
            </a:r>
            <a:r>
              <a:rPr lang="en-US" sz="2400" dirty="0"/>
              <a:t>from your </a:t>
            </a:r>
            <a:r>
              <a:rPr lang="en-US" sz="2400" dirty="0" smtClean="0"/>
              <a:t>state, </a:t>
            </a:r>
            <a:r>
              <a:rPr lang="en-US" sz="2400" dirty="0"/>
              <a:t>and </a:t>
            </a:r>
            <a:r>
              <a:rPr lang="en-US" sz="2400" dirty="0" smtClean="0"/>
              <a:t>aid from </a:t>
            </a:r>
            <a:r>
              <a:rPr lang="en-US" sz="2400" dirty="0"/>
              <a:t>individual schools.</a:t>
            </a:r>
          </a:p>
          <a:p>
            <a:pPr marL="0" indent="0">
              <a:buNone/>
            </a:pPr>
            <a:r>
              <a:rPr lang="en-US" sz="2400" dirty="0"/>
              <a:t>Almost all colleges and career schools require the FAFSA.</a:t>
            </a:r>
          </a:p>
          <a:p>
            <a:pPr marL="0" indent="0">
              <a:buNone/>
            </a:pPr>
            <a:r>
              <a:rPr lang="en-US" sz="2400" dirty="0"/>
              <a:t>It opens the door for multiple types of aid.</a:t>
            </a:r>
          </a:p>
          <a:p>
            <a:pPr marL="0" indent="0">
              <a:buNone/>
            </a:pPr>
            <a:r>
              <a:rPr lang="en-US" sz="2400" dirty="0"/>
              <a:t>It is required to secure the best student loans.</a:t>
            </a:r>
            <a:endParaRPr lang="en-US" sz="2400" dirty="0">
              <a:cs typeface="Calibri"/>
            </a:endParaRPr>
          </a:p>
        </p:txBody>
      </p:sp>
      <p:sp>
        <p:nvSpPr>
          <p:cNvPr id="5" name="Slide Number Placeholder 4">
            <a:extLst>
              <a:ext uri="{FF2B5EF4-FFF2-40B4-BE49-F238E27FC236}">
                <a16:creationId xmlns:a16="http://schemas.microsoft.com/office/drawing/2014/main" id="{EB86C8C0-E66A-4678-930A-36B6B91EFE56}"/>
              </a:ext>
            </a:extLst>
          </p:cNvPr>
          <p:cNvSpPr>
            <a:spLocks noGrp="1"/>
          </p:cNvSpPr>
          <p:nvPr>
            <p:ph type="sldNum" sz="quarter" idx="12"/>
          </p:nvPr>
        </p:nvSpPr>
        <p:spPr/>
        <p:txBody>
          <a:bodyPr/>
          <a:lstStyle/>
          <a:p>
            <a:fld id="{0FF54DE5-C571-48E8-A5BC-B369434E2F44}" type="slidenum">
              <a:rPr lang="en-US" smtClean="0"/>
              <a:t>14</a:t>
            </a:fld>
            <a:endParaRPr lang="en-US" dirty="0"/>
          </a:p>
        </p:txBody>
      </p:sp>
    </p:spTree>
    <p:extLst>
      <p:ext uri="{BB962C8B-B14F-4D97-AF65-F5344CB8AC3E}">
        <p14:creationId xmlns:p14="http://schemas.microsoft.com/office/powerpoint/2010/main" val="299657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1792"/>
            <a:ext cx="10248141" cy="896112"/>
          </a:xfrm>
        </p:spPr>
        <p:txBody>
          <a:bodyPr anchor="b">
            <a:normAutofit/>
          </a:bodyPr>
          <a:lstStyle/>
          <a:p>
            <a:r>
              <a:rPr lang="en-US" sz="4000" dirty="0">
                <a:solidFill>
                  <a:srgbClr val="B2B3B6"/>
                </a:solidFill>
                <a:latin typeface="+mn-lt"/>
              </a:rPr>
              <a:t>Information to Gather to complete the FAFSA </a:t>
            </a:r>
          </a:p>
        </p:txBody>
      </p:sp>
      <p:graphicFrame>
        <p:nvGraphicFramePr>
          <p:cNvPr id="4" name="Content Placeholder 3" descr="Stacke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31285540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3122A7E8-0681-4770-B1BA-82EF3D140C12}"/>
              </a:ext>
            </a:extLst>
          </p:cNvPr>
          <p:cNvSpPr>
            <a:spLocks noGrp="1"/>
          </p:cNvSpPr>
          <p:nvPr>
            <p:ph type="sldNum" sz="quarter" idx="12"/>
          </p:nvPr>
        </p:nvSpPr>
        <p:spPr/>
        <p:txBody>
          <a:bodyPr/>
          <a:lstStyle/>
          <a:p>
            <a:fld id="{0FF54DE5-C571-48E8-A5BC-B369434E2F44}" type="slidenum">
              <a:rPr lang="en-US" smtClean="0"/>
              <a:t>15</a:t>
            </a:fld>
            <a:endParaRPr lang="en-US" dirty="0"/>
          </a:p>
        </p:txBody>
      </p:sp>
    </p:spTree>
    <p:extLst>
      <p:ext uri="{BB962C8B-B14F-4D97-AF65-F5344CB8AC3E}">
        <p14:creationId xmlns:p14="http://schemas.microsoft.com/office/powerpoint/2010/main" val="390673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50C4E-D3C3-4597-9FB6-DAD989744BC4}"/>
              </a:ext>
            </a:extLst>
          </p:cNvPr>
          <p:cNvSpPr>
            <a:spLocks noGrp="1"/>
          </p:cNvSpPr>
          <p:nvPr>
            <p:ph type="title"/>
          </p:nvPr>
        </p:nvSpPr>
        <p:spPr>
          <a:xfrm>
            <a:off x="838200" y="694944"/>
            <a:ext cx="10515600" cy="900944"/>
          </a:xfrm>
        </p:spPr>
        <p:txBody>
          <a:bodyPr>
            <a:normAutofit/>
          </a:bodyPr>
          <a:lstStyle/>
          <a:p>
            <a:r>
              <a:rPr lang="en-US" sz="4000" dirty="0">
                <a:solidFill>
                  <a:srgbClr val="B2B3B6"/>
                </a:solidFill>
                <a:latin typeface="+mn-lt"/>
              </a:rPr>
              <a:t>SAR </a:t>
            </a:r>
            <a:r>
              <a:rPr lang="en-US" sz="4000" dirty="0" smtClean="0">
                <a:solidFill>
                  <a:srgbClr val="B2B3B6"/>
                </a:solidFill>
                <a:latin typeface="+mn-lt"/>
              </a:rPr>
              <a:t>– Student </a:t>
            </a:r>
            <a:r>
              <a:rPr lang="en-US" sz="4000" dirty="0">
                <a:solidFill>
                  <a:srgbClr val="B2B3B6"/>
                </a:solidFill>
                <a:latin typeface="+mn-lt"/>
              </a:rPr>
              <a:t>Aid Report</a:t>
            </a:r>
          </a:p>
        </p:txBody>
      </p:sp>
      <p:sp>
        <p:nvSpPr>
          <p:cNvPr id="3" name="Content Placeholder 2">
            <a:extLst>
              <a:ext uri="{FF2B5EF4-FFF2-40B4-BE49-F238E27FC236}">
                <a16:creationId xmlns:a16="http://schemas.microsoft.com/office/drawing/2014/main" id="{F66991A4-60B0-4EE0-B59D-CCEE2D0AF822}"/>
              </a:ext>
            </a:extLst>
          </p:cNvPr>
          <p:cNvSpPr>
            <a:spLocks noGrp="1"/>
          </p:cNvSpPr>
          <p:nvPr>
            <p:ph idx="1"/>
          </p:nvPr>
        </p:nvSpPr>
        <p:spPr>
          <a:xfrm>
            <a:off x="838200" y="1595887"/>
            <a:ext cx="10515600" cy="4581076"/>
          </a:xfrm>
        </p:spPr>
        <p:txBody>
          <a:bodyPr vert="horz" lIns="91440" tIns="45720" rIns="91440" bIns="45720" rtlCol="0" anchor="t">
            <a:normAutofit/>
          </a:bodyPr>
          <a:lstStyle/>
          <a:p>
            <a:pPr marL="0" indent="0">
              <a:buNone/>
            </a:pPr>
            <a:r>
              <a:rPr lang="en-US" sz="2400" dirty="0"/>
              <a:t>Completing the FAFSA will generate the Student Aid Report, or SAR. The SAR summarizes the FAFSA form and includes your Expected Family Contribution (EFC).</a:t>
            </a:r>
          </a:p>
          <a:p>
            <a:pPr marL="0" indent="0">
              <a:buNone/>
            </a:pPr>
            <a:r>
              <a:rPr lang="en-US" sz="2400" dirty="0"/>
              <a:t>The SAR also outlines your eligibility for federal student loans as well as PELL and FSEOG grants. </a:t>
            </a:r>
            <a:endParaRPr lang="en-US" sz="2400" dirty="0">
              <a:cs typeface="Calibri"/>
            </a:endParaRPr>
          </a:p>
          <a:p>
            <a:pPr marL="0" indent="0">
              <a:buNone/>
            </a:pPr>
            <a:r>
              <a:rPr lang="en-US" sz="2400" dirty="0"/>
              <a:t>It is sent to you and to the financial aid offices of the schools you listed on the FAFSA.</a:t>
            </a:r>
            <a:endParaRPr lang="en-US" sz="2400" dirty="0">
              <a:cs typeface="Calibri"/>
            </a:endParaRPr>
          </a:p>
        </p:txBody>
      </p:sp>
      <p:sp>
        <p:nvSpPr>
          <p:cNvPr id="4" name="Slide Number Placeholder 3">
            <a:extLst>
              <a:ext uri="{FF2B5EF4-FFF2-40B4-BE49-F238E27FC236}">
                <a16:creationId xmlns:a16="http://schemas.microsoft.com/office/drawing/2014/main" id="{2F11B9DA-6B61-41E0-AF1C-6CDB04611327}"/>
              </a:ext>
            </a:extLst>
          </p:cNvPr>
          <p:cNvSpPr>
            <a:spLocks noGrp="1"/>
          </p:cNvSpPr>
          <p:nvPr>
            <p:ph type="sldNum" sz="quarter" idx="12"/>
          </p:nvPr>
        </p:nvSpPr>
        <p:spPr/>
        <p:txBody>
          <a:bodyPr/>
          <a:lstStyle/>
          <a:p>
            <a:fld id="{0FF54DE5-C571-48E8-A5BC-B369434E2F44}" type="slidenum">
              <a:rPr lang="en-US" smtClean="0"/>
              <a:t>16</a:t>
            </a:fld>
            <a:endParaRPr lang="en-US" dirty="0"/>
          </a:p>
        </p:txBody>
      </p:sp>
    </p:spTree>
    <p:extLst>
      <p:ext uri="{BB962C8B-B14F-4D97-AF65-F5344CB8AC3E}">
        <p14:creationId xmlns:p14="http://schemas.microsoft.com/office/powerpoint/2010/main" val="154391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446AF-3760-47B7-9B7D-41A34B96732F}"/>
              </a:ext>
            </a:extLst>
          </p:cNvPr>
          <p:cNvSpPr>
            <a:spLocks noGrp="1"/>
          </p:cNvSpPr>
          <p:nvPr>
            <p:ph type="title"/>
          </p:nvPr>
        </p:nvSpPr>
        <p:spPr>
          <a:xfrm>
            <a:off x="838200" y="676656"/>
            <a:ext cx="10515600" cy="945110"/>
          </a:xfrm>
        </p:spPr>
        <p:txBody>
          <a:bodyPr>
            <a:normAutofit/>
          </a:bodyPr>
          <a:lstStyle/>
          <a:p>
            <a:r>
              <a:rPr lang="en-US" sz="4000" dirty="0">
                <a:solidFill>
                  <a:srgbClr val="B2B3B6"/>
                </a:solidFill>
                <a:latin typeface="+mn-lt"/>
              </a:rPr>
              <a:t>Award Letter or Financial Aid Package</a:t>
            </a:r>
          </a:p>
        </p:txBody>
      </p:sp>
      <p:sp>
        <p:nvSpPr>
          <p:cNvPr id="3" name="Content Placeholder 2">
            <a:extLst>
              <a:ext uri="{FF2B5EF4-FFF2-40B4-BE49-F238E27FC236}">
                <a16:creationId xmlns:a16="http://schemas.microsoft.com/office/drawing/2014/main" id="{EBE5BA22-8162-43E9-9DA9-305BCB702495}"/>
              </a:ext>
            </a:extLst>
          </p:cNvPr>
          <p:cNvSpPr>
            <a:spLocks noGrp="1"/>
          </p:cNvSpPr>
          <p:nvPr>
            <p:ph idx="1"/>
          </p:nvPr>
        </p:nvSpPr>
        <p:spPr>
          <a:xfrm>
            <a:off x="838200" y="1621766"/>
            <a:ext cx="10334624" cy="4217060"/>
          </a:xfrm>
        </p:spPr>
        <p:txBody>
          <a:bodyPr vert="horz" lIns="91440" tIns="45720" rIns="91440" bIns="45720" rtlCol="0" anchor="t">
            <a:normAutofit/>
          </a:bodyPr>
          <a:lstStyle/>
          <a:p>
            <a:pPr marL="0" indent="0">
              <a:buNone/>
            </a:pPr>
            <a:r>
              <a:rPr lang="en-US" sz="2400" dirty="0"/>
              <a:t>Once you have been </a:t>
            </a:r>
            <a:r>
              <a:rPr lang="en-US" sz="2400" i="1" dirty="0"/>
              <a:t>accepted</a:t>
            </a:r>
            <a:r>
              <a:rPr lang="en-US" sz="2400" dirty="0"/>
              <a:t> by a school and they have </a:t>
            </a:r>
            <a:r>
              <a:rPr lang="en-US" sz="2400" dirty="0" smtClean="0"/>
              <a:t>received your </a:t>
            </a:r>
            <a:r>
              <a:rPr lang="en-US" sz="2400" dirty="0"/>
              <a:t>SAR from the Federal Office of Financial Aid, the school’s financial aid office will send </a:t>
            </a:r>
            <a:r>
              <a:rPr lang="en-US" sz="2400" dirty="0" smtClean="0"/>
              <a:t>you an </a:t>
            </a:r>
            <a:r>
              <a:rPr lang="en-US" sz="2400" dirty="0"/>
              <a:t>award letter outlining your financial aid package. </a:t>
            </a:r>
          </a:p>
          <a:p>
            <a:pPr marL="0" indent="0">
              <a:buNone/>
            </a:pPr>
            <a:r>
              <a:rPr lang="en-US" sz="2400" b="0" i="0" u="none" strike="noStrike" dirty="0">
                <a:solidFill>
                  <a:srgbClr val="1E2B33"/>
                </a:solidFill>
                <a:effectLst/>
              </a:rPr>
              <a:t>Your award letter will list the types and amounts of aid being offered. Aid may be a grant, a scholarship, a loan, work-study—or a combination of these </a:t>
            </a:r>
            <a:r>
              <a:rPr lang="en-US" sz="2400" dirty="0">
                <a:solidFill>
                  <a:srgbClr val="1E2B33"/>
                </a:solidFill>
              </a:rPr>
              <a:t>types of financial aid</a:t>
            </a:r>
            <a:r>
              <a:rPr lang="en-US" sz="2400" b="0" i="0" u="none" strike="noStrike" dirty="0">
                <a:solidFill>
                  <a:srgbClr val="1E2B33"/>
                </a:solidFill>
                <a:effectLst/>
              </a:rPr>
              <a:t>.</a:t>
            </a:r>
            <a:endParaRPr lang="en-US" sz="2400" b="0" i="0" u="none" strike="noStrike" dirty="0">
              <a:solidFill>
                <a:srgbClr val="1E2B33"/>
              </a:solidFill>
              <a:effectLst/>
              <a:cs typeface="Calibri"/>
            </a:endParaRPr>
          </a:p>
          <a:p>
            <a:pPr marL="0" indent="0">
              <a:buNone/>
            </a:pPr>
            <a:endParaRPr lang="en-US" dirty="0"/>
          </a:p>
        </p:txBody>
      </p:sp>
      <p:sp>
        <p:nvSpPr>
          <p:cNvPr id="4" name="Slide Number Placeholder 3">
            <a:extLst>
              <a:ext uri="{FF2B5EF4-FFF2-40B4-BE49-F238E27FC236}">
                <a16:creationId xmlns:a16="http://schemas.microsoft.com/office/drawing/2014/main" id="{6B0893AC-B268-440C-A252-48CCD96E4E4C}"/>
              </a:ext>
            </a:extLst>
          </p:cNvPr>
          <p:cNvSpPr>
            <a:spLocks noGrp="1"/>
          </p:cNvSpPr>
          <p:nvPr>
            <p:ph type="sldNum" sz="quarter" idx="12"/>
          </p:nvPr>
        </p:nvSpPr>
        <p:spPr/>
        <p:txBody>
          <a:bodyPr/>
          <a:lstStyle/>
          <a:p>
            <a:fld id="{0FF54DE5-C571-48E8-A5BC-B369434E2F44}" type="slidenum">
              <a:rPr lang="en-US" smtClean="0"/>
              <a:t>17</a:t>
            </a:fld>
            <a:endParaRPr lang="en-US" dirty="0"/>
          </a:p>
        </p:txBody>
      </p:sp>
    </p:spTree>
    <p:extLst>
      <p:ext uri="{BB962C8B-B14F-4D97-AF65-F5344CB8AC3E}">
        <p14:creationId xmlns:p14="http://schemas.microsoft.com/office/powerpoint/2010/main" val="17855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3124F4-EA34-4A53-B022-AF63F4181F16}"/>
              </a:ext>
            </a:extLst>
          </p:cNvPr>
          <p:cNvSpPr>
            <a:spLocks noGrp="1"/>
          </p:cNvSpPr>
          <p:nvPr>
            <p:ph type="title"/>
          </p:nvPr>
        </p:nvSpPr>
        <p:spPr>
          <a:xfrm>
            <a:off x="838200" y="713233"/>
            <a:ext cx="10515600" cy="621792"/>
          </a:xfrm>
        </p:spPr>
        <p:txBody>
          <a:bodyPr>
            <a:normAutofit fontScale="90000"/>
          </a:bodyPr>
          <a:lstStyle/>
          <a:p>
            <a:r>
              <a:rPr lang="en-US" sz="3600" b="0" i="0" u="none" strike="noStrike" dirty="0">
                <a:solidFill>
                  <a:srgbClr val="1E2B33"/>
                </a:solidFill>
                <a:effectLst/>
              </a:rPr>
              <a:t/>
            </a:r>
            <a:br>
              <a:rPr lang="en-US" sz="3600" b="0" i="0" u="none" strike="noStrike" dirty="0">
                <a:solidFill>
                  <a:srgbClr val="1E2B33"/>
                </a:solidFill>
                <a:effectLst/>
              </a:rPr>
            </a:br>
            <a:r>
              <a:rPr lang="en-US" sz="3600" b="0" i="0" u="none" strike="noStrike" dirty="0">
                <a:solidFill>
                  <a:srgbClr val="1E2B33"/>
                </a:solidFill>
                <a:effectLst/>
              </a:rPr>
              <a:t/>
            </a:r>
            <a:br>
              <a:rPr lang="en-US" sz="3600" b="0" i="0" u="none" strike="noStrike" dirty="0">
                <a:solidFill>
                  <a:srgbClr val="1E2B33"/>
                </a:solidFill>
                <a:effectLst/>
              </a:rPr>
            </a:br>
            <a:r>
              <a:rPr lang="en-US" b="0" i="0" u="none" strike="noStrike" dirty="0" smtClean="0">
                <a:solidFill>
                  <a:srgbClr val="B2B3B6"/>
                </a:solidFill>
                <a:effectLst/>
                <a:latin typeface="+mn-lt"/>
              </a:rPr>
              <a:t>The award letter should also include:</a:t>
            </a:r>
            <a:br>
              <a:rPr lang="en-US" b="0" i="0" u="none" strike="noStrike" dirty="0" smtClean="0">
                <a:solidFill>
                  <a:srgbClr val="B2B3B6"/>
                </a:solidFill>
                <a:effectLst/>
                <a:latin typeface="+mn-lt"/>
              </a:rPr>
            </a:br>
            <a:endParaRPr lang="en-US" dirty="0">
              <a:solidFill>
                <a:srgbClr val="B2B3B6"/>
              </a:solidFill>
              <a:latin typeface="+mn-lt"/>
            </a:endParaRPr>
          </a:p>
        </p:txBody>
      </p:sp>
      <p:sp>
        <p:nvSpPr>
          <p:cNvPr id="5" name="Content Placeholder 4">
            <a:extLst>
              <a:ext uri="{FF2B5EF4-FFF2-40B4-BE49-F238E27FC236}">
                <a16:creationId xmlns:a16="http://schemas.microsoft.com/office/drawing/2014/main" id="{B937A155-D57B-48DE-A4E5-F32C8276F80A}"/>
              </a:ext>
            </a:extLst>
          </p:cNvPr>
          <p:cNvSpPr>
            <a:spLocks noGrp="1"/>
          </p:cNvSpPr>
          <p:nvPr>
            <p:ph idx="1"/>
          </p:nvPr>
        </p:nvSpPr>
        <p:spPr>
          <a:xfrm>
            <a:off x="838200" y="1646238"/>
            <a:ext cx="10515600" cy="4530725"/>
          </a:xfrm>
        </p:spPr>
        <p:txBody>
          <a:bodyPr vert="horz" lIns="91440" tIns="45720" rIns="91440" bIns="45720" rtlCol="0" anchor="t">
            <a:normAutofit/>
          </a:bodyPr>
          <a:lstStyle/>
          <a:p>
            <a:pPr marL="914400" lvl="1" indent="-457200"/>
            <a:r>
              <a:rPr lang="en-US" b="0" i="0" dirty="0">
                <a:solidFill>
                  <a:srgbClr val="1E2B33"/>
                </a:solidFill>
                <a:effectLst/>
              </a:rPr>
              <a:t>A breakdown of the college’s</a:t>
            </a:r>
            <a:r>
              <a:rPr lang="en-US" i="0" dirty="0">
                <a:effectLst/>
              </a:rPr>
              <a:t> </a:t>
            </a:r>
            <a:r>
              <a:rPr lang="en-US" i="0" strike="noStrike" dirty="0">
                <a:effectLst/>
              </a:rPr>
              <a:t>cost of attendance (COA)</a:t>
            </a:r>
            <a:endParaRPr lang="en-US" b="0" i="0" dirty="0">
              <a:solidFill>
                <a:srgbClr val="1E2B33"/>
              </a:solidFill>
              <a:effectLst/>
            </a:endParaRPr>
          </a:p>
          <a:p>
            <a:pPr marL="914400" lvl="1" indent="-457200"/>
            <a:r>
              <a:rPr lang="en-US" b="0" i="0" dirty="0">
                <a:solidFill>
                  <a:srgbClr val="1E2B33"/>
                </a:solidFill>
                <a:effectLst/>
              </a:rPr>
              <a:t>Your Expected Family Contribution (EFC) </a:t>
            </a:r>
          </a:p>
          <a:p>
            <a:pPr marL="914400" lvl="1" indent="-457200"/>
            <a:r>
              <a:rPr lang="en-US" b="0" i="0" dirty="0">
                <a:solidFill>
                  <a:srgbClr val="1E2B33"/>
                </a:solidFill>
                <a:effectLst/>
              </a:rPr>
              <a:t>The amount of your financial need the college is </a:t>
            </a:r>
            <a:r>
              <a:rPr lang="en-US" b="0" i="0" dirty="0" smtClean="0">
                <a:solidFill>
                  <a:srgbClr val="1E2B33"/>
                </a:solidFill>
                <a:effectLst/>
              </a:rPr>
              <a:t>providing</a:t>
            </a:r>
            <a:endParaRPr lang="en-US" b="0" i="0" dirty="0">
              <a:solidFill>
                <a:srgbClr val="1E2B33"/>
              </a:solidFill>
              <a:effectLst/>
            </a:endParaRPr>
          </a:p>
          <a:p>
            <a:pPr marL="914400" lvl="1" indent="-457200"/>
            <a:r>
              <a:rPr lang="en-US" dirty="0">
                <a:solidFill>
                  <a:srgbClr val="1E2B33"/>
                </a:solidFill>
              </a:rPr>
              <a:t>Your deadline</a:t>
            </a:r>
            <a:r>
              <a:rPr lang="en-US" b="0" i="0" dirty="0">
                <a:solidFill>
                  <a:srgbClr val="1E2B33"/>
                </a:solidFill>
                <a:effectLst/>
              </a:rPr>
              <a:t> for accepting the aid offered</a:t>
            </a:r>
            <a:endParaRPr lang="en-US" b="0" i="0" dirty="0">
              <a:solidFill>
                <a:srgbClr val="1E2B33"/>
              </a:solidFill>
              <a:effectLst/>
              <a:cs typeface="Calibri"/>
            </a:endParaRPr>
          </a:p>
          <a:p>
            <a:pPr marL="914400" lvl="1" indent="-457200"/>
            <a:r>
              <a:rPr lang="en-US" b="0" i="0" dirty="0">
                <a:solidFill>
                  <a:srgbClr val="1E2B33"/>
                </a:solidFill>
                <a:effectLst/>
              </a:rPr>
              <a:t>How and when the money will be disbursed</a:t>
            </a:r>
          </a:p>
          <a:p>
            <a:pPr marL="914400" lvl="1" indent="-457200"/>
            <a:r>
              <a:rPr lang="en-US" b="0" i="0" dirty="0">
                <a:solidFill>
                  <a:srgbClr val="1E2B33"/>
                </a:solidFill>
                <a:effectLst/>
              </a:rPr>
              <a:t>The academic period the award covers</a:t>
            </a:r>
          </a:p>
          <a:p>
            <a:pPr marL="914400" lvl="1" indent="-457200"/>
            <a:r>
              <a:rPr lang="en-US" b="0" i="0" dirty="0">
                <a:solidFill>
                  <a:srgbClr val="1E2B33"/>
                </a:solidFill>
                <a:effectLst/>
              </a:rPr>
              <a:t>The process for accepting or declining aid</a:t>
            </a:r>
          </a:p>
          <a:p>
            <a:pPr marL="914400" lvl="1" indent="-457200"/>
            <a:r>
              <a:rPr lang="en-US" b="0" i="0" dirty="0">
                <a:solidFill>
                  <a:srgbClr val="1E2B33"/>
                </a:solidFill>
                <a:effectLst/>
              </a:rPr>
              <a:t>Any additional documentation needed</a:t>
            </a:r>
          </a:p>
          <a:p>
            <a:endParaRPr lang="en-US" dirty="0"/>
          </a:p>
        </p:txBody>
      </p:sp>
      <p:sp>
        <p:nvSpPr>
          <p:cNvPr id="2" name="Slide Number Placeholder 1">
            <a:extLst>
              <a:ext uri="{FF2B5EF4-FFF2-40B4-BE49-F238E27FC236}">
                <a16:creationId xmlns:a16="http://schemas.microsoft.com/office/drawing/2014/main" id="{65BD1063-48FF-4D66-9E02-8E6ABA180305}"/>
              </a:ext>
            </a:extLst>
          </p:cNvPr>
          <p:cNvSpPr>
            <a:spLocks noGrp="1"/>
          </p:cNvSpPr>
          <p:nvPr>
            <p:ph type="sldNum" sz="quarter" idx="12"/>
          </p:nvPr>
        </p:nvSpPr>
        <p:spPr/>
        <p:txBody>
          <a:bodyPr/>
          <a:lstStyle/>
          <a:p>
            <a:fld id="{0FF54DE5-C571-48E8-A5BC-B369434E2F44}" type="slidenum">
              <a:rPr lang="en-US" smtClean="0"/>
              <a:t>18</a:t>
            </a:fld>
            <a:endParaRPr lang="en-US" dirty="0"/>
          </a:p>
        </p:txBody>
      </p:sp>
    </p:spTree>
    <p:extLst>
      <p:ext uri="{BB962C8B-B14F-4D97-AF65-F5344CB8AC3E}">
        <p14:creationId xmlns:p14="http://schemas.microsoft.com/office/powerpoint/2010/main" val="172790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D400F-7B55-4EF4-96D1-AAAE9D8CFAAC}"/>
              </a:ext>
            </a:extLst>
          </p:cNvPr>
          <p:cNvSpPr>
            <a:spLocks noGrp="1"/>
          </p:cNvSpPr>
          <p:nvPr>
            <p:ph type="title"/>
          </p:nvPr>
        </p:nvSpPr>
        <p:spPr>
          <a:xfrm>
            <a:off x="703028" y="932688"/>
            <a:ext cx="10800124" cy="686439"/>
          </a:xfrm>
        </p:spPr>
        <p:txBody>
          <a:bodyPr>
            <a:normAutofit fontScale="90000"/>
          </a:bodyPr>
          <a:lstStyle/>
          <a:p>
            <a:pPr algn="ctr">
              <a:tabLst>
                <a:tab pos="5372100" algn="l"/>
              </a:tabLst>
            </a:pPr>
            <a:r>
              <a:rPr lang="en-US" dirty="0"/>
              <a:t/>
            </a:r>
            <a:br>
              <a:rPr lang="en-US" dirty="0"/>
            </a:br>
            <a:r>
              <a:rPr lang="en-US" dirty="0">
                <a:solidFill>
                  <a:srgbClr val="B2B3B6"/>
                </a:solidFill>
                <a:latin typeface="+mn-lt"/>
              </a:rPr>
              <a:t>After the FAFSA: What Happens Next</a:t>
            </a:r>
            <a:br>
              <a:rPr lang="en-US" dirty="0">
                <a:solidFill>
                  <a:srgbClr val="B2B3B6"/>
                </a:solidFill>
                <a:latin typeface="+mn-lt"/>
              </a:rPr>
            </a:br>
            <a:r>
              <a:rPr lang="en-US" dirty="0">
                <a:solidFill>
                  <a:srgbClr val="B2B3B6"/>
                </a:solidFill>
                <a:latin typeface="+mn-lt"/>
              </a:rPr>
              <a:t/>
            </a:r>
            <a:br>
              <a:rPr lang="en-US" dirty="0">
                <a:solidFill>
                  <a:srgbClr val="B2B3B6"/>
                </a:solidFill>
                <a:latin typeface="+mn-lt"/>
              </a:rPr>
            </a:br>
            <a:endParaRPr lang="en-US" dirty="0">
              <a:solidFill>
                <a:srgbClr val="B2B3B6"/>
              </a:solidFill>
              <a:latin typeface="+mn-lt"/>
            </a:endParaRPr>
          </a:p>
        </p:txBody>
      </p:sp>
      <p:sp>
        <p:nvSpPr>
          <p:cNvPr id="3" name="Slide Number Placeholder 2">
            <a:extLst>
              <a:ext uri="{FF2B5EF4-FFF2-40B4-BE49-F238E27FC236}">
                <a16:creationId xmlns:a16="http://schemas.microsoft.com/office/drawing/2014/main" id="{6C45B5D7-CABC-40CD-A601-ED8CAE37E23C}"/>
              </a:ext>
            </a:extLst>
          </p:cNvPr>
          <p:cNvSpPr>
            <a:spLocks noGrp="1"/>
          </p:cNvSpPr>
          <p:nvPr>
            <p:ph type="sldNum" sz="quarter" idx="12"/>
          </p:nvPr>
        </p:nvSpPr>
        <p:spPr/>
        <p:txBody>
          <a:bodyPr/>
          <a:lstStyle/>
          <a:p>
            <a:fld id="{0FF54DE5-C571-48E8-A5BC-B369434E2F44}" type="slidenum">
              <a:rPr lang="en-US" smtClean="0"/>
              <a:t>19</a:t>
            </a:fld>
            <a:endParaRPr lang="en-US" dirty="0"/>
          </a:p>
        </p:txBody>
      </p:sp>
      <p:pic>
        <p:nvPicPr>
          <p:cNvPr id="4" name="Picture 3">
            <a:hlinkClick r:id="rId3"/>
          </p:cNvPr>
          <p:cNvPicPr>
            <a:picLocks noChangeAspect="1"/>
          </p:cNvPicPr>
          <p:nvPr/>
        </p:nvPicPr>
        <p:blipFill>
          <a:blip r:embed="rId4"/>
          <a:stretch>
            <a:fillRect/>
          </a:stretch>
        </p:blipFill>
        <p:spPr>
          <a:xfrm>
            <a:off x="2043028" y="1619127"/>
            <a:ext cx="8105944" cy="4503302"/>
          </a:xfrm>
          <a:prstGeom prst="rect">
            <a:avLst/>
          </a:prstGeom>
        </p:spPr>
      </p:pic>
    </p:spTree>
    <p:extLst>
      <p:ext uri="{BB962C8B-B14F-4D97-AF65-F5344CB8AC3E}">
        <p14:creationId xmlns:p14="http://schemas.microsoft.com/office/powerpoint/2010/main" val="100782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BBF22C-425B-F049-8490-282FD32C6E27}"/>
              </a:ext>
            </a:extLst>
          </p:cNvPr>
          <p:cNvPicPr>
            <a:picLocks noChangeAspect="1"/>
          </p:cNvPicPr>
          <p:nvPr/>
        </p:nvPicPr>
        <p:blipFill>
          <a:blip r:embed="rId3"/>
          <a:stretch>
            <a:fillRect/>
          </a:stretch>
        </p:blipFill>
        <p:spPr>
          <a:xfrm>
            <a:off x="3822660" y="4269406"/>
            <a:ext cx="4546679" cy="787371"/>
          </a:xfrm>
          <a:prstGeom prst="rect">
            <a:avLst/>
          </a:prstGeom>
        </p:spPr>
      </p:pic>
      <p:pic>
        <p:nvPicPr>
          <p:cNvPr id="7" name="Picture 6">
            <a:extLst>
              <a:ext uri="{FF2B5EF4-FFF2-40B4-BE49-F238E27FC236}">
                <a16:creationId xmlns:a16="http://schemas.microsoft.com/office/drawing/2014/main" id="{AF66EAC3-D284-DA46-886C-BBB0E909D637}"/>
              </a:ext>
            </a:extLst>
          </p:cNvPr>
          <p:cNvPicPr>
            <a:picLocks noChangeAspect="1"/>
          </p:cNvPicPr>
          <p:nvPr/>
        </p:nvPicPr>
        <p:blipFill>
          <a:blip r:embed="rId4"/>
          <a:stretch>
            <a:fillRect/>
          </a:stretch>
        </p:blipFill>
        <p:spPr>
          <a:xfrm>
            <a:off x="2239434" y="1638159"/>
            <a:ext cx="7713132" cy="2179313"/>
          </a:xfrm>
          <a:prstGeom prst="rect">
            <a:avLst/>
          </a:prstGeom>
        </p:spPr>
      </p:pic>
      <p:sp>
        <p:nvSpPr>
          <p:cNvPr id="5" name="Rectangle 4">
            <a:extLst>
              <a:ext uri="{FF2B5EF4-FFF2-40B4-BE49-F238E27FC236}">
                <a16:creationId xmlns:a16="http://schemas.microsoft.com/office/drawing/2014/main" id="{1C2D5EDB-7AAC-284C-BFE9-82EAEF74913D}"/>
              </a:ext>
            </a:extLst>
          </p:cNvPr>
          <p:cNvSpPr/>
          <p:nvPr/>
        </p:nvSpPr>
        <p:spPr>
          <a:xfrm>
            <a:off x="2239433" y="6177553"/>
            <a:ext cx="7713133" cy="680447"/>
          </a:xfrm>
          <a:prstGeom prst="rect">
            <a:avLst/>
          </a:prstGeom>
          <a:solidFill>
            <a:srgbClr val="009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CBED501-B8A5-7F47-B279-2D4EA0275F10}"/>
              </a:ext>
            </a:extLst>
          </p:cNvPr>
          <p:cNvSpPr/>
          <p:nvPr/>
        </p:nvSpPr>
        <p:spPr>
          <a:xfrm>
            <a:off x="2239434" y="6317721"/>
            <a:ext cx="7713131" cy="400110"/>
          </a:xfrm>
          <a:prstGeom prst="rect">
            <a:avLst/>
          </a:prstGeom>
        </p:spPr>
        <p:txBody>
          <a:bodyPr wrap="square">
            <a:spAutoFit/>
          </a:bodyPr>
          <a:lstStyle/>
          <a:p>
            <a:pPr algn="ctr"/>
            <a:r>
              <a:rPr lang="en-US" altLang="en-US" sz="2000" b="1" dirty="0">
                <a:solidFill>
                  <a:schemeClr val="bg1"/>
                </a:solidFill>
                <a:latin typeface="Calibri" panose="020F0502020204030204" pitchFamily="34" charset="0"/>
              </a:rPr>
              <a:t>LifeSmarts is a program of the National Consumers League</a:t>
            </a:r>
          </a:p>
        </p:txBody>
      </p:sp>
    </p:spTree>
    <p:extLst>
      <p:ext uri="{BB962C8B-B14F-4D97-AF65-F5344CB8AC3E}">
        <p14:creationId xmlns:p14="http://schemas.microsoft.com/office/powerpoint/2010/main" val="35896669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2008171"/>
          </a:xfrm>
        </p:spPr>
        <p:txBody>
          <a:bodyPr anchor="b">
            <a:noAutofit/>
          </a:bodyPr>
          <a:lstStyle/>
          <a:p>
            <a:r>
              <a:rPr lang="en-US" sz="6000" b="1" dirty="0" smtClean="0">
                <a:solidFill>
                  <a:schemeClr val="bg1"/>
                </a:solidFill>
                <a:latin typeface="Myriad Pro" pitchFamily="34" charset="0"/>
              </a:rPr>
              <a:t>Think About It. </a:t>
            </a:r>
            <a:endParaRPr lang="en-US" sz="6000" dirty="0">
              <a:latin typeface="Myriad Pro"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2684423"/>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800"/>
              </a:spcAft>
              <a:buNone/>
            </a:pPr>
            <a:r>
              <a:rPr lang="en-US" sz="2400" i="1" dirty="0">
                <a:solidFill>
                  <a:srgbClr val="B2B3B6"/>
                </a:solidFill>
                <a:cs typeface="Calibri"/>
              </a:rPr>
              <a:t>Fact:</a:t>
            </a:r>
            <a:r>
              <a:rPr lang="en-US" sz="2400" dirty="0">
                <a:solidFill>
                  <a:schemeClr val="accent2">
                    <a:lumMod val="75000"/>
                  </a:schemeClr>
                </a:solidFill>
                <a:cs typeface="Calibri"/>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Filing the FAFSA as soon as possible after October 1 might put you near the front of the line for financial aid. To find FAFSA deadlines for your state, visit the Department of </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Education’s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student aid deadlines page</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400" dirty="0">
                <a:ea typeface="+mn-lt"/>
                <a:cs typeface="+mn-lt"/>
              </a:rPr>
              <a:t> </a:t>
            </a:r>
            <a:endParaRPr lang="en-US" sz="2400" dirty="0">
              <a:solidFill>
                <a:schemeClr val="accent2">
                  <a:lumMod val="75000"/>
                </a:schemeClr>
              </a:solidFill>
              <a:cs typeface="Calibri"/>
            </a:endParaRPr>
          </a:p>
          <a:p>
            <a:pPr marL="0" marR="0" indent="0">
              <a:lnSpc>
                <a:spcPct val="107000"/>
              </a:lnSpc>
              <a:spcBef>
                <a:spcPts val="0"/>
              </a:spcBef>
              <a:spcAft>
                <a:spcPts val="800"/>
              </a:spcAft>
              <a:buNone/>
            </a:pPr>
            <a:r>
              <a:rPr lang="en-US" sz="2400" i="1" dirty="0" smtClean="0">
                <a:solidFill>
                  <a:srgbClr val="B2B3B6"/>
                </a:solidFill>
                <a:cs typeface="Calibri"/>
              </a:rPr>
              <a:t>Brainstorm:</a:t>
            </a:r>
            <a:r>
              <a:rPr lang="en-US" sz="2400" dirty="0" smtClean="0">
                <a:solidFill>
                  <a:schemeClr val="accent2">
                    <a:lumMod val="75000"/>
                  </a:schemeClr>
                </a:solidFill>
                <a:cs typeface="Calibri"/>
              </a:rPr>
              <a:t> </a:t>
            </a:r>
            <a:r>
              <a:rPr lang="en-US" sz="2400" dirty="0" smtClean="0">
                <a:latin typeface="Calibri" panose="020F0502020204030204" pitchFamily="34" charset="0"/>
                <a:ea typeface="Calibri" panose="020F0502020204030204" pitchFamily="34" charset="0"/>
                <a:cs typeface="Times New Roman" panose="02020603050405020304" pitchFamily="18" charset="0"/>
              </a:rPr>
              <a:t>Students are allowed to provide up to 10 schools on their FAFSA, but almost 80% of students entering school only provide one. Brainstorm some reasons to list more schools.</a:t>
            </a: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400" dirty="0">
              <a:solidFill>
                <a:schemeClr val="bg1"/>
              </a:solidFill>
              <a:latin typeface="Myriad Pro" panose="020B0503030403020204"/>
            </a:endParaRPr>
          </a:p>
        </p:txBody>
      </p:sp>
      <p:sp>
        <p:nvSpPr>
          <p:cNvPr id="3" name="TextBox 2"/>
          <p:cNvSpPr txBox="1"/>
          <p:nvPr/>
        </p:nvSpPr>
        <p:spPr>
          <a:xfrm>
            <a:off x="357809" y="2731722"/>
            <a:ext cx="5257801" cy="1015663"/>
          </a:xfrm>
          <a:prstGeom prst="rect">
            <a:avLst/>
          </a:prstGeom>
          <a:noFill/>
        </p:spPr>
        <p:txBody>
          <a:bodyPr wrap="square" rtlCol="0">
            <a:spAutoFit/>
          </a:bodyPr>
          <a:lstStyle/>
          <a:p>
            <a:r>
              <a:rPr lang="en-US" sz="6000" b="1" dirty="0">
                <a:solidFill>
                  <a:schemeClr val="bg1"/>
                </a:solidFill>
                <a:latin typeface="Myriad Pro" pitchFamily="34" charset="0"/>
              </a:rPr>
              <a:t>Talk About It.</a:t>
            </a:r>
            <a:endParaRPr lang="en-US" sz="6000" dirty="0"/>
          </a:p>
        </p:txBody>
      </p:sp>
    </p:spTree>
    <p:extLst>
      <p:ext uri="{BB962C8B-B14F-4D97-AF65-F5344CB8AC3E}">
        <p14:creationId xmlns:p14="http://schemas.microsoft.com/office/powerpoint/2010/main" val="1224209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2008171"/>
          </a:xfrm>
        </p:spPr>
        <p:txBody>
          <a:bodyPr anchor="b">
            <a:noAutofit/>
          </a:bodyPr>
          <a:lstStyle/>
          <a:p>
            <a:r>
              <a:rPr lang="en-US" sz="6000" b="1" dirty="0" smtClean="0">
                <a:solidFill>
                  <a:schemeClr val="bg1"/>
                </a:solidFill>
                <a:latin typeface="Myriad Pro" pitchFamily="34" charset="0"/>
              </a:rPr>
              <a:t>Think About It. </a:t>
            </a:r>
            <a:endParaRPr lang="en-US" sz="6000" dirty="0">
              <a:latin typeface="Myriad Pro"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2684423"/>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r>
              <a:rPr lang="en-US" sz="2400" i="1" dirty="0" smtClean="0">
                <a:solidFill>
                  <a:srgbClr val="B2B3B6"/>
                </a:solidFill>
                <a:cs typeface="Calibri"/>
              </a:rPr>
              <a:t>React</a:t>
            </a:r>
            <a:r>
              <a:rPr lang="en-US" sz="2400" i="1" dirty="0">
                <a:solidFill>
                  <a:srgbClr val="B2B3B6"/>
                </a:solidFill>
                <a:cs typeface="Calibri"/>
              </a:rPr>
              <a:t>:</a:t>
            </a:r>
            <a:r>
              <a:rPr lang="en-US" sz="2400" dirty="0">
                <a:solidFill>
                  <a:schemeClr val="accent2">
                    <a:lumMod val="75000"/>
                  </a:schemeClr>
                </a:solidFill>
                <a:cs typeface="Calibri"/>
              </a:rPr>
              <a:t> </a:t>
            </a:r>
            <a:r>
              <a:rPr lang="en-US" sz="2400" dirty="0">
                <a:ea typeface="+mn-lt"/>
                <a:cs typeface="+mn-lt"/>
              </a:rPr>
              <a:t>Anyone who wants to attend a post-secondary school should apply. Some students may think their GPA </a:t>
            </a:r>
            <a:r>
              <a:rPr lang="en-US" sz="2400" dirty="0" smtClean="0">
                <a:ea typeface="+mn-lt"/>
                <a:cs typeface="+mn-lt"/>
              </a:rPr>
              <a:t>isn’t </a:t>
            </a:r>
            <a:r>
              <a:rPr lang="en-US" sz="2400" dirty="0">
                <a:ea typeface="+mn-lt"/>
                <a:cs typeface="+mn-lt"/>
              </a:rPr>
              <a:t>good enough, but most federal student aid programs do not take grades into consideration when you first apply</a:t>
            </a:r>
            <a:r>
              <a:rPr lang="en-US" sz="2400" dirty="0" smtClean="0">
                <a:ea typeface="+mn-lt"/>
                <a:cs typeface="+mn-lt"/>
              </a:rPr>
              <a:t>.</a:t>
            </a:r>
            <a:endParaRPr lang="en-US" sz="2400" dirty="0">
              <a:solidFill>
                <a:schemeClr val="accent2">
                  <a:lumMod val="75000"/>
                </a:schemeClr>
              </a:solidFill>
              <a:cs typeface="Calibri"/>
            </a:endParaRPr>
          </a:p>
          <a:p>
            <a:pPr marL="0" indent="0">
              <a:spcBef>
                <a:spcPts val="0"/>
              </a:spcBef>
              <a:buNone/>
            </a:pPr>
            <a:r>
              <a:rPr lang="en-US" sz="2400" i="1" dirty="0">
                <a:solidFill>
                  <a:srgbClr val="B2B3B6"/>
                </a:solidFill>
                <a:cs typeface="Calibri"/>
              </a:rPr>
              <a:t>Discuss:</a:t>
            </a:r>
            <a:r>
              <a:rPr lang="en-US" sz="2400" dirty="0">
                <a:solidFill>
                  <a:schemeClr val="accent2">
                    <a:lumMod val="75000"/>
                  </a:schemeClr>
                </a:solidFill>
                <a:cs typeface="Calibri"/>
              </a:rPr>
              <a:t> </a:t>
            </a:r>
            <a:r>
              <a:rPr lang="en-US" sz="2400" dirty="0">
                <a:ea typeface="+mn-lt"/>
                <a:cs typeface="+mn-lt"/>
              </a:rPr>
              <a:t> The FAFSA is a centralized student aid application, what are some benefits of this system?</a:t>
            </a: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400" dirty="0">
              <a:solidFill>
                <a:schemeClr val="bg1"/>
              </a:solidFill>
              <a:latin typeface="Myriad Pro" panose="020B0503030403020204"/>
            </a:endParaRPr>
          </a:p>
        </p:txBody>
      </p:sp>
      <p:sp>
        <p:nvSpPr>
          <p:cNvPr id="3" name="TextBox 2"/>
          <p:cNvSpPr txBox="1"/>
          <p:nvPr/>
        </p:nvSpPr>
        <p:spPr>
          <a:xfrm>
            <a:off x="357809" y="2731722"/>
            <a:ext cx="5257801" cy="1015663"/>
          </a:xfrm>
          <a:prstGeom prst="rect">
            <a:avLst/>
          </a:prstGeom>
          <a:noFill/>
        </p:spPr>
        <p:txBody>
          <a:bodyPr wrap="square" rtlCol="0">
            <a:spAutoFit/>
          </a:bodyPr>
          <a:lstStyle/>
          <a:p>
            <a:r>
              <a:rPr lang="en-US" sz="6000" b="1" dirty="0">
                <a:solidFill>
                  <a:schemeClr val="bg1"/>
                </a:solidFill>
                <a:latin typeface="Myriad Pro" pitchFamily="34" charset="0"/>
              </a:rPr>
              <a:t>Talk About It.</a:t>
            </a:r>
            <a:endParaRPr lang="en-US" sz="6000" dirty="0"/>
          </a:p>
        </p:txBody>
      </p:sp>
    </p:spTree>
    <p:extLst>
      <p:ext uri="{BB962C8B-B14F-4D97-AF65-F5344CB8AC3E}">
        <p14:creationId xmlns:p14="http://schemas.microsoft.com/office/powerpoint/2010/main" val="35886255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6789" b="5267"/>
          <a:stretch/>
        </p:blipFill>
        <p:spPr>
          <a:xfrm>
            <a:off x="-35616" y="-95250"/>
            <a:ext cx="12249656" cy="7181850"/>
          </a:xfrm>
          <a:prstGeom prst="rect">
            <a:avLst/>
          </a:prstGeom>
        </p:spPr>
      </p:pic>
      <p:sp>
        <p:nvSpPr>
          <p:cNvPr id="6" name="Rectangle 5">
            <a:extLst>
              <a:ext uri="{FF2B5EF4-FFF2-40B4-BE49-F238E27FC236}">
                <a16:creationId xmlns:a16="http://schemas.microsoft.com/office/drawing/2014/main" id="{17C09B9A-FE94-1C49-9FD5-97A367F1D51D}"/>
              </a:ext>
            </a:extLst>
          </p:cNvPr>
          <p:cNvSpPr/>
          <p:nvPr/>
        </p:nvSpPr>
        <p:spPr>
          <a:xfrm>
            <a:off x="-22041" y="-50800"/>
            <a:ext cx="12236081" cy="6908800"/>
          </a:xfrm>
          <a:prstGeom prst="rect">
            <a:avLst/>
          </a:prstGeom>
          <a:solidFill>
            <a:srgbClr val="0092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
            <a:extLst>
              <a:ext uri="{FF2B5EF4-FFF2-40B4-BE49-F238E27FC236}">
                <a16:creationId xmlns:a16="http://schemas.microsoft.com/office/drawing/2014/main" id="{CAADD0CF-9BA2-A147-92D3-53709F1F0A59}"/>
              </a:ext>
            </a:extLst>
          </p:cNvPr>
          <p:cNvSpPr>
            <a:spLocks noGrp="1"/>
          </p:cNvSpPr>
          <p:nvPr>
            <p:ph type="body" idx="1"/>
          </p:nvPr>
        </p:nvSpPr>
        <p:spPr>
          <a:xfrm>
            <a:off x="869182" y="4654186"/>
            <a:ext cx="11336070" cy="1103146"/>
          </a:xfrm>
        </p:spPr>
        <p:txBody>
          <a:bodyPr>
            <a:normAutofit/>
          </a:bodyPr>
          <a:lstStyle/>
          <a:p>
            <a:r>
              <a:rPr lang="en-US" dirty="0" smtClean="0">
                <a:solidFill>
                  <a:schemeClr val="bg1"/>
                </a:solidFill>
              </a:rPr>
              <a:t>Organize your scholarship application process with these helpful strategies.</a:t>
            </a:r>
            <a:endParaRPr lang="en-US" dirty="0">
              <a:solidFill>
                <a:schemeClr val="bg1"/>
              </a:solidFill>
            </a:endParaRPr>
          </a:p>
        </p:txBody>
      </p:sp>
      <p:cxnSp>
        <p:nvCxnSpPr>
          <p:cNvPr id="11" name="Straight Connector 10">
            <a:extLst>
              <a:ext uri="{FF2B5EF4-FFF2-40B4-BE49-F238E27FC236}">
                <a16:creationId xmlns:a16="http://schemas.microsoft.com/office/drawing/2014/main" id="{3AD11AEB-0E1A-244E-95F9-7542C107791F}"/>
              </a:ext>
            </a:extLst>
          </p:cNvPr>
          <p:cNvCxnSpPr>
            <a:cxnSpLocks/>
          </p:cNvCxnSpPr>
          <p:nvPr/>
        </p:nvCxnSpPr>
        <p:spPr>
          <a:xfrm>
            <a:off x="-13577" y="4526083"/>
            <a:ext cx="12205577" cy="0"/>
          </a:xfrm>
          <a:prstGeom prst="line">
            <a:avLst/>
          </a:prstGeom>
          <a:ln w="63500">
            <a:solidFill>
              <a:srgbClr val="E26B38"/>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87CCD5B8-2D6B-144D-872A-F9E13A5ACCB1}"/>
              </a:ext>
            </a:extLst>
          </p:cNvPr>
          <p:cNvSpPr txBox="1">
            <a:spLocks/>
          </p:cNvSpPr>
          <p:nvPr/>
        </p:nvSpPr>
        <p:spPr>
          <a:xfrm>
            <a:off x="821635" y="1880850"/>
            <a:ext cx="11347450" cy="262946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solidFill>
                  <a:schemeClr val="bg1"/>
                </a:solidFill>
                <a:latin typeface="Myriad Pro" pitchFamily="34" charset="0"/>
              </a:rPr>
              <a:t>3. So You Want a Scholarship</a:t>
            </a:r>
            <a:endParaRPr lang="en-US" dirty="0">
              <a:solidFill>
                <a:schemeClr val="bg1"/>
              </a:solidFill>
              <a:latin typeface="Myriad Pro" pitchFamily="34" charset="0"/>
            </a:endParaRPr>
          </a:p>
        </p:txBody>
      </p:sp>
    </p:spTree>
    <p:extLst>
      <p:ext uri="{BB962C8B-B14F-4D97-AF65-F5344CB8AC3E}">
        <p14:creationId xmlns:p14="http://schemas.microsoft.com/office/powerpoint/2010/main" val="1699977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8200" y="676656"/>
            <a:ext cx="10515600" cy="885444"/>
          </a:xfrm>
        </p:spPr>
        <p:txBody>
          <a:bodyPr>
            <a:normAutofit/>
          </a:bodyPr>
          <a:lstStyle/>
          <a:p>
            <a:r>
              <a:rPr lang="en-US" sz="4000" dirty="0">
                <a:solidFill>
                  <a:srgbClr val="B2B3B6"/>
                </a:solidFill>
                <a:latin typeface="+mn-lt"/>
              </a:rPr>
              <a:t>Start Early</a:t>
            </a:r>
            <a:endParaRPr lang="en-US" sz="4000" dirty="0">
              <a:solidFill>
                <a:srgbClr val="B2B3B6"/>
              </a:solidFill>
              <a:latin typeface="+mn-lt"/>
              <a:cs typeface="Calibri Light"/>
            </a:endParaRPr>
          </a:p>
        </p:txBody>
      </p:sp>
      <p:sp>
        <p:nvSpPr>
          <p:cNvPr id="14" name="Content Placeholder 13"/>
          <p:cNvSpPr>
            <a:spLocks noGrp="1"/>
          </p:cNvSpPr>
          <p:nvPr>
            <p:ph idx="1"/>
          </p:nvPr>
        </p:nvSpPr>
        <p:spPr>
          <a:xfrm>
            <a:off x="838200" y="1562100"/>
            <a:ext cx="10515600" cy="3248025"/>
          </a:xfrm>
        </p:spPr>
        <p:txBody>
          <a:bodyPr vert="horz" lIns="91440" tIns="45720" rIns="91440" bIns="45720" rtlCol="0" anchor="t">
            <a:normAutofit/>
          </a:bodyPr>
          <a:lstStyle/>
          <a:p>
            <a:pPr marL="0" indent="0">
              <a:buNone/>
            </a:pPr>
            <a:r>
              <a:rPr lang="en-US" sz="2400" dirty="0"/>
              <a:t>If you are serious, </a:t>
            </a:r>
            <a:r>
              <a:rPr lang="en-US" sz="2400" dirty="0" smtClean="0"/>
              <a:t>start as early as 9</a:t>
            </a:r>
            <a:r>
              <a:rPr lang="en-US" sz="2400" baseline="30000" dirty="0" smtClean="0"/>
              <a:t>th</a:t>
            </a:r>
            <a:r>
              <a:rPr lang="en-US" sz="2400" dirty="0" smtClean="0"/>
              <a:t> grade and </a:t>
            </a:r>
            <a:r>
              <a:rPr lang="en-US" sz="2400" dirty="0"/>
              <a:t>begin looking at scholarships awarded to underclassmen. Setting up the process and completing the steps gets easier with repetition.</a:t>
            </a:r>
          </a:p>
          <a:p>
            <a:pPr marL="0" indent="0">
              <a:buNone/>
            </a:pPr>
            <a:r>
              <a:rPr lang="en-US" sz="2400" dirty="0"/>
              <a:t>Most scholarships for high school students are awarded to 12</a:t>
            </a:r>
            <a:r>
              <a:rPr lang="en-US" sz="2400" baseline="30000" dirty="0"/>
              <a:t>th</a:t>
            </a:r>
            <a:r>
              <a:rPr lang="en-US" sz="2400" dirty="0"/>
              <a:t> graders, but completing applications, writing essays and creating a prompt sheet for references will make the process easier each time you do it. </a:t>
            </a:r>
            <a:endParaRPr lang="en-US" dirty="0">
              <a:cs typeface="Calibri"/>
            </a:endParaRPr>
          </a:p>
        </p:txBody>
      </p:sp>
      <p:sp>
        <p:nvSpPr>
          <p:cNvPr id="2" name="Slide Number Placeholder 1">
            <a:extLst>
              <a:ext uri="{FF2B5EF4-FFF2-40B4-BE49-F238E27FC236}">
                <a16:creationId xmlns:a16="http://schemas.microsoft.com/office/drawing/2014/main" id="{61D45CAB-0091-46D5-B605-D4B07A0D2B3C}"/>
              </a:ext>
            </a:extLst>
          </p:cNvPr>
          <p:cNvSpPr>
            <a:spLocks noGrp="1"/>
          </p:cNvSpPr>
          <p:nvPr>
            <p:ph type="sldNum" sz="quarter" idx="12"/>
          </p:nvPr>
        </p:nvSpPr>
        <p:spPr/>
        <p:txBody>
          <a:bodyPr/>
          <a:lstStyle/>
          <a:p>
            <a:fld id="{0FF54DE5-C571-48E8-A5BC-B369434E2F44}" type="slidenum">
              <a:rPr lang="en-US" smtClean="0"/>
              <a:t>23</a:t>
            </a:fld>
            <a:endParaRPr lang="en-US" dirty="0"/>
          </a:p>
        </p:txBody>
      </p:sp>
    </p:spTree>
    <p:extLst>
      <p:ext uri="{BB962C8B-B14F-4D97-AF65-F5344CB8AC3E}">
        <p14:creationId xmlns:p14="http://schemas.microsoft.com/office/powerpoint/2010/main" val="358071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80084-0706-4D96-923F-7661D0C1B819}"/>
              </a:ext>
            </a:extLst>
          </p:cNvPr>
          <p:cNvSpPr>
            <a:spLocks noGrp="1"/>
          </p:cNvSpPr>
          <p:nvPr>
            <p:ph type="title"/>
          </p:nvPr>
        </p:nvSpPr>
        <p:spPr>
          <a:xfrm>
            <a:off x="838200" y="694944"/>
            <a:ext cx="10515600" cy="914781"/>
          </a:xfrm>
        </p:spPr>
        <p:txBody>
          <a:bodyPr>
            <a:normAutofit/>
          </a:bodyPr>
          <a:lstStyle/>
          <a:p>
            <a:r>
              <a:rPr lang="en-US" sz="4000" dirty="0">
                <a:solidFill>
                  <a:srgbClr val="B2B3B6"/>
                </a:solidFill>
                <a:latin typeface="+mn-lt"/>
              </a:rPr>
              <a:t>Types of Scholarships</a:t>
            </a:r>
          </a:p>
        </p:txBody>
      </p:sp>
      <p:sp>
        <p:nvSpPr>
          <p:cNvPr id="3" name="Content Placeholder 2">
            <a:extLst>
              <a:ext uri="{FF2B5EF4-FFF2-40B4-BE49-F238E27FC236}">
                <a16:creationId xmlns:a16="http://schemas.microsoft.com/office/drawing/2014/main" id="{5080582C-4AE7-4C49-AC74-B931877F595A}"/>
              </a:ext>
            </a:extLst>
          </p:cNvPr>
          <p:cNvSpPr>
            <a:spLocks noGrp="1"/>
          </p:cNvSpPr>
          <p:nvPr>
            <p:ph idx="1"/>
          </p:nvPr>
        </p:nvSpPr>
        <p:spPr>
          <a:xfrm>
            <a:off x="838200" y="1609725"/>
            <a:ext cx="10515600" cy="4259263"/>
          </a:xfrm>
        </p:spPr>
        <p:txBody>
          <a:bodyPr vert="horz" lIns="91440" tIns="45720" rIns="91440" bIns="45720" rtlCol="0" anchor="t">
            <a:normAutofit/>
          </a:bodyPr>
          <a:lstStyle/>
          <a:p>
            <a:pPr marL="0" indent="0">
              <a:buNone/>
            </a:pPr>
            <a:r>
              <a:rPr lang="en-US" sz="2400" dirty="0">
                <a:solidFill>
                  <a:srgbClr val="B2B3B6"/>
                </a:solidFill>
              </a:rPr>
              <a:t>Merit Based </a:t>
            </a:r>
            <a:r>
              <a:rPr lang="en-US" sz="2400" dirty="0" smtClean="0"/>
              <a:t>– Earned </a:t>
            </a:r>
            <a:r>
              <a:rPr lang="en-US" sz="2400" dirty="0"/>
              <a:t>by meeting standards set by the scholarship grantor. May be based on academic achievement, a special talent, or unique interest.</a:t>
            </a:r>
          </a:p>
          <a:p>
            <a:pPr marL="0" indent="0">
              <a:buNone/>
            </a:pPr>
            <a:r>
              <a:rPr lang="en-US" sz="2400" dirty="0">
                <a:solidFill>
                  <a:srgbClr val="B2B3B6"/>
                </a:solidFill>
              </a:rPr>
              <a:t>Financial Need </a:t>
            </a:r>
            <a:r>
              <a:rPr lang="en-US" sz="2400" dirty="0"/>
              <a:t>– Parent income or your personal income shows the need for assistance.</a:t>
            </a:r>
            <a:endParaRPr lang="en-US" sz="2400" dirty="0">
              <a:cs typeface="Calibri"/>
            </a:endParaRPr>
          </a:p>
          <a:p>
            <a:pPr marL="0" indent="0">
              <a:buNone/>
            </a:pPr>
            <a:r>
              <a:rPr lang="en-US" sz="2400" dirty="0">
                <a:solidFill>
                  <a:srgbClr val="B2B3B6"/>
                </a:solidFill>
              </a:rPr>
              <a:t>Affiliation</a:t>
            </a:r>
            <a:r>
              <a:rPr lang="en-US" sz="2400" dirty="0">
                <a:solidFill>
                  <a:srgbClr val="0070C0"/>
                </a:solidFill>
              </a:rPr>
              <a:t> </a:t>
            </a:r>
            <a:r>
              <a:rPr lang="en-US" sz="2400" dirty="0"/>
              <a:t>– Available because of your background, a group you belong to, or a special interest.</a:t>
            </a:r>
            <a:endParaRPr lang="en-US" sz="2400" dirty="0">
              <a:cs typeface="Calibri"/>
            </a:endParaRPr>
          </a:p>
        </p:txBody>
      </p:sp>
      <p:sp>
        <p:nvSpPr>
          <p:cNvPr id="4" name="Slide Number Placeholder 3">
            <a:extLst>
              <a:ext uri="{FF2B5EF4-FFF2-40B4-BE49-F238E27FC236}">
                <a16:creationId xmlns:a16="http://schemas.microsoft.com/office/drawing/2014/main" id="{1E205FDB-9B7B-431B-A9BA-254E4AAD58E8}"/>
              </a:ext>
            </a:extLst>
          </p:cNvPr>
          <p:cNvSpPr>
            <a:spLocks noGrp="1"/>
          </p:cNvSpPr>
          <p:nvPr>
            <p:ph type="sldNum" sz="quarter" idx="12"/>
          </p:nvPr>
        </p:nvSpPr>
        <p:spPr/>
        <p:txBody>
          <a:bodyPr/>
          <a:lstStyle/>
          <a:p>
            <a:fld id="{0FF54DE5-C571-48E8-A5BC-B369434E2F44}" type="slidenum">
              <a:rPr lang="en-US" smtClean="0"/>
              <a:t>24</a:t>
            </a:fld>
            <a:endParaRPr lang="en-US" dirty="0"/>
          </a:p>
        </p:txBody>
      </p:sp>
    </p:spTree>
    <p:extLst>
      <p:ext uri="{BB962C8B-B14F-4D97-AF65-F5344CB8AC3E}">
        <p14:creationId xmlns:p14="http://schemas.microsoft.com/office/powerpoint/2010/main" val="42469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04E69-9665-48E2-B979-F968FC9B4D51}"/>
              </a:ext>
            </a:extLst>
          </p:cNvPr>
          <p:cNvSpPr>
            <a:spLocks noGrp="1"/>
          </p:cNvSpPr>
          <p:nvPr>
            <p:ph type="title"/>
          </p:nvPr>
        </p:nvSpPr>
        <p:spPr>
          <a:xfrm>
            <a:off x="838200" y="685800"/>
            <a:ext cx="10515600" cy="904876"/>
          </a:xfrm>
        </p:spPr>
        <p:txBody>
          <a:bodyPr>
            <a:normAutofit/>
          </a:bodyPr>
          <a:lstStyle/>
          <a:p>
            <a:r>
              <a:rPr lang="en-US" sz="4000" dirty="0" smtClean="0">
                <a:solidFill>
                  <a:srgbClr val="B2B3B6"/>
                </a:solidFill>
                <a:latin typeface="+mn-lt"/>
              </a:rPr>
              <a:t>Free Information Sources </a:t>
            </a:r>
            <a:r>
              <a:rPr lang="en-US" sz="4000" dirty="0">
                <a:solidFill>
                  <a:srgbClr val="B2B3B6"/>
                </a:solidFill>
                <a:latin typeface="+mn-lt"/>
              </a:rPr>
              <a:t>to </a:t>
            </a:r>
            <a:r>
              <a:rPr lang="en-US" sz="4000" dirty="0" smtClean="0">
                <a:solidFill>
                  <a:srgbClr val="B2B3B6"/>
                </a:solidFill>
                <a:latin typeface="+mn-lt"/>
              </a:rPr>
              <a:t>Find Scholarships</a:t>
            </a:r>
            <a:endParaRPr lang="en-US" sz="4000" dirty="0">
              <a:solidFill>
                <a:srgbClr val="B2B3B6"/>
              </a:solidFill>
              <a:latin typeface="+mn-lt"/>
            </a:endParaRPr>
          </a:p>
        </p:txBody>
      </p:sp>
      <p:sp>
        <p:nvSpPr>
          <p:cNvPr id="3" name="Content Placeholder 2">
            <a:extLst>
              <a:ext uri="{FF2B5EF4-FFF2-40B4-BE49-F238E27FC236}">
                <a16:creationId xmlns:a16="http://schemas.microsoft.com/office/drawing/2014/main" id="{48C32311-1A97-401D-951C-A339E6026C7C}"/>
              </a:ext>
            </a:extLst>
          </p:cNvPr>
          <p:cNvSpPr>
            <a:spLocks noGrp="1"/>
          </p:cNvSpPr>
          <p:nvPr>
            <p:ph sz="half" idx="1"/>
          </p:nvPr>
        </p:nvSpPr>
        <p:spPr>
          <a:xfrm>
            <a:off x="838200" y="1590675"/>
            <a:ext cx="10296524" cy="4562475"/>
          </a:xfrm>
        </p:spPr>
        <p:txBody>
          <a:bodyPr>
            <a:normAutofit/>
          </a:bodyPr>
          <a:lstStyle/>
          <a:p>
            <a:pPr marL="914400" indent="-457200"/>
            <a:r>
              <a:rPr lang="en-US" sz="2400" dirty="0"/>
              <a:t>High school counselor</a:t>
            </a:r>
          </a:p>
          <a:p>
            <a:pPr marL="914400" indent="-457200"/>
            <a:r>
              <a:rPr lang="en-US" sz="2400" dirty="0"/>
              <a:t>Financial aid office at college or career school</a:t>
            </a:r>
          </a:p>
          <a:p>
            <a:pPr marL="914400" indent="-457200"/>
            <a:r>
              <a:rPr lang="en-US" sz="2400" dirty="0"/>
              <a:t>Foundations, local businesses, and organizations</a:t>
            </a:r>
          </a:p>
          <a:p>
            <a:pPr marL="914400" indent="-457200"/>
            <a:r>
              <a:rPr lang="en-US" sz="2400" dirty="0"/>
              <a:t>Ethnicity-based organizations</a:t>
            </a:r>
          </a:p>
          <a:p>
            <a:pPr marL="914400" indent="-457200"/>
            <a:r>
              <a:rPr lang="en-US" sz="2400" dirty="0"/>
              <a:t>Your employer and your parents’ employers</a:t>
            </a:r>
          </a:p>
          <a:p>
            <a:pPr marL="914400" indent="-457200"/>
            <a:r>
              <a:rPr lang="en-US" sz="2400" dirty="0"/>
              <a:t>State Granting Agency</a:t>
            </a:r>
          </a:p>
          <a:p>
            <a:pPr marL="914400" indent="-457200"/>
            <a:r>
              <a:rPr lang="en-US" sz="2400" dirty="0"/>
              <a:t>Online resources</a:t>
            </a:r>
          </a:p>
        </p:txBody>
      </p:sp>
      <p:sp>
        <p:nvSpPr>
          <p:cNvPr id="5" name="Slide Number Placeholder 4">
            <a:extLst>
              <a:ext uri="{FF2B5EF4-FFF2-40B4-BE49-F238E27FC236}">
                <a16:creationId xmlns:a16="http://schemas.microsoft.com/office/drawing/2014/main" id="{175D67A0-BCD1-4A51-B90C-B73A635814A8}"/>
              </a:ext>
            </a:extLst>
          </p:cNvPr>
          <p:cNvSpPr>
            <a:spLocks noGrp="1"/>
          </p:cNvSpPr>
          <p:nvPr>
            <p:ph type="sldNum" sz="quarter" idx="12"/>
          </p:nvPr>
        </p:nvSpPr>
        <p:spPr/>
        <p:txBody>
          <a:bodyPr/>
          <a:lstStyle/>
          <a:p>
            <a:fld id="{0FF54DE5-C571-48E8-A5BC-B369434E2F44}" type="slidenum">
              <a:rPr lang="en-US" smtClean="0"/>
              <a:t>25</a:t>
            </a:fld>
            <a:endParaRPr lang="en-US" dirty="0"/>
          </a:p>
        </p:txBody>
      </p:sp>
    </p:spTree>
    <p:extLst>
      <p:ext uri="{BB962C8B-B14F-4D97-AF65-F5344CB8AC3E}">
        <p14:creationId xmlns:p14="http://schemas.microsoft.com/office/powerpoint/2010/main" val="126848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704088"/>
            <a:ext cx="10677525" cy="777240"/>
          </a:xfrm>
        </p:spPr>
        <p:txBody>
          <a:bodyPr anchor="b">
            <a:normAutofit/>
          </a:bodyPr>
          <a:lstStyle/>
          <a:p>
            <a:r>
              <a:rPr lang="en-US" sz="4000" dirty="0">
                <a:solidFill>
                  <a:srgbClr val="B2B3B6"/>
                </a:solidFill>
                <a:latin typeface="+mn-lt"/>
              </a:rPr>
              <a:t>Information to Gather for Scholarship </a:t>
            </a:r>
            <a:r>
              <a:rPr lang="en-US" sz="4000" dirty="0" smtClean="0">
                <a:solidFill>
                  <a:srgbClr val="B2B3B6"/>
                </a:solidFill>
                <a:latin typeface="+mn-lt"/>
              </a:rPr>
              <a:t>Applications </a:t>
            </a:r>
            <a:endParaRPr lang="en-US" sz="4000" dirty="0">
              <a:solidFill>
                <a:srgbClr val="B2B3B6"/>
              </a:solidFill>
              <a:latin typeface="+mn-lt"/>
            </a:endParaRPr>
          </a:p>
        </p:txBody>
      </p:sp>
      <p:graphicFrame>
        <p:nvGraphicFramePr>
          <p:cNvPr id="4" name="Content Placeholder 3" descr="Stacke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3418977531"/>
              </p:ext>
            </p:extLst>
          </p:nvPr>
        </p:nvGraphicFramePr>
        <p:xfrm>
          <a:off x="1349237" y="1908313"/>
          <a:ext cx="9334500" cy="3849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EECF2B8B-12D7-4A9C-8C17-B2B024F7FAB5}"/>
              </a:ext>
            </a:extLst>
          </p:cNvPr>
          <p:cNvSpPr>
            <a:spLocks noGrp="1"/>
          </p:cNvSpPr>
          <p:nvPr>
            <p:ph type="sldNum" sz="quarter" idx="12"/>
          </p:nvPr>
        </p:nvSpPr>
        <p:spPr/>
        <p:txBody>
          <a:bodyPr/>
          <a:lstStyle/>
          <a:p>
            <a:fld id="{0FF54DE5-C571-48E8-A5BC-B369434E2F44}" type="slidenum">
              <a:rPr lang="en-US" smtClean="0"/>
              <a:t>26</a:t>
            </a:fld>
            <a:endParaRPr lang="en-US" dirty="0"/>
          </a:p>
        </p:txBody>
      </p:sp>
    </p:spTree>
    <p:extLst>
      <p:ext uri="{BB962C8B-B14F-4D97-AF65-F5344CB8AC3E}">
        <p14:creationId xmlns:p14="http://schemas.microsoft.com/office/powerpoint/2010/main" val="422002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A3AF90C-A5D4-4A20-A1C6-7EBE9999B164}"/>
              </a:ext>
            </a:extLst>
          </p:cNvPr>
          <p:cNvSpPr>
            <a:spLocks noGrp="1"/>
          </p:cNvSpPr>
          <p:nvPr>
            <p:ph type="title"/>
          </p:nvPr>
        </p:nvSpPr>
        <p:spPr>
          <a:xfrm>
            <a:off x="838200" y="676656"/>
            <a:ext cx="10515600" cy="869340"/>
          </a:xfrm>
        </p:spPr>
        <p:txBody>
          <a:bodyPr>
            <a:normAutofit/>
          </a:bodyPr>
          <a:lstStyle/>
          <a:p>
            <a:r>
              <a:rPr lang="en-US" sz="4000" dirty="0">
                <a:solidFill>
                  <a:srgbClr val="B2B3B6"/>
                </a:solidFill>
                <a:latin typeface="+mn-lt"/>
              </a:rPr>
              <a:t>School</a:t>
            </a:r>
          </a:p>
        </p:txBody>
      </p:sp>
      <p:sp>
        <p:nvSpPr>
          <p:cNvPr id="15" name="Text Placeholder 2">
            <a:extLst>
              <a:ext uri="{FF2B5EF4-FFF2-40B4-BE49-F238E27FC236}">
                <a16:creationId xmlns:a16="http://schemas.microsoft.com/office/drawing/2014/main" id="{2C0247EA-6BBE-41DA-B310-B16FB3B9E080}"/>
              </a:ext>
            </a:extLst>
          </p:cNvPr>
          <p:cNvSpPr>
            <a:spLocks noGrp="1"/>
          </p:cNvSpPr>
          <p:nvPr>
            <p:ph sz="half" idx="2"/>
          </p:nvPr>
        </p:nvSpPr>
        <p:spPr>
          <a:xfrm>
            <a:off x="841248" y="1611984"/>
            <a:ext cx="10512552" cy="4564979"/>
          </a:xfrm>
        </p:spPr>
        <p:txBody>
          <a:bodyPr vert="horz" lIns="91440" tIns="45720" rIns="91440" bIns="45720" rtlCol="0" anchor="t">
            <a:normAutofit/>
          </a:bodyPr>
          <a:lstStyle/>
          <a:p>
            <a:pPr marL="0" indent="0">
              <a:buNone/>
            </a:pPr>
            <a:r>
              <a:rPr lang="en-US" sz="2000" dirty="0">
                <a:solidFill>
                  <a:srgbClr val="2F4A26"/>
                </a:solidFill>
              </a:rPr>
              <a:t>Transcripts</a:t>
            </a:r>
            <a:r>
              <a:rPr lang="en-US" sz="2000" dirty="0">
                <a:solidFill>
                  <a:schemeClr val="tx2">
                    <a:lumMod val="40000"/>
                    <a:lumOff val="60000"/>
                  </a:schemeClr>
                </a:solidFill>
              </a:rPr>
              <a:t> </a:t>
            </a:r>
            <a:r>
              <a:rPr lang="en-US" sz="2000" dirty="0"/>
              <a:t>should be official. Ask your school for an official transcript for each scholarship application.</a:t>
            </a:r>
          </a:p>
          <a:p>
            <a:pPr marL="0" indent="0">
              <a:buNone/>
            </a:pPr>
            <a:r>
              <a:rPr lang="en-US" sz="2000" dirty="0" smtClean="0"/>
              <a:t>Seek strong </a:t>
            </a:r>
            <a:r>
              <a:rPr lang="en-US" sz="2000" dirty="0" smtClean="0">
                <a:solidFill>
                  <a:srgbClr val="2F4A26"/>
                </a:solidFill>
              </a:rPr>
              <a:t>letters </a:t>
            </a:r>
            <a:r>
              <a:rPr lang="en-US" sz="2000" dirty="0">
                <a:solidFill>
                  <a:srgbClr val="2F4A26"/>
                </a:solidFill>
              </a:rPr>
              <a:t>of recommendation</a:t>
            </a:r>
            <a:r>
              <a:rPr lang="en-US" sz="2000" dirty="0">
                <a:solidFill>
                  <a:srgbClr val="0070C0"/>
                </a:solidFill>
              </a:rPr>
              <a:t> </a:t>
            </a:r>
            <a:r>
              <a:rPr lang="en-US" sz="2000" dirty="0"/>
              <a:t>from people who know you well and can speak to your strengths in a personal way. </a:t>
            </a:r>
          </a:p>
          <a:p>
            <a:pPr marL="0" indent="0">
              <a:buNone/>
            </a:pPr>
            <a:r>
              <a:rPr lang="en-US" sz="2000" dirty="0"/>
              <a:t>Prepare a </a:t>
            </a:r>
            <a:r>
              <a:rPr lang="en-US" sz="2000" dirty="0">
                <a:solidFill>
                  <a:srgbClr val="2F4A26"/>
                </a:solidFill>
              </a:rPr>
              <a:t>prompt sheet </a:t>
            </a:r>
            <a:r>
              <a:rPr lang="en-US" sz="2000" dirty="0"/>
              <a:t>or a resume for the people you ask to write recommendations for you. Make sure they know what to emphasize for each scholarship application.</a:t>
            </a:r>
          </a:p>
          <a:p>
            <a:pPr marL="0" indent="0">
              <a:buNone/>
            </a:pPr>
            <a:endParaRPr lang="en-US" sz="2000" dirty="0"/>
          </a:p>
        </p:txBody>
      </p:sp>
      <p:sp>
        <p:nvSpPr>
          <p:cNvPr id="2" name="Slide Number Placeholder 1">
            <a:extLst>
              <a:ext uri="{FF2B5EF4-FFF2-40B4-BE49-F238E27FC236}">
                <a16:creationId xmlns:a16="http://schemas.microsoft.com/office/drawing/2014/main" id="{C29D71FC-7CED-497D-963C-C282765F30A6}"/>
              </a:ext>
            </a:extLst>
          </p:cNvPr>
          <p:cNvSpPr>
            <a:spLocks noGrp="1"/>
          </p:cNvSpPr>
          <p:nvPr>
            <p:ph type="sldNum" sz="quarter" idx="12"/>
          </p:nvPr>
        </p:nvSpPr>
        <p:spPr/>
        <p:txBody>
          <a:bodyPr/>
          <a:lstStyle/>
          <a:p>
            <a:fld id="{0FF54DE5-C571-48E8-A5BC-B369434E2F44}" type="slidenum">
              <a:rPr lang="en-US" smtClean="0"/>
              <a:t>27</a:t>
            </a:fld>
            <a:endParaRPr lang="en-US" dirty="0"/>
          </a:p>
        </p:txBody>
      </p:sp>
    </p:spTree>
    <p:extLst>
      <p:ext uri="{BB962C8B-B14F-4D97-AF65-F5344CB8AC3E}">
        <p14:creationId xmlns:p14="http://schemas.microsoft.com/office/powerpoint/2010/main" val="323004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A3AF90C-A5D4-4A20-A1C6-7EBE9999B164}"/>
              </a:ext>
            </a:extLst>
          </p:cNvPr>
          <p:cNvSpPr>
            <a:spLocks noGrp="1"/>
          </p:cNvSpPr>
          <p:nvPr>
            <p:ph type="title"/>
          </p:nvPr>
        </p:nvSpPr>
        <p:spPr>
          <a:xfrm>
            <a:off x="838200" y="694944"/>
            <a:ext cx="10515600" cy="869906"/>
          </a:xfrm>
        </p:spPr>
        <p:txBody>
          <a:bodyPr>
            <a:normAutofit/>
          </a:bodyPr>
          <a:lstStyle/>
          <a:p>
            <a:r>
              <a:rPr lang="en-US" sz="4000" dirty="0">
                <a:solidFill>
                  <a:srgbClr val="B2B3B6"/>
                </a:solidFill>
                <a:latin typeface="+mn-lt"/>
              </a:rPr>
              <a:t>Personal</a:t>
            </a:r>
          </a:p>
        </p:txBody>
      </p:sp>
      <p:sp>
        <p:nvSpPr>
          <p:cNvPr id="15" name="Text Placeholder 2">
            <a:extLst>
              <a:ext uri="{FF2B5EF4-FFF2-40B4-BE49-F238E27FC236}">
                <a16:creationId xmlns:a16="http://schemas.microsoft.com/office/drawing/2014/main" id="{2C0247EA-6BBE-41DA-B310-B16FB3B9E080}"/>
              </a:ext>
            </a:extLst>
          </p:cNvPr>
          <p:cNvSpPr>
            <a:spLocks noGrp="1"/>
          </p:cNvSpPr>
          <p:nvPr>
            <p:ph sz="half" idx="2"/>
          </p:nvPr>
        </p:nvSpPr>
        <p:spPr>
          <a:xfrm>
            <a:off x="838200" y="1564850"/>
            <a:ext cx="10515600" cy="4612113"/>
          </a:xfrm>
        </p:spPr>
        <p:txBody>
          <a:bodyPr vert="horz" lIns="91440" tIns="45720" rIns="91440" bIns="45720" rtlCol="0" anchor="t">
            <a:normAutofit/>
          </a:bodyPr>
          <a:lstStyle/>
          <a:p>
            <a:pPr marL="0" indent="0">
              <a:buNone/>
            </a:pPr>
            <a:r>
              <a:rPr lang="en-US" sz="2000" dirty="0"/>
              <a:t>In your cover letter include personal information such as contact information and an email address.</a:t>
            </a:r>
          </a:p>
          <a:p>
            <a:pPr marL="0" indent="0">
              <a:buNone/>
            </a:pPr>
            <a:r>
              <a:rPr lang="en-US" sz="2000" dirty="0"/>
              <a:t>School and community activities are important to include. They explain more about who you are and how you see your place in your school and community.</a:t>
            </a:r>
          </a:p>
          <a:p>
            <a:pPr marL="0" indent="0">
              <a:buNone/>
            </a:pPr>
            <a:r>
              <a:rPr lang="en-US" sz="2000" dirty="0"/>
              <a:t>Explain your employment experience if you have held a job. Being employed and going to school demonstrates time management skills.</a:t>
            </a:r>
          </a:p>
          <a:p>
            <a:pPr marL="0" indent="0">
              <a:buNone/>
            </a:pPr>
            <a:r>
              <a:rPr lang="en-US" sz="2000" dirty="0"/>
              <a:t>Awards and honors you have received may go on the application or in the cover letter.</a:t>
            </a:r>
          </a:p>
          <a:p>
            <a:pPr marL="0" indent="0">
              <a:buNone/>
            </a:pPr>
            <a:endParaRPr lang="en-US" sz="2600" dirty="0"/>
          </a:p>
        </p:txBody>
      </p:sp>
      <p:sp>
        <p:nvSpPr>
          <p:cNvPr id="2" name="Slide Number Placeholder 1">
            <a:extLst>
              <a:ext uri="{FF2B5EF4-FFF2-40B4-BE49-F238E27FC236}">
                <a16:creationId xmlns:a16="http://schemas.microsoft.com/office/drawing/2014/main" id="{5DDAF5E9-73B5-43E2-B78B-07D94CA7DDA9}"/>
              </a:ext>
            </a:extLst>
          </p:cNvPr>
          <p:cNvSpPr>
            <a:spLocks noGrp="1"/>
          </p:cNvSpPr>
          <p:nvPr>
            <p:ph type="sldNum" sz="quarter" idx="12"/>
          </p:nvPr>
        </p:nvSpPr>
        <p:spPr/>
        <p:txBody>
          <a:bodyPr/>
          <a:lstStyle/>
          <a:p>
            <a:fld id="{0FF54DE5-C571-48E8-A5BC-B369434E2F44}" type="slidenum">
              <a:rPr lang="en-US" smtClean="0"/>
              <a:t>28</a:t>
            </a:fld>
            <a:endParaRPr lang="en-US" dirty="0"/>
          </a:p>
        </p:txBody>
      </p:sp>
    </p:spTree>
    <p:extLst>
      <p:ext uri="{BB962C8B-B14F-4D97-AF65-F5344CB8AC3E}">
        <p14:creationId xmlns:p14="http://schemas.microsoft.com/office/powerpoint/2010/main" val="150506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3F11A-5A08-4F62-AC50-EB183355EDD0}"/>
              </a:ext>
            </a:extLst>
          </p:cNvPr>
          <p:cNvSpPr>
            <a:spLocks noGrp="1"/>
          </p:cNvSpPr>
          <p:nvPr>
            <p:ph type="title"/>
          </p:nvPr>
        </p:nvSpPr>
        <p:spPr>
          <a:xfrm>
            <a:off x="838200" y="685800"/>
            <a:ext cx="10515600" cy="888476"/>
          </a:xfrm>
        </p:spPr>
        <p:txBody>
          <a:bodyPr>
            <a:normAutofit/>
          </a:bodyPr>
          <a:lstStyle/>
          <a:p>
            <a:r>
              <a:rPr lang="en-US" sz="4000" dirty="0">
                <a:solidFill>
                  <a:srgbClr val="B2B3B6"/>
                </a:solidFill>
                <a:latin typeface="+mn-lt"/>
              </a:rPr>
              <a:t>Essay</a:t>
            </a:r>
          </a:p>
        </p:txBody>
      </p:sp>
      <p:sp>
        <p:nvSpPr>
          <p:cNvPr id="3" name="Content Placeholder 2">
            <a:extLst>
              <a:ext uri="{FF2B5EF4-FFF2-40B4-BE49-F238E27FC236}">
                <a16:creationId xmlns:a16="http://schemas.microsoft.com/office/drawing/2014/main" id="{E33E52E5-E096-479A-B1BE-441EC9860293}"/>
              </a:ext>
            </a:extLst>
          </p:cNvPr>
          <p:cNvSpPr>
            <a:spLocks noGrp="1"/>
          </p:cNvSpPr>
          <p:nvPr>
            <p:ph sz="half" idx="1"/>
          </p:nvPr>
        </p:nvSpPr>
        <p:spPr>
          <a:xfrm>
            <a:off x="838200" y="1574276"/>
            <a:ext cx="10429568" cy="4602687"/>
          </a:xfrm>
        </p:spPr>
        <p:txBody>
          <a:bodyPr vert="horz" lIns="91440" tIns="45720" rIns="91440" bIns="45720" rtlCol="0" anchor="t">
            <a:normAutofit/>
          </a:bodyPr>
          <a:lstStyle/>
          <a:p>
            <a:pPr marL="0" indent="0">
              <a:buNone/>
            </a:pPr>
            <a:r>
              <a:rPr lang="en-US" sz="2000" dirty="0"/>
              <a:t>Your statement or essay may be the most important part of a scholarship application. This is your opportunity to convince the scholarship committee to choose you. Be creative and tell your story by sharing your background and personal experiences. </a:t>
            </a:r>
          </a:p>
          <a:p>
            <a:pPr marL="0" indent="0">
              <a:buNone/>
            </a:pPr>
            <a:r>
              <a:rPr lang="en-US" sz="2000" dirty="0"/>
              <a:t>Outline your thoughts, write, </a:t>
            </a:r>
            <a:r>
              <a:rPr lang="en-US" sz="2000" dirty="0" smtClean="0"/>
              <a:t>edit, </a:t>
            </a:r>
            <a:r>
              <a:rPr lang="en-US" sz="2000" dirty="0"/>
              <a:t>and rewrite.</a:t>
            </a:r>
          </a:p>
          <a:p>
            <a:pPr marL="0" indent="0">
              <a:buNone/>
            </a:pPr>
            <a:r>
              <a:rPr lang="en-US" sz="2000" dirty="0"/>
              <a:t>Ask a trusted adult to proof and make suggestions.</a:t>
            </a:r>
          </a:p>
          <a:p>
            <a:pPr marL="0" indent="0">
              <a:buNone/>
            </a:pPr>
            <a:r>
              <a:rPr lang="en-US" sz="2000" dirty="0"/>
              <a:t>Be sure there are no spelling or </a:t>
            </a:r>
            <a:r>
              <a:rPr lang="en-US" sz="2000" dirty="0" smtClean="0"/>
              <a:t>grammar </a:t>
            </a:r>
            <a:r>
              <a:rPr lang="en-US" sz="2000" dirty="0"/>
              <a:t>errors.</a:t>
            </a:r>
          </a:p>
          <a:p>
            <a:endParaRPr lang="en-US" dirty="0"/>
          </a:p>
        </p:txBody>
      </p:sp>
      <p:sp>
        <p:nvSpPr>
          <p:cNvPr id="4" name="Slide Number Placeholder 3">
            <a:extLst>
              <a:ext uri="{FF2B5EF4-FFF2-40B4-BE49-F238E27FC236}">
                <a16:creationId xmlns:a16="http://schemas.microsoft.com/office/drawing/2014/main" id="{2D1CD78A-B872-4DD7-B15B-09A1D914C1BA}"/>
              </a:ext>
            </a:extLst>
          </p:cNvPr>
          <p:cNvSpPr>
            <a:spLocks noGrp="1"/>
          </p:cNvSpPr>
          <p:nvPr>
            <p:ph type="sldNum" sz="quarter" idx="12"/>
          </p:nvPr>
        </p:nvSpPr>
        <p:spPr/>
        <p:txBody>
          <a:bodyPr/>
          <a:lstStyle/>
          <a:p>
            <a:fld id="{0FF54DE5-C571-48E8-A5BC-B369434E2F44}" type="slidenum">
              <a:rPr lang="en-US" smtClean="0"/>
              <a:t>29</a:t>
            </a:fld>
            <a:endParaRPr lang="en-US" dirty="0"/>
          </a:p>
        </p:txBody>
      </p:sp>
    </p:spTree>
    <p:extLst>
      <p:ext uri="{BB962C8B-B14F-4D97-AF65-F5344CB8AC3E}">
        <p14:creationId xmlns:p14="http://schemas.microsoft.com/office/powerpoint/2010/main" val="309442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354" y="-37548"/>
            <a:ext cx="13716000" cy="6858000"/>
          </a:xfrm>
          <a:prstGeom prst="rect">
            <a:avLst/>
          </a:prstGeom>
        </p:spPr>
      </p:pic>
      <p:sp>
        <p:nvSpPr>
          <p:cNvPr id="6" name="Rectangle 5">
            <a:extLst>
              <a:ext uri="{FF2B5EF4-FFF2-40B4-BE49-F238E27FC236}">
                <a16:creationId xmlns:a16="http://schemas.microsoft.com/office/drawing/2014/main" id="{17C09B9A-FE94-1C49-9FD5-97A367F1D51D}"/>
              </a:ext>
            </a:extLst>
          </p:cNvPr>
          <p:cNvSpPr/>
          <p:nvPr/>
        </p:nvSpPr>
        <p:spPr>
          <a:xfrm>
            <a:off x="-22041" y="-50800"/>
            <a:ext cx="12236081" cy="6884504"/>
          </a:xfrm>
          <a:prstGeom prst="rect">
            <a:avLst/>
          </a:prstGeom>
          <a:solidFill>
            <a:srgbClr val="0092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
            <a:extLst>
              <a:ext uri="{FF2B5EF4-FFF2-40B4-BE49-F238E27FC236}">
                <a16:creationId xmlns:a16="http://schemas.microsoft.com/office/drawing/2014/main" id="{CAADD0CF-9BA2-A147-92D3-53709F1F0A59}"/>
              </a:ext>
            </a:extLst>
          </p:cNvPr>
          <p:cNvSpPr>
            <a:spLocks noGrp="1"/>
          </p:cNvSpPr>
          <p:nvPr>
            <p:ph type="body" idx="1"/>
          </p:nvPr>
        </p:nvSpPr>
        <p:spPr>
          <a:xfrm>
            <a:off x="869182" y="4654186"/>
            <a:ext cx="11336070" cy="1103146"/>
          </a:xfrm>
        </p:spPr>
        <p:txBody>
          <a:bodyPr>
            <a:normAutofit/>
          </a:bodyPr>
          <a:lstStyle/>
          <a:p>
            <a:r>
              <a:rPr lang="en-US" dirty="0" smtClean="0">
                <a:solidFill>
                  <a:schemeClr val="bg1"/>
                </a:solidFill>
                <a:latin typeface="Myriad Pro" panose="020B0503030403020204" pitchFamily="34" charset="0"/>
              </a:rPr>
              <a:t>What do you want to be when you grow up?</a:t>
            </a:r>
            <a:endParaRPr lang="en-US" dirty="0">
              <a:solidFill>
                <a:schemeClr val="bg1"/>
              </a:solidFill>
              <a:latin typeface="Myriad Pro" panose="020B0503030403020204" pitchFamily="34" charset="0"/>
            </a:endParaRPr>
          </a:p>
        </p:txBody>
      </p:sp>
      <p:cxnSp>
        <p:nvCxnSpPr>
          <p:cNvPr id="11" name="Straight Connector 10">
            <a:extLst>
              <a:ext uri="{FF2B5EF4-FFF2-40B4-BE49-F238E27FC236}">
                <a16:creationId xmlns:a16="http://schemas.microsoft.com/office/drawing/2014/main" id="{3AD11AEB-0E1A-244E-95F9-7542C107791F}"/>
              </a:ext>
            </a:extLst>
          </p:cNvPr>
          <p:cNvCxnSpPr>
            <a:cxnSpLocks/>
          </p:cNvCxnSpPr>
          <p:nvPr/>
        </p:nvCxnSpPr>
        <p:spPr>
          <a:xfrm>
            <a:off x="-13577" y="4526083"/>
            <a:ext cx="12205577" cy="0"/>
          </a:xfrm>
          <a:prstGeom prst="line">
            <a:avLst/>
          </a:prstGeom>
          <a:ln w="63500">
            <a:solidFill>
              <a:srgbClr val="E26B38"/>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87CCD5B8-2D6B-144D-872A-F9E13A5ACCB1}"/>
              </a:ext>
            </a:extLst>
          </p:cNvPr>
          <p:cNvSpPr txBox="1">
            <a:spLocks/>
          </p:cNvSpPr>
          <p:nvPr/>
        </p:nvSpPr>
        <p:spPr>
          <a:xfrm>
            <a:off x="821635" y="1880850"/>
            <a:ext cx="11347450" cy="262946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solidFill>
                  <a:schemeClr val="bg1"/>
                </a:solidFill>
                <a:latin typeface="Myriad Pro" pitchFamily="34" charset="0"/>
              </a:rPr>
              <a:t>1. Post-Secondary Education</a:t>
            </a:r>
            <a:endParaRPr lang="en-US" dirty="0">
              <a:solidFill>
                <a:schemeClr val="bg1"/>
              </a:solidFill>
              <a:latin typeface="Myriad Pro" pitchFamily="34" charset="0"/>
            </a:endParaRPr>
          </a:p>
        </p:txBody>
      </p:sp>
    </p:spTree>
    <p:extLst>
      <p:ext uri="{BB962C8B-B14F-4D97-AF65-F5344CB8AC3E}">
        <p14:creationId xmlns:p14="http://schemas.microsoft.com/office/powerpoint/2010/main" val="20993069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C3EA-7FFB-4BB9-B45F-A81DFCC3989F}"/>
              </a:ext>
            </a:extLst>
          </p:cNvPr>
          <p:cNvSpPr>
            <a:spLocks noGrp="1"/>
          </p:cNvSpPr>
          <p:nvPr>
            <p:ph type="title"/>
          </p:nvPr>
        </p:nvSpPr>
        <p:spPr>
          <a:xfrm>
            <a:off x="838200" y="676656"/>
            <a:ext cx="10515600" cy="935328"/>
          </a:xfrm>
        </p:spPr>
        <p:txBody>
          <a:bodyPr>
            <a:normAutofit/>
          </a:bodyPr>
          <a:lstStyle/>
          <a:p>
            <a:r>
              <a:rPr lang="en-US" sz="4000" dirty="0">
                <a:solidFill>
                  <a:srgbClr val="B2B3B6"/>
                </a:solidFill>
                <a:latin typeface="+mn-lt"/>
              </a:rPr>
              <a:t>A few last tips</a:t>
            </a:r>
          </a:p>
        </p:txBody>
      </p:sp>
      <p:sp>
        <p:nvSpPr>
          <p:cNvPr id="3" name="Content Placeholder 2">
            <a:extLst>
              <a:ext uri="{FF2B5EF4-FFF2-40B4-BE49-F238E27FC236}">
                <a16:creationId xmlns:a16="http://schemas.microsoft.com/office/drawing/2014/main" id="{6B2BF46E-59FF-418B-A6DE-4AD4AD364DD8}"/>
              </a:ext>
            </a:extLst>
          </p:cNvPr>
          <p:cNvSpPr>
            <a:spLocks noGrp="1"/>
          </p:cNvSpPr>
          <p:nvPr>
            <p:ph sz="half" idx="1"/>
          </p:nvPr>
        </p:nvSpPr>
        <p:spPr>
          <a:xfrm>
            <a:off x="838200" y="1611984"/>
            <a:ext cx="10341990" cy="3374795"/>
          </a:xfrm>
        </p:spPr>
        <p:txBody>
          <a:bodyPr vert="horz" lIns="91440" tIns="45720" rIns="91440" bIns="45720" rtlCol="0" anchor="t">
            <a:normAutofit/>
          </a:bodyPr>
          <a:lstStyle/>
          <a:p>
            <a:pPr marL="0" indent="0">
              <a:buNone/>
            </a:pPr>
            <a:r>
              <a:rPr lang="en-US" sz="2000" dirty="0"/>
              <a:t>If you really want scholarship dollars, view your scholarship applications as serious and important business.</a:t>
            </a:r>
          </a:p>
          <a:p>
            <a:pPr marL="0" indent="0">
              <a:buNone/>
            </a:pPr>
            <a:r>
              <a:rPr lang="en-US" sz="2000" dirty="0"/>
              <a:t>Apply for every scholarship for which you are eligible.</a:t>
            </a:r>
            <a:endParaRPr lang="en-US" sz="2000" dirty="0">
              <a:cs typeface="Calibri"/>
            </a:endParaRPr>
          </a:p>
          <a:p>
            <a:pPr marL="0" indent="0">
              <a:buNone/>
            </a:pPr>
            <a:r>
              <a:rPr lang="en-US" sz="2000" dirty="0"/>
              <a:t>Do not miss deadlines. There will be scholarship deadlines most months of the school year.</a:t>
            </a:r>
          </a:p>
          <a:p>
            <a:pPr marL="0" indent="0">
              <a:buNone/>
            </a:pPr>
            <a:r>
              <a:rPr lang="en-US" sz="2000" dirty="0"/>
              <a:t>Be organized and prioritize your application process each month.</a:t>
            </a:r>
          </a:p>
          <a:p>
            <a:pPr marL="0" indent="0">
              <a:buNone/>
            </a:pPr>
            <a:r>
              <a:rPr lang="en-US" sz="2000" dirty="0"/>
              <a:t>Remember scholarships are free money for school. </a:t>
            </a:r>
          </a:p>
        </p:txBody>
      </p:sp>
      <p:sp>
        <p:nvSpPr>
          <p:cNvPr id="5" name="Slide Number Placeholder 4">
            <a:extLst>
              <a:ext uri="{FF2B5EF4-FFF2-40B4-BE49-F238E27FC236}">
                <a16:creationId xmlns:a16="http://schemas.microsoft.com/office/drawing/2014/main" id="{BC02ACA7-4C5E-4F0A-BA95-8A853B4E4CB6}"/>
              </a:ext>
            </a:extLst>
          </p:cNvPr>
          <p:cNvSpPr>
            <a:spLocks noGrp="1"/>
          </p:cNvSpPr>
          <p:nvPr>
            <p:ph type="sldNum" sz="quarter" idx="12"/>
          </p:nvPr>
        </p:nvSpPr>
        <p:spPr/>
        <p:txBody>
          <a:bodyPr/>
          <a:lstStyle/>
          <a:p>
            <a:fld id="{0FF54DE5-C571-48E8-A5BC-B369434E2F44}" type="slidenum">
              <a:rPr lang="en-US" smtClean="0"/>
              <a:t>30</a:t>
            </a:fld>
            <a:endParaRPr lang="en-US" dirty="0"/>
          </a:p>
        </p:txBody>
      </p:sp>
    </p:spTree>
    <p:extLst>
      <p:ext uri="{BB962C8B-B14F-4D97-AF65-F5344CB8AC3E}">
        <p14:creationId xmlns:p14="http://schemas.microsoft.com/office/powerpoint/2010/main" val="345495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87AE3-B1ED-4034-9A49-A1845483AB8E}"/>
              </a:ext>
            </a:extLst>
          </p:cNvPr>
          <p:cNvSpPr>
            <a:spLocks noGrp="1"/>
          </p:cNvSpPr>
          <p:nvPr>
            <p:ph type="title"/>
          </p:nvPr>
        </p:nvSpPr>
        <p:spPr>
          <a:xfrm>
            <a:off x="838200" y="676656"/>
            <a:ext cx="10515600" cy="916476"/>
          </a:xfrm>
        </p:spPr>
        <p:txBody>
          <a:bodyPr/>
          <a:lstStyle/>
          <a:p>
            <a:r>
              <a:rPr lang="en-US" dirty="0">
                <a:solidFill>
                  <a:srgbClr val="B2B3B6"/>
                </a:solidFill>
                <a:latin typeface="+mn-lt"/>
              </a:rPr>
              <a:t>And </a:t>
            </a:r>
            <a:r>
              <a:rPr lang="en-US" sz="4000" dirty="0">
                <a:solidFill>
                  <a:srgbClr val="B2B3B6"/>
                </a:solidFill>
                <a:latin typeface="+mn-lt"/>
              </a:rPr>
              <a:t>then</a:t>
            </a:r>
            <a:r>
              <a:rPr lang="en-US" dirty="0">
                <a:solidFill>
                  <a:srgbClr val="B2B3B6"/>
                </a:solidFill>
                <a:latin typeface="+mn-lt"/>
              </a:rPr>
              <a:t>…</a:t>
            </a:r>
          </a:p>
        </p:txBody>
      </p:sp>
      <p:sp>
        <p:nvSpPr>
          <p:cNvPr id="3" name="Content Placeholder 2">
            <a:extLst>
              <a:ext uri="{FF2B5EF4-FFF2-40B4-BE49-F238E27FC236}">
                <a16:creationId xmlns:a16="http://schemas.microsoft.com/office/drawing/2014/main" id="{6491D892-CB62-4CCA-9AB9-8DC477B76DFE}"/>
              </a:ext>
            </a:extLst>
          </p:cNvPr>
          <p:cNvSpPr>
            <a:spLocks noGrp="1"/>
          </p:cNvSpPr>
          <p:nvPr>
            <p:ph sz="half" idx="1"/>
          </p:nvPr>
        </p:nvSpPr>
        <p:spPr>
          <a:xfrm>
            <a:off x="838200" y="1593131"/>
            <a:ext cx="10247722" cy="3912124"/>
          </a:xfrm>
        </p:spPr>
        <p:txBody>
          <a:bodyPr vert="horz" lIns="91440" tIns="45720" rIns="91440" bIns="45720" rtlCol="0" anchor="t">
            <a:normAutofit/>
          </a:bodyPr>
          <a:lstStyle/>
          <a:p>
            <a:pPr marL="0" indent="0">
              <a:buNone/>
            </a:pPr>
            <a:r>
              <a:rPr lang="en-US" sz="2400" dirty="0"/>
              <a:t>Check and double check your </a:t>
            </a:r>
            <a:r>
              <a:rPr lang="en-US" sz="2400" dirty="0">
                <a:solidFill>
                  <a:srgbClr val="2F4A26"/>
                </a:solidFill>
              </a:rPr>
              <a:t>social media </a:t>
            </a:r>
            <a:r>
              <a:rPr lang="en-US" sz="2400" dirty="0"/>
              <a:t>accounts. Remove anything that might leave a poor impression. </a:t>
            </a:r>
          </a:p>
          <a:p>
            <a:pPr marL="0" indent="0">
              <a:buNone/>
            </a:pPr>
            <a:r>
              <a:rPr lang="en-US" sz="2400" dirty="0"/>
              <a:t>Both prospective schools and scholarship grantors may review your online presence.</a:t>
            </a:r>
            <a:endParaRPr lang="en-US" sz="2400" dirty="0">
              <a:cs typeface="Calibri"/>
            </a:endParaRPr>
          </a:p>
        </p:txBody>
      </p:sp>
      <p:sp>
        <p:nvSpPr>
          <p:cNvPr id="5" name="Slide Number Placeholder 4">
            <a:extLst>
              <a:ext uri="{FF2B5EF4-FFF2-40B4-BE49-F238E27FC236}">
                <a16:creationId xmlns:a16="http://schemas.microsoft.com/office/drawing/2014/main" id="{8B9BF000-708E-4BFD-A846-3209E5D2EABF}"/>
              </a:ext>
            </a:extLst>
          </p:cNvPr>
          <p:cNvSpPr>
            <a:spLocks noGrp="1"/>
          </p:cNvSpPr>
          <p:nvPr>
            <p:ph type="sldNum" sz="quarter" idx="12"/>
          </p:nvPr>
        </p:nvSpPr>
        <p:spPr/>
        <p:txBody>
          <a:bodyPr/>
          <a:lstStyle/>
          <a:p>
            <a:fld id="{0FF54DE5-C571-48E8-A5BC-B369434E2F44}" type="slidenum">
              <a:rPr lang="en-US" smtClean="0"/>
              <a:t>31</a:t>
            </a:fld>
            <a:endParaRPr lang="en-US" dirty="0"/>
          </a:p>
        </p:txBody>
      </p:sp>
    </p:spTree>
    <p:extLst>
      <p:ext uri="{BB962C8B-B14F-4D97-AF65-F5344CB8AC3E}">
        <p14:creationId xmlns:p14="http://schemas.microsoft.com/office/powerpoint/2010/main" val="103021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2008171"/>
          </a:xfrm>
        </p:spPr>
        <p:txBody>
          <a:bodyPr anchor="b">
            <a:noAutofit/>
          </a:bodyPr>
          <a:lstStyle/>
          <a:p>
            <a:r>
              <a:rPr lang="en-US" sz="6000" b="1" dirty="0" smtClean="0">
                <a:solidFill>
                  <a:schemeClr val="bg1"/>
                </a:solidFill>
                <a:latin typeface="Myriad Pro" pitchFamily="34" charset="0"/>
              </a:rPr>
              <a:t>Think About It. </a:t>
            </a:r>
            <a:endParaRPr lang="en-US" sz="6000" dirty="0">
              <a:latin typeface="Myriad Pro"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2684423"/>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solidFill>
                  <a:srgbClr val="B2B3B6"/>
                </a:solidFill>
                <a:cs typeface="Calibri"/>
              </a:rPr>
              <a:t>Fact:</a:t>
            </a:r>
            <a:r>
              <a:rPr lang="en-US" sz="2400" dirty="0">
                <a:solidFill>
                  <a:schemeClr val="accent2">
                    <a:lumMod val="75000"/>
                  </a:schemeClr>
                </a:solidFill>
                <a:cs typeface="Calibri"/>
              </a:rPr>
              <a:t> </a:t>
            </a:r>
            <a:r>
              <a:rPr lang="en-US" sz="2400" dirty="0">
                <a:latin typeface="Calibri" panose="020F0502020204030204" pitchFamily="34" charset="0"/>
                <a:ea typeface="Calibri" panose="020F0502020204030204" pitchFamily="34" charset="0"/>
                <a:cs typeface="Times New Roman" panose="02020603050405020304" pitchFamily="18" charset="0"/>
              </a:rPr>
              <a:t>According to Sallie Mae, half of </a:t>
            </a:r>
            <a:r>
              <a:rPr lang="en-US" sz="2400" dirty="0" smtClean="0">
                <a:latin typeface="Calibri" panose="020F0502020204030204" pitchFamily="34" charset="0"/>
                <a:ea typeface="Calibri" panose="020F0502020204030204" pitchFamily="34" charset="0"/>
                <a:cs typeface="Times New Roman" panose="02020603050405020304" pitchFamily="18" charset="0"/>
              </a:rPr>
              <a:t>all scholarships </a:t>
            </a:r>
            <a:r>
              <a:rPr lang="en-US" sz="2400" dirty="0">
                <a:latin typeface="Calibri" panose="020F0502020204030204" pitchFamily="34" charset="0"/>
                <a:ea typeface="Calibri" panose="020F0502020204030204" pitchFamily="34" charset="0"/>
                <a:cs typeface="Times New Roman" panose="02020603050405020304" pitchFamily="18" charset="0"/>
              </a:rPr>
              <a:t>are for students already in college. Lesson: Keep applying every year you are in school. </a:t>
            </a:r>
            <a:endParaRPr lang="en-US" sz="2400" dirty="0">
              <a:solidFill>
                <a:schemeClr val="accent2">
                  <a:lumMod val="75000"/>
                </a:schemeClr>
              </a:solidFill>
              <a:cs typeface="Calibri"/>
            </a:endParaRPr>
          </a:p>
          <a:p>
            <a:pPr marL="0" indent="0">
              <a:buNone/>
            </a:pPr>
            <a:r>
              <a:rPr lang="en-US" sz="2400" i="1" dirty="0">
                <a:solidFill>
                  <a:srgbClr val="B2B3B6"/>
                </a:solidFill>
                <a:cs typeface="Calibri"/>
              </a:rPr>
              <a:t>Brainstorm:</a:t>
            </a:r>
            <a:r>
              <a:rPr lang="en-US" sz="2400" dirty="0">
                <a:solidFill>
                  <a:schemeClr val="accent2">
                    <a:lumMod val="75000"/>
                  </a:schemeClr>
                </a:solidFill>
                <a:cs typeface="Calibri"/>
              </a:rPr>
              <a:t> </a:t>
            </a:r>
            <a:r>
              <a:rPr lang="en-US" sz="2400" dirty="0">
                <a:cs typeface="Calibri"/>
              </a:rPr>
              <a:t>List the places you can find free information about scholarships.</a:t>
            </a:r>
          </a:p>
          <a:p>
            <a:pPr marL="0" indent="0">
              <a:buNone/>
            </a:pPr>
            <a:r>
              <a:rPr lang="en-US" sz="2400" i="1" dirty="0" smtClean="0">
                <a:solidFill>
                  <a:srgbClr val="B2B3B6"/>
                </a:solidFill>
                <a:cs typeface="Calibri"/>
              </a:rPr>
              <a:t>React</a:t>
            </a:r>
            <a:r>
              <a:rPr lang="en-US" sz="2400" i="1" dirty="0">
                <a:solidFill>
                  <a:srgbClr val="B2B3B6"/>
                </a:solidFill>
                <a:cs typeface="Calibri"/>
              </a:rPr>
              <a:t>:</a:t>
            </a:r>
            <a:r>
              <a:rPr lang="en-US" sz="2400" dirty="0">
                <a:solidFill>
                  <a:schemeClr val="accent2">
                    <a:lumMod val="75000"/>
                  </a:schemeClr>
                </a:solidFill>
                <a:cs typeface="Calibri"/>
              </a:rPr>
              <a:t> </a:t>
            </a:r>
            <a:r>
              <a:rPr lang="en-US" sz="2400" dirty="0">
                <a:cs typeface="Calibri"/>
              </a:rPr>
              <a:t>Applying for scholarships isn’t worth the effort</a:t>
            </a:r>
            <a:r>
              <a:rPr lang="en-US" sz="2400" dirty="0" smtClean="0">
                <a:cs typeface="Calibri"/>
              </a:rPr>
              <a:t>.</a:t>
            </a:r>
            <a:endParaRPr lang="en-US" sz="2400" dirty="0">
              <a:solidFill>
                <a:schemeClr val="accent2">
                  <a:lumMod val="75000"/>
                </a:schemeClr>
              </a:solidFill>
              <a:cs typeface="Calibri"/>
            </a:endParaRPr>
          </a:p>
          <a:p>
            <a:pPr marL="0" indent="0">
              <a:buNone/>
            </a:pPr>
            <a:r>
              <a:rPr lang="en-US" sz="2400" i="1" dirty="0">
                <a:solidFill>
                  <a:srgbClr val="B2B3B6"/>
                </a:solidFill>
                <a:cs typeface="Calibri"/>
              </a:rPr>
              <a:t>Discuss:</a:t>
            </a:r>
            <a:r>
              <a:rPr lang="en-US" sz="2400" dirty="0">
                <a:solidFill>
                  <a:schemeClr val="accent2">
                    <a:lumMod val="75000"/>
                  </a:schemeClr>
                </a:solidFill>
                <a:cs typeface="Calibri"/>
              </a:rPr>
              <a:t> </a:t>
            </a:r>
            <a:r>
              <a:rPr lang="en-US" sz="2400" dirty="0">
                <a:ea typeface="+mn-lt"/>
                <a:cs typeface="+mn-lt"/>
              </a:rPr>
              <a:t>What are the qualities of a great scholarship essay? </a:t>
            </a:r>
            <a:endParaRPr lang="en-US" dirty="0">
              <a:solidFill>
                <a:schemeClr val="accent2">
                  <a:lumMod val="75000"/>
                </a:schemeClr>
              </a:solidFill>
              <a:cs typeface="Calibri"/>
            </a:endParaRP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400" dirty="0">
              <a:solidFill>
                <a:schemeClr val="bg1"/>
              </a:solidFill>
              <a:latin typeface="Myriad Pro" panose="020B0503030403020204"/>
            </a:endParaRPr>
          </a:p>
        </p:txBody>
      </p:sp>
      <p:sp>
        <p:nvSpPr>
          <p:cNvPr id="3" name="TextBox 2"/>
          <p:cNvSpPr txBox="1"/>
          <p:nvPr/>
        </p:nvSpPr>
        <p:spPr>
          <a:xfrm>
            <a:off x="357809" y="2731722"/>
            <a:ext cx="5257801" cy="1015663"/>
          </a:xfrm>
          <a:prstGeom prst="rect">
            <a:avLst/>
          </a:prstGeom>
          <a:noFill/>
        </p:spPr>
        <p:txBody>
          <a:bodyPr wrap="square" rtlCol="0">
            <a:spAutoFit/>
          </a:bodyPr>
          <a:lstStyle/>
          <a:p>
            <a:r>
              <a:rPr lang="en-US" sz="6000" b="1" dirty="0">
                <a:solidFill>
                  <a:schemeClr val="bg1"/>
                </a:solidFill>
                <a:latin typeface="Myriad Pro" pitchFamily="34" charset="0"/>
              </a:rPr>
              <a:t>Talk About It.</a:t>
            </a:r>
            <a:endParaRPr lang="en-US" sz="6000" dirty="0"/>
          </a:p>
        </p:txBody>
      </p:sp>
    </p:spTree>
    <p:extLst>
      <p:ext uri="{BB962C8B-B14F-4D97-AF65-F5344CB8AC3E}">
        <p14:creationId xmlns:p14="http://schemas.microsoft.com/office/powerpoint/2010/main" val="24350010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4" t="9318" r="-111" b="5457"/>
          <a:stretch/>
        </p:blipFill>
        <p:spPr>
          <a:xfrm>
            <a:off x="-9427" y="-47134"/>
            <a:ext cx="12245419" cy="6919274"/>
          </a:xfrm>
          <a:prstGeom prst="rect">
            <a:avLst/>
          </a:prstGeom>
        </p:spPr>
      </p:pic>
      <p:sp>
        <p:nvSpPr>
          <p:cNvPr id="6" name="Rectangle 5">
            <a:extLst>
              <a:ext uri="{FF2B5EF4-FFF2-40B4-BE49-F238E27FC236}">
                <a16:creationId xmlns:a16="http://schemas.microsoft.com/office/drawing/2014/main" id="{17C09B9A-FE94-1C49-9FD5-97A367F1D51D}"/>
              </a:ext>
            </a:extLst>
          </p:cNvPr>
          <p:cNvSpPr/>
          <p:nvPr/>
        </p:nvSpPr>
        <p:spPr>
          <a:xfrm>
            <a:off x="-22041" y="-50800"/>
            <a:ext cx="12236081" cy="6884504"/>
          </a:xfrm>
          <a:prstGeom prst="rect">
            <a:avLst/>
          </a:prstGeom>
          <a:solidFill>
            <a:srgbClr val="0092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
            <a:extLst>
              <a:ext uri="{FF2B5EF4-FFF2-40B4-BE49-F238E27FC236}">
                <a16:creationId xmlns:a16="http://schemas.microsoft.com/office/drawing/2014/main" id="{CAADD0CF-9BA2-A147-92D3-53709F1F0A59}"/>
              </a:ext>
            </a:extLst>
          </p:cNvPr>
          <p:cNvSpPr>
            <a:spLocks noGrp="1"/>
          </p:cNvSpPr>
          <p:nvPr>
            <p:ph type="body" idx="1"/>
          </p:nvPr>
        </p:nvSpPr>
        <p:spPr>
          <a:xfrm>
            <a:off x="869182" y="4654186"/>
            <a:ext cx="11336070" cy="1103146"/>
          </a:xfrm>
        </p:spPr>
        <p:txBody>
          <a:bodyPr>
            <a:normAutofit/>
          </a:bodyPr>
          <a:lstStyle/>
          <a:p>
            <a:r>
              <a:rPr lang="en-US" dirty="0" smtClean="0">
                <a:solidFill>
                  <a:schemeClr val="bg1"/>
                </a:solidFill>
              </a:rPr>
              <a:t>A warning…</a:t>
            </a:r>
            <a:endParaRPr lang="en-US" dirty="0">
              <a:solidFill>
                <a:schemeClr val="bg1"/>
              </a:solidFill>
            </a:endParaRPr>
          </a:p>
        </p:txBody>
      </p:sp>
      <p:cxnSp>
        <p:nvCxnSpPr>
          <p:cNvPr id="11" name="Straight Connector 10">
            <a:extLst>
              <a:ext uri="{FF2B5EF4-FFF2-40B4-BE49-F238E27FC236}">
                <a16:creationId xmlns:a16="http://schemas.microsoft.com/office/drawing/2014/main" id="{3AD11AEB-0E1A-244E-95F9-7542C107791F}"/>
              </a:ext>
            </a:extLst>
          </p:cNvPr>
          <p:cNvCxnSpPr>
            <a:cxnSpLocks/>
          </p:cNvCxnSpPr>
          <p:nvPr/>
        </p:nvCxnSpPr>
        <p:spPr>
          <a:xfrm>
            <a:off x="-13577" y="4526083"/>
            <a:ext cx="12205577" cy="0"/>
          </a:xfrm>
          <a:prstGeom prst="line">
            <a:avLst/>
          </a:prstGeom>
          <a:ln w="63500">
            <a:solidFill>
              <a:srgbClr val="E26B38"/>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87CCD5B8-2D6B-144D-872A-F9E13A5ACCB1}"/>
              </a:ext>
            </a:extLst>
          </p:cNvPr>
          <p:cNvSpPr txBox="1">
            <a:spLocks/>
          </p:cNvSpPr>
          <p:nvPr/>
        </p:nvSpPr>
        <p:spPr>
          <a:xfrm>
            <a:off x="821635" y="1880850"/>
            <a:ext cx="11347450" cy="262946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chemeClr val="bg1"/>
                </a:solidFill>
                <a:latin typeface="Myriad Pro" pitchFamily="34" charset="0"/>
              </a:rPr>
              <a:t>4</a:t>
            </a:r>
            <a:r>
              <a:rPr lang="en-US" b="1" dirty="0" smtClean="0">
                <a:solidFill>
                  <a:schemeClr val="bg1"/>
                </a:solidFill>
                <a:latin typeface="Myriad Pro" pitchFamily="34" charset="0"/>
              </a:rPr>
              <a:t>. Scholarship Scams</a:t>
            </a:r>
            <a:endParaRPr lang="en-US" dirty="0">
              <a:solidFill>
                <a:schemeClr val="bg1"/>
              </a:solidFill>
              <a:latin typeface="Myriad Pro" pitchFamily="34" charset="0"/>
            </a:endParaRPr>
          </a:p>
        </p:txBody>
      </p:sp>
    </p:spTree>
    <p:extLst>
      <p:ext uri="{BB962C8B-B14F-4D97-AF65-F5344CB8AC3E}">
        <p14:creationId xmlns:p14="http://schemas.microsoft.com/office/powerpoint/2010/main" val="42706004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875" y="694944"/>
            <a:ext cx="9980682" cy="786384"/>
          </a:xfrm>
        </p:spPr>
        <p:txBody>
          <a:bodyPr anchor="b">
            <a:normAutofit/>
          </a:bodyPr>
          <a:lstStyle/>
          <a:p>
            <a:r>
              <a:rPr lang="en-US" sz="4000" dirty="0">
                <a:solidFill>
                  <a:srgbClr val="B2B3B6"/>
                </a:solidFill>
                <a:latin typeface="+mn-lt"/>
              </a:rPr>
              <a:t>Scholarship Scams</a:t>
            </a:r>
          </a:p>
        </p:txBody>
      </p:sp>
      <p:graphicFrame>
        <p:nvGraphicFramePr>
          <p:cNvPr id="4" name="Content Placeholder 3" descr="Stacke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22639896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3A02BD92-F293-440B-801D-CA3CC1DC714D}"/>
              </a:ext>
            </a:extLst>
          </p:cNvPr>
          <p:cNvSpPr>
            <a:spLocks noGrp="1"/>
          </p:cNvSpPr>
          <p:nvPr>
            <p:ph type="sldNum" sz="quarter" idx="12"/>
          </p:nvPr>
        </p:nvSpPr>
        <p:spPr/>
        <p:txBody>
          <a:bodyPr/>
          <a:lstStyle/>
          <a:p>
            <a:fld id="{0FF54DE5-C571-48E8-A5BC-B369434E2F44}" type="slidenum">
              <a:rPr lang="en-US" smtClean="0"/>
              <a:t>34</a:t>
            </a:fld>
            <a:endParaRPr lang="en-US" dirty="0"/>
          </a:p>
        </p:txBody>
      </p:sp>
    </p:spTree>
    <p:extLst>
      <p:ext uri="{BB962C8B-B14F-4D97-AF65-F5344CB8AC3E}">
        <p14:creationId xmlns:p14="http://schemas.microsoft.com/office/powerpoint/2010/main" val="32079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5661D-7FF2-4264-9013-39CEBC80C23E}"/>
              </a:ext>
            </a:extLst>
          </p:cNvPr>
          <p:cNvSpPr>
            <a:spLocks noGrp="1"/>
          </p:cNvSpPr>
          <p:nvPr>
            <p:ph type="title"/>
          </p:nvPr>
        </p:nvSpPr>
        <p:spPr>
          <a:xfrm>
            <a:off x="838200" y="676656"/>
            <a:ext cx="10515600" cy="878768"/>
          </a:xfrm>
        </p:spPr>
        <p:txBody>
          <a:bodyPr>
            <a:normAutofit/>
          </a:bodyPr>
          <a:lstStyle/>
          <a:p>
            <a:r>
              <a:rPr lang="en-US" sz="4000" dirty="0">
                <a:solidFill>
                  <a:srgbClr val="B2B3B6"/>
                </a:solidFill>
                <a:latin typeface="+mn-lt"/>
              </a:rPr>
              <a:t>Don’t fall for it </a:t>
            </a:r>
            <a:r>
              <a:rPr lang="en-US" sz="4000" dirty="0" smtClean="0">
                <a:solidFill>
                  <a:srgbClr val="B2B3B6"/>
                </a:solidFill>
                <a:latin typeface="+mn-lt"/>
              </a:rPr>
              <a:t>– </a:t>
            </a:r>
            <a:endParaRPr lang="en-US" sz="4000" dirty="0">
              <a:solidFill>
                <a:srgbClr val="B2B3B6"/>
              </a:solidFill>
              <a:latin typeface="+mn-lt"/>
            </a:endParaRPr>
          </a:p>
        </p:txBody>
      </p:sp>
      <p:sp>
        <p:nvSpPr>
          <p:cNvPr id="3" name="Content Placeholder 2">
            <a:extLst>
              <a:ext uri="{FF2B5EF4-FFF2-40B4-BE49-F238E27FC236}">
                <a16:creationId xmlns:a16="http://schemas.microsoft.com/office/drawing/2014/main" id="{17D7E89C-1CFC-446B-B362-0400A536176E}"/>
              </a:ext>
            </a:extLst>
          </p:cNvPr>
          <p:cNvSpPr>
            <a:spLocks noGrp="1"/>
          </p:cNvSpPr>
          <p:nvPr>
            <p:ph idx="1"/>
          </p:nvPr>
        </p:nvSpPr>
        <p:spPr>
          <a:xfrm>
            <a:off x="838200" y="1640264"/>
            <a:ext cx="10515600" cy="4536699"/>
          </a:xfrm>
        </p:spPr>
        <p:txBody>
          <a:bodyPr vert="horz" lIns="91440" tIns="45720" rIns="91440" bIns="45720" rtlCol="0" anchor="t">
            <a:normAutofit/>
          </a:bodyPr>
          <a:lstStyle/>
          <a:p>
            <a:pPr marL="0" indent="0" algn="l">
              <a:buNone/>
            </a:pPr>
            <a:r>
              <a:rPr lang="en-US" sz="2400" b="0" i="0" dirty="0">
                <a:solidFill>
                  <a:srgbClr val="212529"/>
                </a:solidFill>
                <a:effectLst/>
              </a:rPr>
              <a:t>“Buy now or miss this opportunity.” Don’t give in to pressure tactics. Remember, the “opportunity” is a chance to pay for information you could find yourself for free.</a:t>
            </a:r>
          </a:p>
          <a:p>
            <a:pPr marL="0" indent="0" algn="l">
              <a:buNone/>
            </a:pPr>
            <a:r>
              <a:rPr lang="en-US" sz="2400" b="0" i="0" dirty="0">
                <a:solidFill>
                  <a:srgbClr val="212529"/>
                </a:solidFill>
                <a:effectLst/>
              </a:rPr>
              <a:t>“We guarantee you’ll get aid.” A company could claim it fulfilled its promise if you were offered student loans or a $200 scholarship. Is that worth a fee of $1,000 or more?</a:t>
            </a:r>
          </a:p>
          <a:p>
            <a:pPr marL="0" indent="0">
              <a:buNone/>
            </a:pPr>
            <a:r>
              <a:rPr lang="en-US" sz="2400" b="0" i="0" dirty="0">
                <a:solidFill>
                  <a:srgbClr val="212529"/>
                </a:solidFill>
                <a:effectLst/>
              </a:rPr>
              <a:t>“I’ve got aid for you; give me your credit card or bank account number.” Never give out a credit card or bank account number </a:t>
            </a:r>
            <a:r>
              <a:rPr lang="en-US" sz="2400" dirty="0">
                <a:solidFill>
                  <a:srgbClr val="212529"/>
                </a:solidFill>
              </a:rPr>
              <a:t>to receive a scholarship</a:t>
            </a:r>
            <a:r>
              <a:rPr lang="en-US" sz="2400" b="0" i="0" dirty="0">
                <a:solidFill>
                  <a:srgbClr val="212529"/>
                </a:solidFill>
                <a:effectLst/>
              </a:rPr>
              <a:t>. You could be putting yourself at </a:t>
            </a:r>
            <a:r>
              <a:rPr lang="en-US" sz="2400" dirty="0">
                <a:solidFill>
                  <a:srgbClr val="212529"/>
                </a:solidFill>
              </a:rPr>
              <a:t>risk for both theft and </a:t>
            </a:r>
            <a:r>
              <a:rPr lang="en-US" sz="2400" b="0" i="0" dirty="0">
                <a:solidFill>
                  <a:srgbClr val="212529"/>
                </a:solidFill>
                <a:effectLst/>
              </a:rPr>
              <a:t>identity theft</a:t>
            </a:r>
            <a:r>
              <a:rPr lang="en-US" sz="2400" dirty="0">
                <a:solidFill>
                  <a:srgbClr val="212529"/>
                </a:solidFill>
              </a:rPr>
              <a:t>.</a:t>
            </a:r>
            <a:endParaRPr lang="en-US" sz="2400" b="0" i="0" dirty="0">
              <a:solidFill>
                <a:srgbClr val="212529"/>
              </a:solidFill>
              <a:effectLst/>
              <a:cs typeface="Calibri"/>
            </a:endParaRPr>
          </a:p>
          <a:p>
            <a:pPr marL="0" indent="0" algn="l">
              <a:buNone/>
            </a:pPr>
            <a:r>
              <a:rPr lang="en-US" sz="2400" dirty="0">
                <a:solidFill>
                  <a:srgbClr val="212529"/>
                </a:solidFill>
              </a:rPr>
              <a:t>Remember the government is NOT going to call you and you should never pay to talk to someone in the government</a:t>
            </a:r>
            <a:endParaRPr lang="en-US" sz="2400" b="0" i="0" dirty="0">
              <a:solidFill>
                <a:srgbClr val="212529"/>
              </a:solidFill>
              <a:effectLst/>
            </a:endParaRPr>
          </a:p>
        </p:txBody>
      </p:sp>
      <p:sp>
        <p:nvSpPr>
          <p:cNvPr id="4" name="Slide Number Placeholder 3">
            <a:extLst>
              <a:ext uri="{FF2B5EF4-FFF2-40B4-BE49-F238E27FC236}">
                <a16:creationId xmlns:a16="http://schemas.microsoft.com/office/drawing/2014/main" id="{C42E3176-781E-40B1-AC70-B6C3409D75AB}"/>
              </a:ext>
            </a:extLst>
          </p:cNvPr>
          <p:cNvSpPr>
            <a:spLocks noGrp="1"/>
          </p:cNvSpPr>
          <p:nvPr>
            <p:ph type="sldNum" sz="quarter" idx="12"/>
          </p:nvPr>
        </p:nvSpPr>
        <p:spPr/>
        <p:txBody>
          <a:bodyPr/>
          <a:lstStyle/>
          <a:p>
            <a:fld id="{0FF54DE5-C571-48E8-A5BC-B369434E2F44}" type="slidenum">
              <a:rPr lang="en-US" smtClean="0"/>
              <a:t>35</a:t>
            </a:fld>
            <a:endParaRPr lang="en-US" dirty="0"/>
          </a:p>
        </p:txBody>
      </p:sp>
    </p:spTree>
    <p:extLst>
      <p:ext uri="{BB962C8B-B14F-4D97-AF65-F5344CB8AC3E}">
        <p14:creationId xmlns:p14="http://schemas.microsoft.com/office/powerpoint/2010/main" val="292759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3360" r="76" b="186"/>
          <a:stretch/>
        </p:blipFill>
        <p:spPr>
          <a:xfrm>
            <a:off x="-13576" y="-47134"/>
            <a:ext cx="12230714" cy="7051249"/>
          </a:xfrm>
          <a:prstGeom prst="rect">
            <a:avLst/>
          </a:prstGeom>
        </p:spPr>
      </p:pic>
      <p:sp>
        <p:nvSpPr>
          <p:cNvPr id="6" name="Rectangle 5">
            <a:extLst>
              <a:ext uri="{FF2B5EF4-FFF2-40B4-BE49-F238E27FC236}">
                <a16:creationId xmlns:a16="http://schemas.microsoft.com/office/drawing/2014/main" id="{17C09B9A-FE94-1C49-9FD5-97A367F1D51D}"/>
              </a:ext>
            </a:extLst>
          </p:cNvPr>
          <p:cNvSpPr/>
          <p:nvPr/>
        </p:nvSpPr>
        <p:spPr>
          <a:xfrm>
            <a:off x="-22041" y="-50800"/>
            <a:ext cx="12236081" cy="6884504"/>
          </a:xfrm>
          <a:prstGeom prst="rect">
            <a:avLst/>
          </a:prstGeom>
          <a:solidFill>
            <a:srgbClr val="0092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
            <a:extLst>
              <a:ext uri="{FF2B5EF4-FFF2-40B4-BE49-F238E27FC236}">
                <a16:creationId xmlns:a16="http://schemas.microsoft.com/office/drawing/2014/main" id="{CAADD0CF-9BA2-A147-92D3-53709F1F0A59}"/>
              </a:ext>
            </a:extLst>
          </p:cNvPr>
          <p:cNvSpPr>
            <a:spLocks noGrp="1"/>
          </p:cNvSpPr>
          <p:nvPr>
            <p:ph type="body" idx="1"/>
          </p:nvPr>
        </p:nvSpPr>
        <p:spPr>
          <a:xfrm>
            <a:off x="869182" y="4654186"/>
            <a:ext cx="11336070" cy="1103146"/>
          </a:xfrm>
        </p:spPr>
        <p:txBody>
          <a:bodyPr>
            <a:normAutofit/>
          </a:bodyPr>
          <a:lstStyle/>
          <a:p>
            <a:r>
              <a:rPr lang="en-US" dirty="0" smtClean="0">
                <a:solidFill>
                  <a:schemeClr val="bg1"/>
                </a:solidFill>
              </a:rPr>
              <a:t>Understand the different types of financial aid.</a:t>
            </a:r>
            <a:endParaRPr lang="en-US" dirty="0">
              <a:solidFill>
                <a:schemeClr val="bg1"/>
              </a:solidFill>
            </a:endParaRPr>
          </a:p>
        </p:txBody>
      </p:sp>
      <p:cxnSp>
        <p:nvCxnSpPr>
          <p:cNvPr id="11" name="Straight Connector 10">
            <a:extLst>
              <a:ext uri="{FF2B5EF4-FFF2-40B4-BE49-F238E27FC236}">
                <a16:creationId xmlns:a16="http://schemas.microsoft.com/office/drawing/2014/main" id="{3AD11AEB-0E1A-244E-95F9-7542C107791F}"/>
              </a:ext>
            </a:extLst>
          </p:cNvPr>
          <p:cNvCxnSpPr>
            <a:cxnSpLocks/>
          </p:cNvCxnSpPr>
          <p:nvPr/>
        </p:nvCxnSpPr>
        <p:spPr>
          <a:xfrm>
            <a:off x="-13577" y="4526083"/>
            <a:ext cx="12205577" cy="0"/>
          </a:xfrm>
          <a:prstGeom prst="line">
            <a:avLst/>
          </a:prstGeom>
          <a:ln w="63500">
            <a:solidFill>
              <a:srgbClr val="E26B38"/>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87CCD5B8-2D6B-144D-872A-F9E13A5ACCB1}"/>
              </a:ext>
            </a:extLst>
          </p:cNvPr>
          <p:cNvSpPr txBox="1">
            <a:spLocks/>
          </p:cNvSpPr>
          <p:nvPr/>
        </p:nvSpPr>
        <p:spPr>
          <a:xfrm>
            <a:off x="821635" y="1880850"/>
            <a:ext cx="11347450" cy="262946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solidFill>
                  <a:schemeClr val="bg1"/>
                </a:solidFill>
                <a:latin typeface="Myriad Pro" pitchFamily="34" charset="0"/>
              </a:rPr>
              <a:t>5. Financial Aid</a:t>
            </a:r>
            <a:endParaRPr lang="en-US" dirty="0">
              <a:solidFill>
                <a:schemeClr val="bg1"/>
              </a:solidFill>
              <a:latin typeface="Myriad Pro" pitchFamily="34" charset="0"/>
            </a:endParaRPr>
          </a:p>
        </p:txBody>
      </p:sp>
    </p:spTree>
    <p:extLst>
      <p:ext uri="{BB962C8B-B14F-4D97-AF65-F5344CB8AC3E}">
        <p14:creationId xmlns:p14="http://schemas.microsoft.com/office/powerpoint/2010/main" val="25537852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B7CDDB5-0A46-42DD-BAF9-EE07445C9465}"/>
              </a:ext>
            </a:extLst>
          </p:cNvPr>
          <p:cNvSpPr>
            <a:spLocks noGrp="1"/>
          </p:cNvSpPr>
          <p:nvPr>
            <p:ph type="title"/>
          </p:nvPr>
        </p:nvSpPr>
        <p:spPr>
          <a:xfrm>
            <a:off x="424206" y="484395"/>
            <a:ext cx="11335111" cy="1325563"/>
          </a:xfrm>
        </p:spPr>
        <p:txBody>
          <a:bodyPr>
            <a:normAutofit/>
          </a:bodyPr>
          <a:lstStyle/>
          <a:p>
            <a:pPr algn="ctr"/>
            <a:r>
              <a:rPr lang="en-US" sz="4000" dirty="0">
                <a:solidFill>
                  <a:srgbClr val="B2B3B6"/>
                </a:solidFill>
                <a:latin typeface="+mn-lt"/>
              </a:rPr>
              <a:t>Types of Federal Student Aid</a:t>
            </a:r>
          </a:p>
        </p:txBody>
      </p:sp>
      <p:sp>
        <p:nvSpPr>
          <p:cNvPr id="2" name="Slide Number Placeholder 1">
            <a:extLst>
              <a:ext uri="{FF2B5EF4-FFF2-40B4-BE49-F238E27FC236}">
                <a16:creationId xmlns:a16="http://schemas.microsoft.com/office/drawing/2014/main" id="{A1F1F1B7-9258-43D0-90E1-0F68BFD9FC22}"/>
              </a:ext>
            </a:extLst>
          </p:cNvPr>
          <p:cNvSpPr>
            <a:spLocks noGrp="1"/>
          </p:cNvSpPr>
          <p:nvPr>
            <p:ph type="sldNum" sz="quarter" idx="12"/>
          </p:nvPr>
        </p:nvSpPr>
        <p:spPr/>
        <p:txBody>
          <a:bodyPr/>
          <a:lstStyle/>
          <a:p>
            <a:fld id="{0FF54DE5-C571-48E8-A5BC-B369434E2F44}" type="slidenum">
              <a:rPr lang="en-US" smtClean="0"/>
              <a:t>37</a:t>
            </a:fld>
            <a:endParaRPr lang="en-US" dirty="0"/>
          </a:p>
        </p:txBody>
      </p:sp>
      <p:pic>
        <p:nvPicPr>
          <p:cNvPr id="3" name="Picture 2">
            <a:hlinkClick r:id="rId3"/>
          </p:cNvPr>
          <p:cNvPicPr>
            <a:picLocks noChangeAspect="1"/>
          </p:cNvPicPr>
          <p:nvPr/>
        </p:nvPicPr>
        <p:blipFill>
          <a:blip r:embed="rId4"/>
          <a:stretch>
            <a:fillRect/>
          </a:stretch>
        </p:blipFill>
        <p:spPr>
          <a:xfrm>
            <a:off x="2096484" y="1604094"/>
            <a:ext cx="7999032" cy="4517341"/>
          </a:xfrm>
          <a:prstGeom prst="rect">
            <a:avLst/>
          </a:prstGeom>
        </p:spPr>
      </p:pic>
    </p:spTree>
    <p:extLst>
      <p:ext uri="{BB962C8B-B14F-4D97-AF65-F5344CB8AC3E}">
        <p14:creationId xmlns:p14="http://schemas.microsoft.com/office/powerpoint/2010/main" val="221658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5EAAC139-28B5-4131-A51C-FB3F32AE92DD}"/>
              </a:ext>
            </a:extLst>
          </p:cNvPr>
          <p:cNvGraphicFramePr/>
          <p:nvPr>
            <p:extLst>
              <p:ext uri="{D42A27DB-BD31-4B8C-83A1-F6EECF244321}">
                <p14:modId xmlns:p14="http://schemas.microsoft.com/office/powerpoint/2010/main" val="2030695675"/>
              </p:ext>
            </p:extLst>
          </p:nvPr>
        </p:nvGraphicFramePr>
        <p:xfrm>
          <a:off x="923925" y="1593130"/>
          <a:ext cx="10772775" cy="4535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itle 14">
            <a:extLst>
              <a:ext uri="{FF2B5EF4-FFF2-40B4-BE49-F238E27FC236}">
                <a16:creationId xmlns:a16="http://schemas.microsoft.com/office/drawing/2014/main" id="{9BD82CD4-7539-4159-92EB-41E4DBB3CDBE}"/>
              </a:ext>
            </a:extLst>
          </p:cNvPr>
          <p:cNvSpPr>
            <a:spLocks noGrp="1"/>
          </p:cNvSpPr>
          <p:nvPr>
            <p:ph type="title"/>
          </p:nvPr>
        </p:nvSpPr>
        <p:spPr>
          <a:xfrm>
            <a:off x="923924" y="676656"/>
            <a:ext cx="10429875" cy="916474"/>
          </a:xfrm>
        </p:spPr>
        <p:txBody>
          <a:bodyPr>
            <a:normAutofit/>
          </a:bodyPr>
          <a:lstStyle/>
          <a:p>
            <a:r>
              <a:rPr lang="en-US" sz="4000" dirty="0">
                <a:solidFill>
                  <a:srgbClr val="B2B3B6"/>
                </a:solidFill>
                <a:latin typeface="+mn-lt"/>
              </a:rPr>
              <a:t>Loans</a:t>
            </a:r>
          </a:p>
        </p:txBody>
      </p:sp>
      <p:sp>
        <p:nvSpPr>
          <p:cNvPr id="2" name="Slide Number Placeholder 1">
            <a:extLst>
              <a:ext uri="{FF2B5EF4-FFF2-40B4-BE49-F238E27FC236}">
                <a16:creationId xmlns:a16="http://schemas.microsoft.com/office/drawing/2014/main" id="{96BE0BD0-6919-4196-A228-F763FD539F5C}"/>
              </a:ext>
            </a:extLst>
          </p:cNvPr>
          <p:cNvSpPr>
            <a:spLocks noGrp="1"/>
          </p:cNvSpPr>
          <p:nvPr>
            <p:ph type="sldNum" sz="quarter" idx="12"/>
          </p:nvPr>
        </p:nvSpPr>
        <p:spPr/>
        <p:txBody>
          <a:bodyPr/>
          <a:lstStyle/>
          <a:p>
            <a:fld id="{0FF54DE5-C571-48E8-A5BC-B369434E2F44}" type="slidenum">
              <a:rPr lang="en-US" smtClean="0"/>
              <a:t>38</a:t>
            </a:fld>
            <a:endParaRPr lang="en-US" dirty="0"/>
          </a:p>
        </p:txBody>
      </p:sp>
    </p:spTree>
    <p:extLst>
      <p:ext uri="{BB962C8B-B14F-4D97-AF65-F5344CB8AC3E}">
        <p14:creationId xmlns:p14="http://schemas.microsoft.com/office/powerpoint/2010/main" val="177238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E071-9923-4144-B5E7-66E5DADA6E72}"/>
              </a:ext>
            </a:extLst>
          </p:cNvPr>
          <p:cNvSpPr>
            <a:spLocks noGrp="1"/>
          </p:cNvSpPr>
          <p:nvPr>
            <p:ph type="title"/>
          </p:nvPr>
        </p:nvSpPr>
        <p:spPr>
          <a:xfrm>
            <a:off x="838200" y="694944"/>
            <a:ext cx="10515600" cy="869906"/>
          </a:xfrm>
        </p:spPr>
        <p:txBody>
          <a:bodyPr>
            <a:normAutofit/>
          </a:bodyPr>
          <a:lstStyle/>
          <a:p>
            <a:r>
              <a:rPr lang="en-US" sz="4000" dirty="0">
                <a:solidFill>
                  <a:srgbClr val="B2B3B6"/>
                </a:solidFill>
                <a:latin typeface="+mn-lt"/>
              </a:rPr>
              <a:t>Federal Direct Subsidized Loan</a:t>
            </a:r>
          </a:p>
        </p:txBody>
      </p:sp>
      <p:sp>
        <p:nvSpPr>
          <p:cNvPr id="3" name="Content Placeholder 2">
            <a:extLst>
              <a:ext uri="{FF2B5EF4-FFF2-40B4-BE49-F238E27FC236}">
                <a16:creationId xmlns:a16="http://schemas.microsoft.com/office/drawing/2014/main" id="{EAE7EDE5-33A0-4E00-B38E-97F8D9C17B82}"/>
              </a:ext>
            </a:extLst>
          </p:cNvPr>
          <p:cNvSpPr>
            <a:spLocks noGrp="1"/>
          </p:cNvSpPr>
          <p:nvPr>
            <p:ph idx="1"/>
          </p:nvPr>
        </p:nvSpPr>
        <p:spPr>
          <a:xfrm>
            <a:off x="838200" y="1564850"/>
            <a:ext cx="10515600" cy="4612113"/>
          </a:xfrm>
        </p:spPr>
        <p:txBody>
          <a:bodyPr vert="horz" lIns="91440" tIns="45720" rIns="91440" bIns="45720" rtlCol="0" anchor="t">
            <a:normAutofit/>
          </a:bodyPr>
          <a:lstStyle/>
          <a:p>
            <a:pPr marL="0" indent="0">
              <a:buNone/>
            </a:pPr>
            <a:r>
              <a:rPr lang="en-US" sz="2400" dirty="0"/>
              <a:t>Your school determines the amount you can borrow.</a:t>
            </a:r>
          </a:p>
          <a:p>
            <a:pPr marL="0" indent="0">
              <a:buNone/>
            </a:pPr>
            <a:r>
              <a:rPr lang="en-US" sz="2400" dirty="0"/>
              <a:t>A first-year student is limited to borrowing $3,500. That limit increases to $7,500 for the third year and beyond.</a:t>
            </a:r>
          </a:p>
          <a:p>
            <a:pPr marL="0" indent="0">
              <a:buNone/>
            </a:pPr>
            <a:r>
              <a:rPr lang="en-US" sz="2400" dirty="0"/>
              <a:t>The U.S. Department of Education pays the interest on this loan while you are enrolled in school and during the first six months after you leave </a:t>
            </a:r>
            <a:r>
              <a:rPr lang="en-US" sz="2400" dirty="0" smtClean="0"/>
              <a:t>school, (this </a:t>
            </a:r>
            <a:r>
              <a:rPr lang="en-US" sz="2400" dirty="0"/>
              <a:t>is called a grace </a:t>
            </a:r>
            <a:r>
              <a:rPr lang="en-US" sz="2400" dirty="0" smtClean="0"/>
              <a:t>period).</a:t>
            </a:r>
            <a:endParaRPr lang="en-US" sz="2400" dirty="0"/>
          </a:p>
          <a:p>
            <a:pPr marL="0" indent="0">
              <a:buNone/>
            </a:pPr>
            <a:r>
              <a:rPr lang="en-US" sz="2400" dirty="0"/>
              <a:t>Requires no credit history and no co-signer.</a:t>
            </a:r>
          </a:p>
        </p:txBody>
      </p:sp>
      <p:sp>
        <p:nvSpPr>
          <p:cNvPr id="4" name="Slide Number Placeholder 3">
            <a:extLst>
              <a:ext uri="{FF2B5EF4-FFF2-40B4-BE49-F238E27FC236}">
                <a16:creationId xmlns:a16="http://schemas.microsoft.com/office/drawing/2014/main" id="{19E4723D-8481-4A2D-BCFD-8D773282DF58}"/>
              </a:ext>
            </a:extLst>
          </p:cNvPr>
          <p:cNvSpPr>
            <a:spLocks noGrp="1"/>
          </p:cNvSpPr>
          <p:nvPr>
            <p:ph type="sldNum" sz="quarter" idx="12"/>
          </p:nvPr>
        </p:nvSpPr>
        <p:spPr/>
        <p:txBody>
          <a:bodyPr/>
          <a:lstStyle/>
          <a:p>
            <a:fld id="{0FF54DE5-C571-48E8-A5BC-B369434E2F44}" type="slidenum">
              <a:rPr lang="en-US" smtClean="0"/>
              <a:t>39</a:t>
            </a:fld>
            <a:endParaRPr lang="en-US" dirty="0"/>
          </a:p>
        </p:txBody>
      </p:sp>
    </p:spTree>
    <p:extLst>
      <p:ext uri="{BB962C8B-B14F-4D97-AF65-F5344CB8AC3E}">
        <p14:creationId xmlns:p14="http://schemas.microsoft.com/office/powerpoint/2010/main" val="331809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BF549A-50C2-47FB-BD4C-4C2E9421B2DF}"/>
              </a:ext>
            </a:extLst>
          </p:cNvPr>
          <p:cNvSpPr>
            <a:spLocks noGrp="1"/>
          </p:cNvSpPr>
          <p:nvPr>
            <p:ph type="title"/>
          </p:nvPr>
        </p:nvSpPr>
        <p:spPr>
          <a:xfrm>
            <a:off x="838200" y="658368"/>
            <a:ext cx="10515600" cy="987870"/>
          </a:xfrm>
        </p:spPr>
        <p:txBody>
          <a:bodyPr>
            <a:normAutofit/>
          </a:bodyPr>
          <a:lstStyle/>
          <a:p>
            <a:r>
              <a:rPr lang="en-US" sz="4000" dirty="0">
                <a:solidFill>
                  <a:srgbClr val="B2B3B6"/>
                </a:solidFill>
                <a:latin typeface="Calibri" panose="020F0502020204030204" pitchFamily="34" charset="0"/>
                <a:cs typeface="Calibri" panose="020F0502020204030204" pitchFamily="34" charset="0"/>
              </a:rPr>
              <a:t>Career Goals</a:t>
            </a:r>
          </a:p>
        </p:txBody>
      </p:sp>
      <p:sp>
        <p:nvSpPr>
          <p:cNvPr id="6" name="Content Placeholder 5">
            <a:extLst>
              <a:ext uri="{FF2B5EF4-FFF2-40B4-BE49-F238E27FC236}">
                <a16:creationId xmlns:a16="http://schemas.microsoft.com/office/drawing/2014/main" id="{097FC984-F353-42AD-8036-69C7EC8019D1}"/>
              </a:ext>
            </a:extLst>
          </p:cNvPr>
          <p:cNvSpPr>
            <a:spLocks noGrp="1"/>
          </p:cNvSpPr>
          <p:nvPr>
            <p:ph idx="1"/>
          </p:nvPr>
        </p:nvSpPr>
        <p:spPr>
          <a:xfrm>
            <a:off x="838200" y="1646238"/>
            <a:ext cx="10515600" cy="4530725"/>
          </a:xfrm>
        </p:spPr>
        <p:txBody>
          <a:bodyPr>
            <a:normAutofit/>
          </a:bodyPr>
          <a:lstStyle/>
          <a:p>
            <a:pPr marL="0" indent="0">
              <a:buNone/>
            </a:pPr>
            <a:r>
              <a:rPr lang="en-US" sz="2400" dirty="0"/>
              <a:t>Ask yourself a few questions:</a:t>
            </a:r>
          </a:p>
          <a:p>
            <a:pPr marL="914400" indent="-457200"/>
            <a:r>
              <a:rPr lang="en-US" sz="2400" dirty="0" smtClean="0"/>
              <a:t>What </a:t>
            </a:r>
            <a:r>
              <a:rPr lang="en-US" sz="2400" dirty="0"/>
              <a:t>are my interests, skills and strengths?</a:t>
            </a:r>
          </a:p>
          <a:p>
            <a:pPr marL="914400" indent="-457200"/>
            <a:r>
              <a:rPr lang="en-US" sz="2400" dirty="0" smtClean="0"/>
              <a:t>Will </a:t>
            </a:r>
            <a:r>
              <a:rPr lang="en-US" sz="2400" dirty="0"/>
              <a:t>this work be enjoyable?</a:t>
            </a:r>
          </a:p>
          <a:p>
            <a:pPr marL="914400" indent="-457200"/>
            <a:r>
              <a:rPr lang="en-US" sz="2400" dirty="0" smtClean="0"/>
              <a:t>What </a:t>
            </a:r>
            <a:r>
              <a:rPr lang="en-US" sz="2400" dirty="0"/>
              <a:t>training is needed?</a:t>
            </a:r>
          </a:p>
          <a:p>
            <a:pPr marL="914400" indent="-457200"/>
            <a:r>
              <a:rPr lang="en-US" sz="2400" dirty="0" smtClean="0"/>
              <a:t>How </a:t>
            </a:r>
            <a:r>
              <a:rPr lang="en-US" sz="2400" dirty="0"/>
              <a:t>much will I earn?</a:t>
            </a:r>
          </a:p>
          <a:p>
            <a:pPr marL="914400" indent="-457200"/>
            <a:r>
              <a:rPr lang="en-US" sz="2400" dirty="0" smtClean="0"/>
              <a:t>Does </a:t>
            </a:r>
            <a:r>
              <a:rPr lang="en-US" sz="2400" dirty="0"/>
              <a:t>this career offer opportunity for growth and advancement?</a:t>
            </a:r>
          </a:p>
          <a:p>
            <a:pPr marL="0" indent="0">
              <a:buNone/>
            </a:pPr>
            <a:endParaRPr lang="en-US" sz="2400" dirty="0"/>
          </a:p>
          <a:p>
            <a:pPr marL="0" indent="0">
              <a:buNone/>
            </a:pPr>
            <a:r>
              <a:rPr lang="en-US" sz="2400" dirty="0"/>
              <a:t>Knowing the answers will help you select the appropriate program and school.</a:t>
            </a:r>
          </a:p>
        </p:txBody>
      </p:sp>
      <p:sp>
        <p:nvSpPr>
          <p:cNvPr id="2" name="Slide Number Placeholder 1">
            <a:extLst>
              <a:ext uri="{FF2B5EF4-FFF2-40B4-BE49-F238E27FC236}">
                <a16:creationId xmlns:a16="http://schemas.microsoft.com/office/drawing/2014/main" id="{1F4789B2-566B-4F24-BF83-B36BF2495B3F}"/>
              </a:ext>
            </a:extLst>
          </p:cNvPr>
          <p:cNvSpPr>
            <a:spLocks noGrp="1"/>
          </p:cNvSpPr>
          <p:nvPr>
            <p:ph type="sldNum" sz="quarter" idx="12"/>
          </p:nvPr>
        </p:nvSpPr>
        <p:spPr/>
        <p:txBody>
          <a:bodyPr/>
          <a:lstStyle/>
          <a:p>
            <a:fld id="{0FF54DE5-C571-48E8-A5BC-B369434E2F44}" type="slidenum">
              <a:rPr lang="en-US" smtClean="0"/>
              <a:t>4</a:t>
            </a:fld>
            <a:endParaRPr lang="en-US" dirty="0"/>
          </a:p>
        </p:txBody>
      </p:sp>
    </p:spTree>
    <p:extLst>
      <p:ext uri="{BB962C8B-B14F-4D97-AF65-F5344CB8AC3E}">
        <p14:creationId xmlns:p14="http://schemas.microsoft.com/office/powerpoint/2010/main" val="91004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48C09-FE04-4F2D-ADB5-73E6DDE3CAB1}"/>
              </a:ext>
            </a:extLst>
          </p:cNvPr>
          <p:cNvSpPr>
            <a:spLocks noGrp="1"/>
          </p:cNvSpPr>
          <p:nvPr>
            <p:ph type="title"/>
          </p:nvPr>
        </p:nvSpPr>
        <p:spPr>
          <a:xfrm>
            <a:off x="838200" y="694943"/>
            <a:ext cx="10515600" cy="926467"/>
          </a:xfrm>
        </p:spPr>
        <p:txBody>
          <a:bodyPr>
            <a:normAutofit/>
          </a:bodyPr>
          <a:lstStyle/>
          <a:p>
            <a:r>
              <a:rPr lang="en-US" sz="4000" dirty="0">
                <a:solidFill>
                  <a:srgbClr val="B2B3B6"/>
                </a:solidFill>
                <a:latin typeface="+mn-lt"/>
              </a:rPr>
              <a:t>Federal Direct Unsubsidized Loan</a:t>
            </a:r>
          </a:p>
        </p:txBody>
      </p:sp>
      <p:sp>
        <p:nvSpPr>
          <p:cNvPr id="3" name="Content Placeholder 2">
            <a:extLst>
              <a:ext uri="{FF2B5EF4-FFF2-40B4-BE49-F238E27FC236}">
                <a16:creationId xmlns:a16="http://schemas.microsoft.com/office/drawing/2014/main" id="{A7229B24-C8B9-4F3C-9A69-9AF39A1E5B1B}"/>
              </a:ext>
            </a:extLst>
          </p:cNvPr>
          <p:cNvSpPr>
            <a:spLocks noGrp="1"/>
          </p:cNvSpPr>
          <p:nvPr>
            <p:ph idx="1"/>
          </p:nvPr>
        </p:nvSpPr>
        <p:spPr>
          <a:xfrm>
            <a:off x="838200" y="1621411"/>
            <a:ext cx="10515600" cy="3978112"/>
          </a:xfrm>
        </p:spPr>
        <p:txBody>
          <a:bodyPr vert="horz" lIns="91440" tIns="45720" rIns="91440" bIns="45720" rtlCol="0" anchor="t">
            <a:normAutofit/>
          </a:bodyPr>
          <a:lstStyle/>
          <a:p>
            <a:pPr marL="0" indent="0">
              <a:buNone/>
            </a:pPr>
            <a:r>
              <a:rPr lang="en-US" sz="2400" dirty="0"/>
              <a:t>There is no requirement to show financial need.</a:t>
            </a:r>
          </a:p>
          <a:p>
            <a:pPr marL="0" indent="0">
              <a:buNone/>
            </a:pPr>
            <a:r>
              <a:rPr lang="en-US" sz="2400" dirty="0"/>
              <a:t>Your school determines how much you can borrow.</a:t>
            </a:r>
          </a:p>
          <a:p>
            <a:pPr marL="0" indent="0">
              <a:buNone/>
            </a:pPr>
            <a:r>
              <a:rPr lang="en-US" sz="2400" dirty="0"/>
              <a:t>You are responsible for paying the interest once you receive the loan.</a:t>
            </a:r>
          </a:p>
          <a:p>
            <a:pPr marL="0" indent="0">
              <a:buNone/>
            </a:pPr>
            <a:r>
              <a:rPr lang="en-US" sz="2400" dirty="0"/>
              <a:t>If you do not pay the interest while you are in school, it will accumulate and be added to the amount of your loan.</a:t>
            </a:r>
          </a:p>
          <a:p>
            <a:pPr marL="0" indent="0">
              <a:buNone/>
            </a:pPr>
            <a:endParaRPr lang="en-US" dirty="0"/>
          </a:p>
        </p:txBody>
      </p:sp>
      <p:sp>
        <p:nvSpPr>
          <p:cNvPr id="4" name="Slide Number Placeholder 3">
            <a:extLst>
              <a:ext uri="{FF2B5EF4-FFF2-40B4-BE49-F238E27FC236}">
                <a16:creationId xmlns:a16="http://schemas.microsoft.com/office/drawing/2014/main" id="{A335F8BC-74AB-45B0-A2C6-01101428C9FF}"/>
              </a:ext>
            </a:extLst>
          </p:cNvPr>
          <p:cNvSpPr>
            <a:spLocks noGrp="1"/>
          </p:cNvSpPr>
          <p:nvPr>
            <p:ph type="sldNum" sz="quarter" idx="12"/>
          </p:nvPr>
        </p:nvSpPr>
        <p:spPr/>
        <p:txBody>
          <a:bodyPr/>
          <a:lstStyle/>
          <a:p>
            <a:fld id="{0FF54DE5-C571-48E8-A5BC-B369434E2F44}" type="slidenum">
              <a:rPr lang="en-US" smtClean="0"/>
              <a:t>40</a:t>
            </a:fld>
            <a:endParaRPr lang="en-US" dirty="0"/>
          </a:p>
        </p:txBody>
      </p:sp>
    </p:spTree>
    <p:extLst>
      <p:ext uri="{BB962C8B-B14F-4D97-AF65-F5344CB8AC3E}">
        <p14:creationId xmlns:p14="http://schemas.microsoft.com/office/powerpoint/2010/main" val="51749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F2BAE-60DE-486F-868C-BC1CDB780F41}"/>
              </a:ext>
            </a:extLst>
          </p:cNvPr>
          <p:cNvSpPr>
            <a:spLocks noGrp="1"/>
          </p:cNvSpPr>
          <p:nvPr>
            <p:ph type="title"/>
          </p:nvPr>
        </p:nvSpPr>
        <p:spPr>
          <a:xfrm>
            <a:off x="838200" y="742036"/>
            <a:ext cx="10515600" cy="869948"/>
          </a:xfrm>
        </p:spPr>
        <p:txBody>
          <a:bodyPr>
            <a:normAutofit/>
          </a:bodyPr>
          <a:lstStyle/>
          <a:p>
            <a:r>
              <a:rPr lang="en-US" sz="4000" dirty="0" smtClean="0">
                <a:solidFill>
                  <a:srgbClr val="B2B3B6"/>
                </a:solidFill>
                <a:latin typeface="+mn-lt"/>
              </a:rPr>
              <a:t>Direct PLUS </a:t>
            </a:r>
            <a:r>
              <a:rPr lang="en-US" sz="4000" dirty="0">
                <a:solidFill>
                  <a:srgbClr val="B2B3B6"/>
                </a:solidFill>
                <a:latin typeface="+mn-lt"/>
              </a:rPr>
              <a:t>Loan</a:t>
            </a:r>
          </a:p>
        </p:txBody>
      </p:sp>
      <p:sp>
        <p:nvSpPr>
          <p:cNvPr id="3" name="Content Placeholder 2">
            <a:extLst>
              <a:ext uri="{FF2B5EF4-FFF2-40B4-BE49-F238E27FC236}">
                <a16:creationId xmlns:a16="http://schemas.microsoft.com/office/drawing/2014/main" id="{9A43E02F-E7EE-441D-8D38-1C33C25293F3}"/>
              </a:ext>
            </a:extLst>
          </p:cNvPr>
          <p:cNvSpPr>
            <a:spLocks noGrp="1"/>
          </p:cNvSpPr>
          <p:nvPr>
            <p:ph idx="1"/>
          </p:nvPr>
        </p:nvSpPr>
        <p:spPr>
          <a:xfrm>
            <a:off x="838200" y="1611985"/>
            <a:ext cx="10515600" cy="3874416"/>
          </a:xfrm>
        </p:spPr>
        <p:txBody>
          <a:bodyPr vert="horz" lIns="91440" tIns="45720" rIns="91440" bIns="45720" rtlCol="0" anchor="t">
            <a:normAutofit/>
          </a:bodyPr>
          <a:lstStyle/>
          <a:p>
            <a:pPr marL="0" indent="0">
              <a:buNone/>
            </a:pPr>
            <a:r>
              <a:rPr lang="en-US" sz="2400" dirty="0"/>
              <a:t>For parents who are borrowing money to pay for their dependent undergraduate child’s education.</a:t>
            </a:r>
          </a:p>
          <a:p>
            <a:pPr marL="0" indent="0">
              <a:buNone/>
            </a:pPr>
            <a:r>
              <a:rPr lang="en-US" sz="2400" dirty="0"/>
              <a:t>Financial need is not required.</a:t>
            </a:r>
          </a:p>
          <a:p>
            <a:pPr marL="0" indent="0">
              <a:buNone/>
            </a:pPr>
            <a:r>
              <a:rPr lang="en-US" sz="2400" dirty="0"/>
              <a:t>Must have a positive credit history.</a:t>
            </a:r>
          </a:p>
          <a:p>
            <a:pPr marL="0" indent="0">
              <a:buNone/>
            </a:pPr>
            <a:r>
              <a:rPr lang="en-US" sz="2400" dirty="0"/>
              <a:t>COA (Cost of Attendance) minus other financial assistance is the maximum amount you can borrow.</a:t>
            </a:r>
            <a:endParaRPr lang="en-US" sz="2400" dirty="0">
              <a:cs typeface="Calibri"/>
            </a:endParaRPr>
          </a:p>
          <a:p>
            <a:pPr marL="0" indent="0">
              <a:buNone/>
            </a:pPr>
            <a:endParaRPr lang="en-US" dirty="0"/>
          </a:p>
        </p:txBody>
      </p:sp>
      <p:sp>
        <p:nvSpPr>
          <p:cNvPr id="4" name="Slide Number Placeholder 3">
            <a:extLst>
              <a:ext uri="{FF2B5EF4-FFF2-40B4-BE49-F238E27FC236}">
                <a16:creationId xmlns:a16="http://schemas.microsoft.com/office/drawing/2014/main" id="{8C1A1402-D012-49C4-95D8-02FE536E8739}"/>
              </a:ext>
            </a:extLst>
          </p:cNvPr>
          <p:cNvSpPr>
            <a:spLocks noGrp="1"/>
          </p:cNvSpPr>
          <p:nvPr>
            <p:ph type="sldNum" sz="quarter" idx="12"/>
          </p:nvPr>
        </p:nvSpPr>
        <p:spPr/>
        <p:txBody>
          <a:bodyPr/>
          <a:lstStyle/>
          <a:p>
            <a:fld id="{0FF54DE5-C571-48E8-A5BC-B369434E2F44}" type="slidenum">
              <a:rPr lang="en-US" smtClean="0"/>
              <a:t>41</a:t>
            </a:fld>
            <a:endParaRPr lang="en-US" dirty="0"/>
          </a:p>
        </p:txBody>
      </p:sp>
    </p:spTree>
    <p:extLst>
      <p:ext uri="{BB962C8B-B14F-4D97-AF65-F5344CB8AC3E}">
        <p14:creationId xmlns:p14="http://schemas.microsoft.com/office/powerpoint/2010/main" val="424515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6480E-B52B-47E9-95C4-2E172944FEE6}"/>
              </a:ext>
            </a:extLst>
          </p:cNvPr>
          <p:cNvSpPr>
            <a:spLocks noGrp="1"/>
          </p:cNvSpPr>
          <p:nvPr>
            <p:ph type="title"/>
          </p:nvPr>
        </p:nvSpPr>
        <p:spPr>
          <a:xfrm>
            <a:off x="838200" y="713232"/>
            <a:ext cx="10515600" cy="881806"/>
          </a:xfrm>
        </p:spPr>
        <p:txBody>
          <a:bodyPr>
            <a:normAutofit/>
          </a:bodyPr>
          <a:lstStyle/>
          <a:p>
            <a:r>
              <a:rPr lang="en-US" sz="4000" dirty="0">
                <a:solidFill>
                  <a:srgbClr val="B2B3B6"/>
                </a:solidFill>
                <a:latin typeface="+mn-lt"/>
              </a:rPr>
              <a:t>Private Student Loans</a:t>
            </a:r>
          </a:p>
        </p:txBody>
      </p:sp>
      <p:sp>
        <p:nvSpPr>
          <p:cNvPr id="3" name="Content Placeholder 2">
            <a:extLst>
              <a:ext uri="{FF2B5EF4-FFF2-40B4-BE49-F238E27FC236}">
                <a16:creationId xmlns:a16="http://schemas.microsoft.com/office/drawing/2014/main" id="{1A389A50-5D17-45F5-97EA-8F6782B47A0F}"/>
              </a:ext>
            </a:extLst>
          </p:cNvPr>
          <p:cNvSpPr>
            <a:spLocks noGrp="1"/>
          </p:cNvSpPr>
          <p:nvPr>
            <p:ph idx="1"/>
          </p:nvPr>
        </p:nvSpPr>
        <p:spPr>
          <a:xfrm>
            <a:off x="838200" y="1664207"/>
            <a:ext cx="10515600" cy="4282167"/>
          </a:xfrm>
        </p:spPr>
        <p:txBody>
          <a:bodyPr vert="horz" lIns="91440" tIns="45720" rIns="91440" bIns="45720" rtlCol="0" anchor="t">
            <a:normAutofit lnSpcReduction="10000"/>
          </a:bodyPr>
          <a:lstStyle/>
          <a:p>
            <a:pPr marL="0" indent="0">
              <a:buNone/>
            </a:pPr>
            <a:r>
              <a:rPr lang="en-US" sz="2400" b="0" i="0" dirty="0">
                <a:solidFill>
                  <a:srgbClr val="000000"/>
                </a:solidFill>
                <a:effectLst/>
              </a:rPr>
              <a:t>Always </a:t>
            </a:r>
            <a:r>
              <a:rPr lang="en-US" sz="2400" b="0" i="0" dirty="0">
                <a:effectLst/>
              </a:rPr>
              <a:t>borrow</a:t>
            </a:r>
            <a:r>
              <a:rPr lang="en-US" sz="2400" dirty="0"/>
              <a:t> using</a:t>
            </a:r>
            <a:r>
              <a:rPr lang="en-US" sz="2400" b="0" i="0" dirty="0">
                <a:effectLst/>
              </a:rPr>
              <a:t> federal student loans</a:t>
            </a:r>
            <a:r>
              <a:rPr lang="en-US" sz="2400" b="0" i="0" dirty="0">
                <a:solidFill>
                  <a:srgbClr val="0070C0"/>
                </a:solidFill>
                <a:effectLst/>
              </a:rPr>
              <a:t> </a:t>
            </a:r>
            <a:r>
              <a:rPr lang="en-US" sz="2400" b="0" i="0" dirty="0">
                <a:solidFill>
                  <a:srgbClr val="000000"/>
                </a:solidFill>
                <a:effectLst/>
              </a:rPr>
              <a:t>before private loans.</a:t>
            </a:r>
            <a:r>
              <a:rPr lang="en-US" sz="2400" dirty="0">
                <a:solidFill>
                  <a:srgbClr val="000000"/>
                </a:solidFill>
              </a:rPr>
              <a:t> </a:t>
            </a:r>
            <a:endParaRPr lang="en-US" sz="2400" b="0" i="0" dirty="0">
              <a:solidFill>
                <a:srgbClr val="000000"/>
              </a:solidFill>
              <a:effectLst/>
            </a:endParaRPr>
          </a:p>
          <a:p>
            <a:pPr marL="0" indent="0" algn="l">
              <a:buNone/>
            </a:pPr>
            <a:r>
              <a:rPr lang="en-US" sz="2400" b="0" i="0" dirty="0" smtClean="0">
                <a:solidFill>
                  <a:srgbClr val="000000"/>
                </a:solidFill>
                <a:effectLst/>
              </a:rPr>
              <a:t>Private student loans </a:t>
            </a:r>
            <a:r>
              <a:rPr lang="en-US" sz="2400" b="0" i="0" dirty="0">
                <a:solidFill>
                  <a:srgbClr val="000000"/>
                </a:solidFill>
                <a:effectLst/>
              </a:rPr>
              <a:t>originate with a bank, credit </a:t>
            </a:r>
            <a:r>
              <a:rPr lang="en-US" sz="2400" b="0" i="0" dirty="0" smtClean="0">
                <a:solidFill>
                  <a:srgbClr val="000000"/>
                </a:solidFill>
                <a:effectLst/>
              </a:rPr>
              <a:t>union, </a:t>
            </a:r>
            <a:r>
              <a:rPr lang="en-US" sz="2400" b="0" i="0" dirty="0">
                <a:solidFill>
                  <a:srgbClr val="000000"/>
                </a:solidFill>
                <a:effectLst/>
              </a:rPr>
              <a:t>or online lender rather than the federal government.</a:t>
            </a:r>
          </a:p>
          <a:p>
            <a:pPr marL="0" indent="0" algn="l">
              <a:buNone/>
            </a:pPr>
            <a:r>
              <a:rPr lang="en-US" sz="2400" b="0" i="0" dirty="0">
                <a:solidFill>
                  <a:srgbClr val="2F4A26"/>
                </a:solidFill>
                <a:effectLst/>
              </a:rPr>
              <a:t>Private student loans can be a good option if:</a:t>
            </a:r>
          </a:p>
          <a:p>
            <a:pPr marL="914400" indent="-461963" algn="l"/>
            <a:r>
              <a:rPr lang="en-US" sz="2400" b="0" i="0" dirty="0">
                <a:solidFill>
                  <a:srgbClr val="000000"/>
                </a:solidFill>
                <a:effectLst/>
              </a:rPr>
              <a:t>You have already borrowed the maximum in both subsidized and unsubsidized federal student loans</a:t>
            </a:r>
            <a:r>
              <a:rPr lang="en-US" sz="2400" dirty="0">
                <a:solidFill>
                  <a:srgbClr val="000000"/>
                </a:solidFill>
              </a:rPr>
              <a:t>.</a:t>
            </a:r>
            <a:endParaRPr lang="en-US" sz="2400" b="0" i="0" dirty="0">
              <a:solidFill>
                <a:srgbClr val="000000"/>
              </a:solidFill>
              <a:effectLst/>
            </a:endParaRPr>
          </a:p>
          <a:p>
            <a:pPr marL="914400" indent="-461963" algn="l"/>
            <a:r>
              <a:rPr lang="en-US" sz="2400" b="0" i="0" dirty="0">
                <a:solidFill>
                  <a:srgbClr val="000000"/>
                </a:solidFill>
                <a:effectLst/>
              </a:rPr>
              <a:t>You have good credit or a co-signer who does. Most private student </a:t>
            </a:r>
            <a:r>
              <a:rPr lang="en-US" sz="2400" b="0" i="0" dirty="0" smtClean="0">
                <a:solidFill>
                  <a:srgbClr val="000000"/>
                </a:solidFill>
                <a:effectLst/>
              </a:rPr>
              <a:t>loans require a </a:t>
            </a:r>
            <a:r>
              <a:rPr lang="en-US" sz="2400" b="0" i="0" dirty="0">
                <a:solidFill>
                  <a:srgbClr val="000000"/>
                </a:solidFill>
                <a:effectLst/>
              </a:rPr>
              <a:t>co-signer</a:t>
            </a:r>
            <a:r>
              <a:rPr lang="en-US" sz="2400" dirty="0">
                <a:solidFill>
                  <a:srgbClr val="000000"/>
                </a:solidFill>
              </a:rPr>
              <a:t>.</a:t>
            </a:r>
            <a:endParaRPr lang="en-US" sz="2400" b="0" i="0" dirty="0">
              <a:solidFill>
                <a:srgbClr val="000000"/>
              </a:solidFill>
              <a:effectLst/>
            </a:endParaRPr>
          </a:p>
          <a:p>
            <a:pPr marL="914400" indent="-461963"/>
            <a:r>
              <a:rPr lang="en-US" sz="2400" b="0" i="0" dirty="0">
                <a:solidFill>
                  <a:srgbClr val="000000"/>
                </a:solidFill>
                <a:effectLst/>
              </a:rPr>
              <a:t>You compare offers from multiple private lenders to find the lowest interest rate. </a:t>
            </a:r>
          </a:p>
          <a:p>
            <a:pPr marL="0" indent="0" algn="r">
              <a:buNone/>
            </a:pPr>
            <a:r>
              <a:rPr lang="en-US" sz="2400" dirty="0">
                <a:solidFill>
                  <a:srgbClr val="000000"/>
                </a:solidFill>
              </a:rPr>
              <a:t>			</a:t>
            </a:r>
            <a:r>
              <a:rPr lang="en-US" sz="2400" dirty="0">
                <a:solidFill>
                  <a:srgbClr val="000000"/>
                </a:solidFill>
                <a:latin typeface="Gotham"/>
              </a:rPr>
              <a:t>	</a:t>
            </a:r>
            <a:endParaRPr lang="en-US" sz="1100" dirty="0"/>
          </a:p>
          <a:p>
            <a:pPr marL="0" indent="0">
              <a:buNone/>
            </a:pPr>
            <a:endParaRPr lang="en-US" sz="2400" b="0" i="0" dirty="0">
              <a:solidFill>
                <a:srgbClr val="000000"/>
              </a:solidFill>
              <a:effectLst/>
              <a:latin typeface="Gotham"/>
            </a:endParaRPr>
          </a:p>
          <a:p>
            <a:pPr marL="0" indent="0" algn="l">
              <a:buNone/>
            </a:pPr>
            <a:endParaRPr lang="en-US" sz="2400" b="0" i="0" dirty="0">
              <a:solidFill>
                <a:srgbClr val="000000"/>
              </a:solidFill>
              <a:effectLst/>
              <a:latin typeface="Gotham"/>
            </a:endParaRPr>
          </a:p>
          <a:p>
            <a:endParaRPr lang="en-US" dirty="0"/>
          </a:p>
        </p:txBody>
      </p:sp>
      <p:sp>
        <p:nvSpPr>
          <p:cNvPr id="4" name="Slide Number Placeholder 3">
            <a:extLst>
              <a:ext uri="{FF2B5EF4-FFF2-40B4-BE49-F238E27FC236}">
                <a16:creationId xmlns:a16="http://schemas.microsoft.com/office/drawing/2014/main" id="{93349765-997E-47B8-B111-05E9A5834CE4}"/>
              </a:ext>
            </a:extLst>
          </p:cNvPr>
          <p:cNvSpPr>
            <a:spLocks noGrp="1"/>
          </p:cNvSpPr>
          <p:nvPr>
            <p:ph type="sldNum" sz="quarter" idx="12"/>
          </p:nvPr>
        </p:nvSpPr>
        <p:spPr/>
        <p:txBody>
          <a:bodyPr/>
          <a:lstStyle/>
          <a:p>
            <a:fld id="{0FF54DE5-C571-48E8-A5BC-B369434E2F44}" type="slidenum">
              <a:rPr lang="en-US" smtClean="0"/>
              <a:t>42</a:t>
            </a:fld>
            <a:endParaRPr lang="en-US" dirty="0"/>
          </a:p>
        </p:txBody>
      </p:sp>
    </p:spTree>
    <p:extLst>
      <p:ext uri="{BB962C8B-B14F-4D97-AF65-F5344CB8AC3E}">
        <p14:creationId xmlns:p14="http://schemas.microsoft.com/office/powerpoint/2010/main" val="291389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6E0161-7DDC-41CD-8BB8-A7C8E4CE77B3}"/>
              </a:ext>
            </a:extLst>
          </p:cNvPr>
          <p:cNvSpPr>
            <a:spLocks noGrp="1"/>
          </p:cNvSpPr>
          <p:nvPr>
            <p:ph type="title"/>
          </p:nvPr>
        </p:nvSpPr>
        <p:spPr>
          <a:xfrm>
            <a:off x="838200" y="685800"/>
            <a:ext cx="10515600" cy="926184"/>
          </a:xfrm>
        </p:spPr>
        <p:txBody>
          <a:bodyPr>
            <a:normAutofit/>
          </a:bodyPr>
          <a:lstStyle/>
          <a:p>
            <a:r>
              <a:rPr lang="en-US" sz="4000" dirty="0">
                <a:solidFill>
                  <a:srgbClr val="B2B3B6"/>
                </a:solidFill>
                <a:latin typeface="+mn-lt"/>
              </a:rPr>
              <a:t>Grants</a:t>
            </a:r>
          </a:p>
        </p:txBody>
      </p:sp>
      <p:graphicFrame>
        <p:nvGraphicFramePr>
          <p:cNvPr id="7" name="Diagram 6">
            <a:extLst>
              <a:ext uri="{FF2B5EF4-FFF2-40B4-BE49-F238E27FC236}">
                <a16:creationId xmlns:a16="http://schemas.microsoft.com/office/drawing/2014/main" id="{6957775F-D27A-4EA4-BB19-A8ADC1E025B0}"/>
              </a:ext>
            </a:extLst>
          </p:cNvPr>
          <p:cNvGraphicFramePr/>
          <p:nvPr>
            <p:extLst>
              <p:ext uri="{D42A27DB-BD31-4B8C-83A1-F6EECF244321}">
                <p14:modId xmlns:p14="http://schemas.microsoft.com/office/powerpoint/2010/main" val="3159669984"/>
              </p:ext>
            </p:extLst>
          </p:nvPr>
        </p:nvGraphicFramePr>
        <p:xfrm>
          <a:off x="2032000" y="119591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2663EB1B-1123-4910-AEAC-8ACF79E0855E}"/>
              </a:ext>
            </a:extLst>
          </p:cNvPr>
          <p:cNvSpPr>
            <a:spLocks noGrp="1"/>
          </p:cNvSpPr>
          <p:nvPr>
            <p:ph type="sldNum" sz="quarter" idx="12"/>
          </p:nvPr>
        </p:nvSpPr>
        <p:spPr/>
        <p:txBody>
          <a:bodyPr/>
          <a:lstStyle/>
          <a:p>
            <a:fld id="{0FF54DE5-C571-48E8-A5BC-B369434E2F44}" type="slidenum">
              <a:rPr lang="en-US" smtClean="0"/>
              <a:t>43</a:t>
            </a:fld>
            <a:endParaRPr lang="en-US" dirty="0"/>
          </a:p>
        </p:txBody>
      </p:sp>
    </p:spTree>
    <p:extLst>
      <p:ext uri="{BB962C8B-B14F-4D97-AF65-F5344CB8AC3E}">
        <p14:creationId xmlns:p14="http://schemas.microsoft.com/office/powerpoint/2010/main" val="331251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DBD9A-6007-4E9C-AC31-9511E1D73456}"/>
              </a:ext>
            </a:extLst>
          </p:cNvPr>
          <p:cNvSpPr>
            <a:spLocks noGrp="1"/>
          </p:cNvSpPr>
          <p:nvPr>
            <p:ph type="title"/>
          </p:nvPr>
        </p:nvSpPr>
        <p:spPr>
          <a:xfrm>
            <a:off x="838200" y="704088"/>
            <a:ext cx="10515600" cy="851336"/>
          </a:xfrm>
        </p:spPr>
        <p:txBody>
          <a:bodyPr>
            <a:normAutofit/>
          </a:bodyPr>
          <a:lstStyle/>
          <a:p>
            <a:r>
              <a:rPr lang="en-US" sz="4000" dirty="0">
                <a:solidFill>
                  <a:srgbClr val="B2B3B6"/>
                </a:solidFill>
                <a:latin typeface="+mn-lt"/>
              </a:rPr>
              <a:t>How much to borrow?</a:t>
            </a:r>
          </a:p>
        </p:txBody>
      </p:sp>
      <p:sp>
        <p:nvSpPr>
          <p:cNvPr id="3" name="Content Placeholder 2">
            <a:extLst>
              <a:ext uri="{FF2B5EF4-FFF2-40B4-BE49-F238E27FC236}">
                <a16:creationId xmlns:a16="http://schemas.microsoft.com/office/drawing/2014/main" id="{E28F9594-22CF-4156-993E-1BBFDCB25A8B}"/>
              </a:ext>
            </a:extLst>
          </p:cNvPr>
          <p:cNvSpPr>
            <a:spLocks noGrp="1"/>
          </p:cNvSpPr>
          <p:nvPr>
            <p:ph idx="1"/>
          </p:nvPr>
        </p:nvSpPr>
        <p:spPr>
          <a:xfrm>
            <a:off x="838200" y="1630837"/>
            <a:ext cx="10515600" cy="4546126"/>
          </a:xfrm>
        </p:spPr>
        <p:txBody>
          <a:bodyPr vert="horz" lIns="91440" tIns="45720" rIns="91440" bIns="45720" rtlCol="0" anchor="t">
            <a:normAutofit/>
          </a:bodyPr>
          <a:lstStyle/>
          <a:p>
            <a:pPr marL="0" indent="0">
              <a:buNone/>
            </a:pPr>
            <a:r>
              <a:rPr lang="en-US" sz="2400" dirty="0"/>
              <a:t>Factors to consider:</a:t>
            </a:r>
          </a:p>
          <a:p>
            <a:pPr marL="914400" indent="-461963"/>
            <a:r>
              <a:rPr lang="en-US" sz="2400" dirty="0" smtClean="0"/>
              <a:t>Where </a:t>
            </a:r>
            <a:r>
              <a:rPr lang="en-US" sz="2400" dirty="0"/>
              <a:t>you attend school and the cost of living in that area</a:t>
            </a:r>
          </a:p>
          <a:p>
            <a:pPr marL="914400" indent="-461963"/>
            <a:r>
              <a:rPr lang="en-US" sz="2400" dirty="0"/>
              <a:t>The COA or Cost of Attendance</a:t>
            </a:r>
            <a:endParaRPr lang="en-US" sz="2400" dirty="0">
              <a:cs typeface="Calibri"/>
            </a:endParaRPr>
          </a:p>
          <a:p>
            <a:pPr marL="914400" indent="-461963"/>
            <a:r>
              <a:rPr lang="en-US" sz="2400" dirty="0"/>
              <a:t>The amount of financial aid offered from </a:t>
            </a:r>
            <a:r>
              <a:rPr lang="en-US" sz="2400" dirty="0" smtClean="0"/>
              <a:t>the school including </a:t>
            </a:r>
            <a:r>
              <a:rPr lang="en-US" sz="2400" dirty="0"/>
              <a:t>scholarships, work-study, and grants</a:t>
            </a:r>
            <a:endParaRPr lang="en-US" sz="2400" dirty="0">
              <a:cs typeface="Calibri"/>
            </a:endParaRPr>
          </a:p>
        </p:txBody>
      </p:sp>
      <p:sp>
        <p:nvSpPr>
          <p:cNvPr id="4" name="Slide Number Placeholder 3">
            <a:extLst>
              <a:ext uri="{FF2B5EF4-FFF2-40B4-BE49-F238E27FC236}">
                <a16:creationId xmlns:a16="http://schemas.microsoft.com/office/drawing/2014/main" id="{02E23639-F02E-45B4-8E22-6AF2C331E0BD}"/>
              </a:ext>
            </a:extLst>
          </p:cNvPr>
          <p:cNvSpPr>
            <a:spLocks noGrp="1"/>
          </p:cNvSpPr>
          <p:nvPr>
            <p:ph type="sldNum" sz="quarter" idx="12"/>
          </p:nvPr>
        </p:nvSpPr>
        <p:spPr/>
        <p:txBody>
          <a:bodyPr/>
          <a:lstStyle/>
          <a:p>
            <a:fld id="{0FF54DE5-C571-48E8-A5BC-B369434E2F44}" type="slidenum">
              <a:rPr lang="en-US" smtClean="0"/>
              <a:t>44</a:t>
            </a:fld>
            <a:endParaRPr lang="en-US" dirty="0"/>
          </a:p>
        </p:txBody>
      </p:sp>
    </p:spTree>
    <p:extLst>
      <p:ext uri="{BB962C8B-B14F-4D97-AF65-F5344CB8AC3E}">
        <p14:creationId xmlns:p14="http://schemas.microsoft.com/office/powerpoint/2010/main" val="14706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742" y="571499"/>
            <a:ext cx="10991654" cy="747713"/>
          </a:xfrm>
        </p:spPr>
        <p:txBody>
          <a:bodyPr>
            <a:normAutofit/>
          </a:bodyPr>
          <a:lstStyle/>
          <a:p>
            <a:r>
              <a:rPr lang="en-US" sz="4000" dirty="0">
                <a:solidFill>
                  <a:srgbClr val="B2B3B6"/>
                </a:solidFill>
                <a:latin typeface="+mn-lt"/>
              </a:rPr>
              <a:t>Responsible Borrowing</a:t>
            </a:r>
          </a:p>
        </p:txBody>
      </p:sp>
      <p:sp>
        <p:nvSpPr>
          <p:cNvPr id="3" name="Slide Number Placeholder 2">
            <a:extLst>
              <a:ext uri="{FF2B5EF4-FFF2-40B4-BE49-F238E27FC236}">
                <a16:creationId xmlns:a16="http://schemas.microsoft.com/office/drawing/2014/main" id="{9AAE3F04-BCE1-46DD-9422-E90D1BFB68C7}"/>
              </a:ext>
            </a:extLst>
          </p:cNvPr>
          <p:cNvSpPr>
            <a:spLocks noGrp="1"/>
          </p:cNvSpPr>
          <p:nvPr>
            <p:ph type="sldNum" sz="quarter" idx="12"/>
          </p:nvPr>
        </p:nvSpPr>
        <p:spPr/>
        <p:txBody>
          <a:bodyPr/>
          <a:lstStyle/>
          <a:p>
            <a:fld id="{0FF54DE5-C571-48E8-A5BC-B369434E2F44}" type="slidenum">
              <a:rPr lang="en-US" smtClean="0"/>
              <a:pPr/>
              <a:t>45</a:t>
            </a:fld>
            <a:endParaRPr lang="en-US" dirty="0"/>
          </a:p>
        </p:txBody>
      </p:sp>
      <p:pic>
        <p:nvPicPr>
          <p:cNvPr id="7" name="Picture 6">
            <a:hlinkClick r:id="rId3"/>
          </p:cNvPr>
          <p:cNvPicPr>
            <a:picLocks noChangeAspect="1"/>
          </p:cNvPicPr>
          <p:nvPr/>
        </p:nvPicPr>
        <p:blipFill rotWithShape="1">
          <a:blip r:embed="rId4"/>
          <a:srcRect t="2722"/>
          <a:stretch/>
        </p:blipFill>
        <p:spPr>
          <a:xfrm>
            <a:off x="1740782" y="1618488"/>
            <a:ext cx="8735573" cy="4737862"/>
          </a:xfrm>
          <a:prstGeom prst="rect">
            <a:avLst/>
          </a:prstGeom>
        </p:spPr>
      </p:pic>
    </p:spTree>
    <p:extLst>
      <p:ext uri="{BB962C8B-B14F-4D97-AF65-F5344CB8AC3E}">
        <p14:creationId xmlns:p14="http://schemas.microsoft.com/office/powerpoint/2010/main" val="403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A7467-196F-49FB-9881-ECCDEDFFA202}"/>
              </a:ext>
            </a:extLst>
          </p:cNvPr>
          <p:cNvSpPr>
            <a:spLocks noGrp="1"/>
          </p:cNvSpPr>
          <p:nvPr>
            <p:ph type="title"/>
          </p:nvPr>
        </p:nvSpPr>
        <p:spPr>
          <a:xfrm>
            <a:off x="838200" y="685800"/>
            <a:ext cx="10515600" cy="897904"/>
          </a:xfrm>
        </p:spPr>
        <p:txBody>
          <a:bodyPr>
            <a:normAutofit/>
          </a:bodyPr>
          <a:lstStyle/>
          <a:p>
            <a:r>
              <a:rPr lang="en-US" sz="4000" dirty="0" smtClean="0">
                <a:solidFill>
                  <a:srgbClr val="B2B3B6"/>
                </a:solidFill>
                <a:latin typeface="+mn-lt"/>
              </a:rPr>
              <a:t>Work-Study</a:t>
            </a:r>
            <a:endParaRPr lang="en-US" sz="4000" dirty="0">
              <a:solidFill>
                <a:srgbClr val="B2B3B6"/>
              </a:solidFill>
              <a:latin typeface="+mn-lt"/>
            </a:endParaRPr>
          </a:p>
        </p:txBody>
      </p:sp>
      <p:sp>
        <p:nvSpPr>
          <p:cNvPr id="4" name="TextBox 3">
            <a:extLst>
              <a:ext uri="{FF2B5EF4-FFF2-40B4-BE49-F238E27FC236}">
                <a16:creationId xmlns:a16="http://schemas.microsoft.com/office/drawing/2014/main" id="{C445CEA8-2A31-4069-BF4F-5C16D9DF7335}"/>
              </a:ext>
            </a:extLst>
          </p:cNvPr>
          <p:cNvSpPr txBox="1"/>
          <p:nvPr/>
        </p:nvSpPr>
        <p:spPr>
          <a:xfrm>
            <a:off x="838200" y="1583704"/>
            <a:ext cx="10419368" cy="2195473"/>
          </a:xfrm>
          <a:prstGeom prst="rect">
            <a:avLst/>
          </a:prstGeom>
          <a:noFill/>
        </p:spPr>
        <p:txBody>
          <a:bodyPr wrap="square" lIns="91440" tIns="45720" rIns="91440" bIns="45720" anchor="t">
            <a:spAutoFit/>
          </a:bodyPr>
          <a:lstStyle/>
          <a:p>
            <a:pPr algn="l">
              <a:spcAft>
                <a:spcPts val="1000"/>
              </a:spcAft>
            </a:pPr>
            <a:r>
              <a:rPr lang="en-US" sz="2400" dirty="0">
                <a:solidFill>
                  <a:srgbClr val="212529"/>
                </a:solidFill>
              </a:rPr>
              <a:t>P</a:t>
            </a:r>
            <a:r>
              <a:rPr lang="en-US" sz="2400" b="0" i="0" dirty="0">
                <a:solidFill>
                  <a:srgbClr val="212529"/>
                </a:solidFill>
                <a:effectLst/>
              </a:rPr>
              <a:t>rovides part-time employment while enrolled in school</a:t>
            </a:r>
            <a:r>
              <a:rPr lang="en-US" sz="2400" dirty="0">
                <a:solidFill>
                  <a:srgbClr val="212529"/>
                </a:solidFill>
              </a:rPr>
              <a:t>.</a:t>
            </a:r>
            <a:endParaRPr lang="en-US" sz="2400" b="0" i="0" dirty="0">
              <a:solidFill>
                <a:srgbClr val="212529"/>
              </a:solidFill>
              <a:effectLst/>
            </a:endParaRPr>
          </a:p>
          <a:p>
            <a:pPr algn="l">
              <a:spcAft>
                <a:spcPts val="1000"/>
              </a:spcAft>
            </a:pPr>
            <a:r>
              <a:rPr lang="en-US" sz="2400" dirty="0" smtClean="0">
                <a:solidFill>
                  <a:srgbClr val="212529"/>
                </a:solidFill>
              </a:rPr>
              <a:t>I</a:t>
            </a:r>
            <a:r>
              <a:rPr lang="en-US" sz="2400" b="0" i="0" dirty="0" smtClean="0">
                <a:solidFill>
                  <a:srgbClr val="212529"/>
                </a:solidFill>
                <a:effectLst/>
              </a:rPr>
              <a:t>s </a:t>
            </a:r>
            <a:r>
              <a:rPr lang="en-US" sz="2400" b="0" i="0" dirty="0">
                <a:solidFill>
                  <a:srgbClr val="212529"/>
                </a:solidFill>
                <a:effectLst/>
              </a:rPr>
              <a:t>available to full-time or part-time students</a:t>
            </a:r>
            <a:r>
              <a:rPr lang="en-US" sz="2400" dirty="0">
                <a:solidFill>
                  <a:srgbClr val="212529"/>
                </a:solidFill>
              </a:rPr>
              <a:t> attending</a:t>
            </a:r>
            <a:r>
              <a:rPr lang="en-US" sz="2400" b="0" i="0" dirty="0">
                <a:solidFill>
                  <a:srgbClr val="212529"/>
                </a:solidFill>
                <a:effectLst/>
              </a:rPr>
              <a:t> schools participating in the Federal </a:t>
            </a:r>
            <a:r>
              <a:rPr lang="en-US" sz="2400" b="0" i="0" dirty="0">
                <a:effectLst/>
              </a:rPr>
              <a:t>Work-Study Program</a:t>
            </a:r>
            <a:r>
              <a:rPr lang="en-US" sz="2400" dirty="0"/>
              <a:t>.</a:t>
            </a:r>
            <a:endParaRPr lang="en-US" sz="2400" b="0" i="0" dirty="0">
              <a:solidFill>
                <a:srgbClr val="212529"/>
              </a:solidFill>
              <a:effectLst/>
            </a:endParaRPr>
          </a:p>
          <a:p>
            <a:pPr algn="l">
              <a:spcAft>
                <a:spcPts val="1000"/>
              </a:spcAft>
            </a:pPr>
            <a:r>
              <a:rPr lang="en-US" sz="2400" b="0" i="0" dirty="0" smtClean="0">
                <a:solidFill>
                  <a:srgbClr val="212529"/>
                </a:solidFill>
                <a:effectLst/>
              </a:rPr>
              <a:t>Has limited funds. If you are interested </a:t>
            </a:r>
            <a:r>
              <a:rPr lang="en-US" sz="2400" b="0" i="0" dirty="0">
                <a:solidFill>
                  <a:srgbClr val="212529"/>
                </a:solidFill>
                <a:effectLst/>
              </a:rPr>
              <a:t>in getting a Federal Work-Study job, make sure you apply </a:t>
            </a:r>
            <a:r>
              <a:rPr lang="en-US" sz="2400" b="0" i="0" dirty="0" smtClean="0">
                <a:solidFill>
                  <a:srgbClr val="212529"/>
                </a:solidFill>
                <a:effectLst/>
              </a:rPr>
              <a:t>early</a:t>
            </a:r>
            <a:r>
              <a:rPr lang="en-US" sz="2400" dirty="0" smtClean="0">
                <a:solidFill>
                  <a:srgbClr val="212529"/>
                </a:solidFill>
              </a:rPr>
              <a:t>.</a:t>
            </a:r>
            <a:endParaRPr lang="en-US" sz="2400" b="0" i="0" dirty="0">
              <a:solidFill>
                <a:srgbClr val="212529"/>
              </a:solidFill>
              <a:effectLst/>
              <a:cs typeface="Calibri"/>
            </a:endParaRPr>
          </a:p>
        </p:txBody>
      </p:sp>
      <p:sp>
        <p:nvSpPr>
          <p:cNvPr id="3" name="Slide Number Placeholder 2">
            <a:extLst>
              <a:ext uri="{FF2B5EF4-FFF2-40B4-BE49-F238E27FC236}">
                <a16:creationId xmlns:a16="http://schemas.microsoft.com/office/drawing/2014/main" id="{78E4278B-296E-421E-A5AC-9D063FCF22D2}"/>
              </a:ext>
            </a:extLst>
          </p:cNvPr>
          <p:cNvSpPr>
            <a:spLocks noGrp="1"/>
          </p:cNvSpPr>
          <p:nvPr>
            <p:ph type="sldNum" sz="quarter" idx="12"/>
          </p:nvPr>
        </p:nvSpPr>
        <p:spPr/>
        <p:txBody>
          <a:bodyPr/>
          <a:lstStyle/>
          <a:p>
            <a:fld id="{0FF54DE5-C571-48E8-A5BC-B369434E2F44}" type="slidenum">
              <a:rPr lang="en-US" smtClean="0"/>
              <a:t>46</a:t>
            </a:fld>
            <a:endParaRPr lang="en-US" dirty="0"/>
          </a:p>
        </p:txBody>
      </p:sp>
    </p:spTree>
    <p:extLst>
      <p:ext uri="{BB962C8B-B14F-4D97-AF65-F5344CB8AC3E}">
        <p14:creationId xmlns:p14="http://schemas.microsoft.com/office/powerpoint/2010/main" val="347680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00D73-4CF2-4DB9-A2FA-E3C41E978287}"/>
              </a:ext>
            </a:extLst>
          </p:cNvPr>
          <p:cNvSpPr>
            <a:spLocks noGrp="1"/>
          </p:cNvSpPr>
          <p:nvPr>
            <p:ph type="title"/>
          </p:nvPr>
        </p:nvSpPr>
        <p:spPr>
          <a:xfrm>
            <a:off x="838200" y="685800"/>
            <a:ext cx="10515600" cy="888476"/>
          </a:xfrm>
        </p:spPr>
        <p:txBody>
          <a:bodyPr>
            <a:normAutofit/>
          </a:bodyPr>
          <a:lstStyle/>
          <a:p>
            <a:r>
              <a:rPr lang="en-US" sz="4000" dirty="0" smtClean="0">
                <a:solidFill>
                  <a:srgbClr val="B2B3B6"/>
                </a:solidFill>
                <a:latin typeface="+mn-lt"/>
              </a:rPr>
              <a:t>State-Based </a:t>
            </a:r>
            <a:r>
              <a:rPr lang="en-US" sz="4000" dirty="0">
                <a:solidFill>
                  <a:srgbClr val="B2B3B6"/>
                </a:solidFill>
                <a:latin typeface="+mn-lt"/>
              </a:rPr>
              <a:t>Financial Aid</a:t>
            </a:r>
          </a:p>
        </p:txBody>
      </p:sp>
      <p:sp>
        <p:nvSpPr>
          <p:cNvPr id="3" name="Content Placeholder 2">
            <a:extLst>
              <a:ext uri="{FF2B5EF4-FFF2-40B4-BE49-F238E27FC236}">
                <a16:creationId xmlns:a16="http://schemas.microsoft.com/office/drawing/2014/main" id="{4691665A-0300-4310-B472-27DF464B834D}"/>
              </a:ext>
            </a:extLst>
          </p:cNvPr>
          <p:cNvSpPr>
            <a:spLocks noGrp="1"/>
          </p:cNvSpPr>
          <p:nvPr>
            <p:ph sz="half" idx="1"/>
          </p:nvPr>
        </p:nvSpPr>
        <p:spPr>
          <a:xfrm>
            <a:off x="838200" y="1655064"/>
            <a:ext cx="10389124" cy="3303435"/>
          </a:xfrm>
        </p:spPr>
        <p:txBody>
          <a:bodyPr>
            <a:normAutofit/>
          </a:bodyPr>
          <a:lstStyle/>
          <a:p>
            <a:pPr marL="0" indent="0">
              <a:buNone/>
            </a:pPr>
            <a:r>
              <a:rPr lang="en-US" sz="2400" dirty="0"/>
              <a:t>Almost every state education agency has at least one grant or scholarship available to residents.</a:t>
            </a:r>
          </a:p>
          <a:p>
            <a:pPr marL="0" indent="0">
              <a:buNone/>
            </a:pPr>
            <a:r>
              <a:rPr lang="en-US" sz="2400" dirty="0"/>
              <a:t>Many states and colleges have earlier deadlines for applying for state and institutional financial aid.  </a:t>
            </a:r>
          </a:p>
          <a:p>
            <a:pPr marL="0" indent="0">
              <a:buNone/>
            </a:pPr>
            <a:r>
              <a:rPr lang="en-US" sz="2400" dirty="0"/>
              <a:t>State aid may require an application in </a:t>
            </a:r>
            <a:r>
              <a:rPr lang="en-US" sz="2400" dirty="0" smtClean="0"/>
              <a:t>addition </a:t>
            </a:r>
            <a:r>
              <a:rPr lang="en-US" sz="2400" dirty="0"/>
              <a:t>to the </a:t>
            </a:r>
            <a:r>
              <a:rPr lang="en-US" sz="2400" dirty="0" smtClean="0"/>
              <a:t>FAFSA</a:t>
            </a:r>
            <a:r>
              <a:rPr lang="en-US" sz="2400" dirty="0"/>
              <a:t>.</a:t>
            </a:r>
          </a:p>
          <a:p>
            <a:pPr marL="0" indent="0">
              <a:buNone/>
            </a:pPr>
            <a:endParaRPr lang="en-US" sz="2400" dirty="0"/>
          </a:p>
        </p:txBody>
      </p:sp>
      <p:sp>
        <p:nvSpPr>
          <p:cNvPr id="5" name="Slide Number Placeholder 4">
            <a:extLst>
              <a:ext uri="{FF2B5EF4-FFF2-40B4-BE49-F238E27FC236}">
                <a16:creationId xmlns:a16="http://schemas.microsoft.com/office/drawing/2014/main" id="{61B3B95D-D8C8-4EFC-A3E0-31DA16D38826}"/>
              </a:ext>
            </a:extLst>
          </p:cNvPr>
          <p:cNvSpPr>
            <a:spLocks noGrp="1"/>
          </p:cNvSpPr>
          <p:nvPr>
            <p:ph type="sldNum" sz="quarter" idx="12"/>
          </p:nvPr>
        </p:nvSpPr>
        <p:spPr/>
        <p:txBody>
          <a:bodyPr/>
          <a:lstStyle/>
          <a:p>
            <a:fld id="{0FF54DE5-C571-48E8-A5BC-B369434E2F44}" type="slidenum">
              <a:rPr lang="en-US" smtClean="0"/>
              <a:t>47</a:t>
            </a:fld>
            <a:endParaRPr lang="en-US" dirty="0"/>
          </a:p>
        </p:txBody>
      </p:sp>
    </p:spTree>
    <p:extLst>
      <p:ext uri="{BB962C8B-B14F-4D97-AF65-F5344CB8AC3E}">
        <p14:creationId xmlns:p14="http://schemas.microsoft.com/office/powerpoint/2010/main" val="422131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6AE4E3-BFB5-402D-9AA0-B6A18E093632}"/>
              </a:ext>
            </a:extLst>
          </p:cNvPr>
          <p:cNvSpPr>
            <a:spLocks noGrp="1"/>
          </p:cNvSpPr>
          <p:nvPr>
            <p:ph type="title"/>
          </p:nvPr>
        </p:nvSpPr>
        <p:spPr>
          <a:xfrm>
            <a:off x="838200" y="681038"/>
            <a:ext cx="10515600" cy="883812"/>
          </a:xfrm>
        </p:spPr>
        <p:txBody>
          <a:bodyPr>
            <a:normAutofit/>
          </a:bodyPr>
          <a:lstStyle/>
          <a:p>
            <a:r>
              <a:rPr lang="en-US" sz="4000" dirty="0">
                <a:solidFill>
                  <a:srgbClr val="B2B3B6"/>
                </a:solidFill>
                <a:latin typeface="+mn-lt"/>
              </a:rPr>
              <a:t>Serving Our Country </a:t>
            </a:r>
          </a:p>
        </p:txBody>
      </p:sp>
      <p:sp>
        <p:nvSpPr>
          <p:cNvPr id="6" name="Content Placeholder 5">
            <a:extLst>
              <a:ext uri="{FF2B5EF4-FFF2-40B4-BE49-F238E27FC236}">
                <a16:creationId xmlns:a16="http://schemas.microsoft.com/office/drawing/2014/main" id="{78AA979F-188F-4DE7-BE19-FE0049DAFD90}"/>
              </a:ext>
            </a:extLst>
          </p:cNvPr>
          <p:cNvSpPr>
            <a:spLocks noGrp="1"/>
          </p:cNvSpPr>
          <p:nvPr>
            <p:ph idx="1"/>
          </p:nvPr>
        </p:nvSpPr>
        <p:spPr>
          <a:xfrm>
            <a:off x="838200" y="1640264"/>
            <a:ext cx="10515600" cy="4536699"/>
          </a:xfrm>
        </p:spPr>
        <p:txBody>
          <a:bodyPr vert="horz" lIns="91440" tIns="45720" rIns="91440" bIns="45720" rtlCol="0" anchor="t">
            <a:noAutofit/>
          </a:bodyPr>
          <a:lstStyle/>
          <a:p>
            <a:pPr marL="0" indent="0">
              <a:buNone/>
            </a:pPr>
            <a:r>
              <a:rPr lang="en-US" sz="2400" dirty="0" smtClean="0"/>
              <a:t>Joining the military or AmeriCorps is another way to pay for post-secondary education. If </a:t>
            </a:r>
            <a:r>
              <a:rPr lang="en-US" sz="2400" dirty="0"/>
              <a:t>you serve our </a:t>
            </a:r>
            <a:r>
              <a:rPr lang="en-US" sz="2400" dirty="0" smtClean="0"/>
              <a:t>country there </a:t>
            </a:r>
            <a:r>
              <a:rPr lang="en-US" sz="2400" dirty="0"/>
              <a:t>is aid that will cover some or all of your educational costs.</a:t>
            </a:r>
          </a:p>
          <a:p>
            <a:pPr marL="0" indent="0">
              <a:buNone/>
            </a:pPr>
            <a:r>
              <a:rPr lang="en-US" sz="2400" dirty="0" smtClean="0">
                <a:solidFill>
                  <a:srgbClr val="2F4A26"/>
                </a:solidFill>
              </a:rPr>
              <a:t>AmeriCorps</a:t>
            </a:r>
            <a:r>
              <a:rPr lang="en-US" sz="2400" dirty="0">
                <a:solidFill>
                  <a:srgbClr val="0070C0"/>
                </a:solidFill>
              </a:rPr>
              <a:t>  </a:t>
            </a:r>
            <a:r>
              <a:rPr lang="en-US" sz="2400" dirty="0"/>
              <a:t>This nonmilitary community-service program provides help with college costs and student loans to members who successfully complete service. </a:t>
            </a:r>
          </a:p>
          <a:p>
            <a:pPr marL="0" indent="0">
              <a:buNone/>
            </a:pPr>
            <a:r>
              <a:rPr lang="en-US" sz="2400" dirty="0">
                <a:solidFill>
                  <a:srgbClr val="2F4A26"/>
                </a:solidFill>
              </a:rPr>
              <a:t>U.S. Service Academies</a:t>
            </a:r>
            <a:r>
              <a:rPr lang="en-US" sz="2400" dirty="0">
                <a:solidFill>
                  <a:srgbClr val="0070C0"/>
                </a:solidFill>
              </a:rPr>
              <a:t>  </a:t>
            </a:r>
            <a:r>
              <a:rPr lang="en-US" sz="2400" dirty="0"/>
              <a:t>The U.S. Air Force, U.S. Army, U.S. Coast Guard, U.S. Merchant Marine, and U.S. Navy provide free education for students who commit to serve in the military </a:t>
            </a:r>
            <a:r>
              <a:rPr lang="en-US" sz="2400" dirty="0" smtClean="0"/>
              <a:t>for at least four years upon </a:t>
            </a:r>
            <a:r>
              <a:rPr lang="en-US" sz="2400" dirty="0"/>
              <a:t>completion of their education. </a:t>
            </a:r>
            <a:endParaRPr lang="en-US" sz="2400" dirty="0">
              <a:cs typeface="Calibri"/>
            </a:endParaRPr>
          </a:p>
          <a:p>
            <a:pPr marL="0" indent="0">
              <a:buNone/>
            </a:pPr>
            <a:r>
              <a:rPr lang="en-US" sz="2400" dirty="0">
                <a:solidFill>
                  <a:srgbClr val="2F4A26"/>
                </a:solidFill>
              </a:rPr>
              <a:t>Reserve Officer Training Corps (ROTC)</a:t>
            </a:r>
            <a:r>
              <a:rPr lang="en-US" sz="2400" dirty="0">
                <a:solidFill>
                  <a:srgbClr val="0070C0"/>
                </a:solidFill>
              </a:rPr>
              <a:t>  </a:t>
            </a:r>
            <a:r>
              <a:rPr lang="en-US" sz="2400" dirty="0" smtClean="0"/>
              <a:t>This </a:t>
            </a:r>
            <a:r>
              <a:rPr lang="en-US" sz="2400" dirty="0"/>
              <a:t>campus-based program offers scholarships to students who serve in the military after college.  </a:t>
            </a:r>
            <a:endParaRPr lang="en-US" sz="2400" dirty="0">
              <a:cs typeface="Calibri"/>
            </a:endParaRPr>
          </a:p>
          <a:p>
            <a:pPr marL="0" indent="0">
              <a:buNone/>
            </a:pPr>
            <a:r>
              <a:rPr lang="en-US" sz="2400" dirty="0">
                <a:solidFill>
                  <a:srgbClr val="2F4A26"/>
                </a:solidFill>
              </a:rPr>
              <a:t>GI Bill  </a:t>
            </a:r>
            <a:r>
              <a:rPr lang="en-US" sz="2400" dirty="0"/>
              <a:t>Once you have served in the armed forces, you may receive financial support for college. </a:t>
            </a:r>
          </a:p>
        </p:txBody>
      </p:sp>
      <p:sp>
        <p:nvSpPr>
          <p:cNvPr id="2" name="Slide Number Placeholder 1">
            <a:extLst>
              <a:ext uri="{FF2B5EF4-FFF2-40B4-BE49-F238E27FC236}">
                <a16:creationId xmlns:a16="http://schemas.microsoft.com/office/drawing/2014/main" id="{0D9854F1-3EFF-45CD-8C97-AD2A381E5899}"/>
              </a:ext>
            </a:extLst>
          </p:cNvPr>
          <p:cNvSpPr>
            <a:spLocks noGrp="1"/>
          </p:cNvSpPr>
          <p:nvPr>
            <p:ph type="sldNum" sz="quarter" idx="12"/>
          </p:nvPr>
        </p:nvSpPr>
        <p:spPr/>
        <p:txBody>
          <a:bodyPr/>
          <a:lstStyle/>
          <a:p>
            <a:fld id="{0FF54DE5-C571-48E8-A5BC-B369434E2F44}" type="slidenum">
              <a:rPr lang="en-US" smtClean="0"/>
              <a:t>48</a:t>
            </a:fld>
            <a:endParaRPr lang="en-US" dirty="0"/>
          </a:p>
        </p:txBody>
      </p:sp>
    </p:spTree>
    <p:extLst>
      <p:ext uri="{BB962C8B-B14F-4D97-AF65-F5344CB8AC3E}">
        <p14:creationId xmlns:p14="http://schemas.microsoft.com/office/powerpoint/2010/main" val="368681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2008171"/>
          </a:xfrm>
        </p:spPr>
        <p:txBody>
          <a:bodyPr anchor="b">
            <a:noAutofit/>
          </a:bodyPr>
          <a:lstStyle/>
          <a:p>
            <a:r>
              <a:rPr lang="en-US" sz="6000" b="1" dirty="0" smtClean="0">
                <a:solidFill>
                  <a:schemeClr val="bg1"/>
                </a:solidFill>
                <a:latin typeface="Myriad Pro" pitchFamily="34" charset="0"/>
              </a:rPr>
              <a:t>Think About It. </a:t>
            </a:r>
            <a:endParaRPr lang="en-US" sz="6000" dirty="0">
              <a:latin typeface="Myriad Pro"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2684423"/>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solidFill>
                  <a:srgbClr val="B2B3B6"/>
                </a:solidFill>
                <a:cs typeface="Calibri"/>
              </a:rPr>
              <a:t>Fact:</a:t>
            </a:r>
            <a:r>
              <a:rPr lang="en-US" sz="2400" dirty="0">
                <a:solidFill>
                  <a:schemeClr val="accent2">
                    <a:lumMod val="75000"/>
                  </a:schemeClr>
                </a:solidFill>
                <a:cs typeface="Calibri"/>
              </a:rPr>
              <a:t> </a:t>
            </a:r>
            <a:r>
              <a:rPr lang="en-US" sz="2400" dirty="0">
                <a:ea typeface="Calibri" panose="020F0502020204030204" pitchFamily="34" charset="0"/>
                <a:cs typeface="Times New Roman"/>
              </a:rPr>
              <a:t>Federal loans are almost always the best deal, but there are many private lenders. Before accepting any loans compare interest rates and fees, and estimate your total amount of debt upon graduation</a:t>
            </a:r>
            <a:r>
              <a:rPr lang="en-US" sz="2400" dirty="0" smtClean="0">
                <a:ea typeface="Calibri" panose="020F0502020204030204" pitchFamily="34" charset="0"/>
                <a:cs typeface="Times New Roman"/>
              </a:rPr>
              <a:t>.</a:t>
            </a:r>
            <a:endParaRPr lang="en-US" sz="2400" dirty="0">
              <a:solidFill>
                <a:schemeClr val="accent2">
                  <a:lumMod val="75000"/>
                </a:schemeClr>
              </a:solidFill>
              <a:cs typeface="Calibri"/>
            </a:endParaRPr>
          </a:p>
          <a:p>
            <a:pPr marL="0" indent="0">
              <a:buNone/>
            </a:pPr>
            <a:r>
              <a:rPr lang="en-US" sz="2400" i="1" dirty="0">
                <a:solidFill>
                  <a:srgbClr val="B2B3B6"/>
                </a:solidFill>
                <a:cs typeface="Calibri"/>
              </a:rPr>
              <a:t>Brainstorm:</a:t>
            </a:r>
            <a:r>
              <a:rPr lang="en-US" sz="2400" dirty="0">
                <a:solidFill>
                  <a:schemeClr val="accent2">
                    <a:lumMod val="75000"/>
                  </a:schemeClr>
                </a:solidFill>
                <a:cs typeface="Calibri"/>
              </a:rPr>
              <a:t> </a:t>
            </a:r>
            <a:r>
              <a:rPr lang="en-US" sz="2400" dirty="0">
                <a:ea typeface="Calibri" panose="020F0502020204030204" pitchFamily="34" charset="0"/>
                <a:cs typeface="Times New Roman"/>
              </a:rPr>
              <a:t>List and compare all of the expenses you might have attending school away from home versus living at home while going to school</a:t>
            </a:r>
            <a:r>
              <a:rPr lang="en-US" sz="2400" dirty="0" smtClean="0">
                <a:ea typeface="Calibri" panose="020F0502020204030204" pitchFamily="34" charset="0"/>
                <a:cs typeface="Times New Roman"/>
              </a:rPr>
              <a:t>.</a:t>
            </a:r>
            <a:endParaRPr lang="en-US" sz="2400" dirty="0">
              <a:ea typeface="Calibri" panose="020F0502020204030204" pitchFamily="34" charset="0"/>
              <a:cs typeface="Times New Roman"/>
            </a:endParaRP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400" dirty="0">
              <a:solidFill>
                <a:schemeClr val="bg1"/>
              </a:solidFill>
              <a:latin typeface="Myriad Pro" panose="020B0503030403020204"/>
            </a:endParaRPr>
          </a:p>
        </p:txBody>
      </p:sp>
      <p:sp>
        <p:nvSpPr>
          <p:cNvPr id="3" name="TextBox 2"/>
          <p:cNvSpPr txBox="1"/>
          <p:nvPr/>
        </p:nvSpPr>
        <p:spPr>
          <a:xfrm>
            <a:off x="357809" y="2731722"/>
            <a:ext cx="5257801" cy="1015663"/>
          </a:xfrm>
          <a:prstGeom prst="rect">
            <a:avLst/>
          </a:prstGeom>
          <a:noFill/>
        </p:spPr>
        <p:txBody>
          <a:bodyPr wrap="square" rtlCol="0">
            <a:spAutoFit/>
          </a:bodyPr>
          <a:lstStyle/>
          <a:p>
            <a:r>
              <a:rPr lang="en-US" sz="6000" b="1" dirty="0">
                <a:solidFill>
                  <a:schemeClr val="bg1"/>
                </a:solidFill>
                <a:latin typeface="Myriad Pro" pitchFamily="34" charset="0"/>
              </a:rPr>
              <a:t>Talk About It.</a:t>
            </a:r>
            <a:endParaRPr lang="en-US" sz="6000" dirty="0"/>
          </a:p>
        </p:txBody>
      </p:sp>
    </p:spTree>
    <p:extLst>
      <p:ext uri="{BB962C8B-B14F-4D97-AF65-F5344CB8AC3E}">
        <p14:creationId xmlns:p14="http://schemas.microsoft.com/office/powerpoint/2010/main" val="1839636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48BF1A-34B3-4857-9FB6-9171FA1A0DBC}"/>
              </a:ext>
            </a:extLst>
          </p:cNvPr>
          <p:cNvSpPr>
            <a:spLocks noGrp="1"/>
          </p:cNvSpPr>
          <p:nvPr>
            <p:ph type="title"/>
          </p:nvPr>
        </p:nvSpPr>
        <p:spPr>
          <a:xfrm>
            <a:off x="838200" y="685800"/>
            <a:ext cx="10515600" cy="960438"/>
          </a:xfrm>
        </p:spPr>
        <p:txBody>
          <a:bodyPr>
            <a:normAutofit/>
          </a:bodyPr>
          <a:lstStyle/>
          <a:p>
            <a:r>
              <a:rPr lang="en-US" sz="4000" dirty="0">
                <a:solidFill>
                  <a:srgbClr val="B2B3B6"/>
                </a:solidFill>
                <a:latin typeface="Calibri" panose="020F0502020204030204" pitchFamily="34" charset="0"/>
                <a:cs typeface="Calibri" panose="020F0502020204030204" pitchFamily="34" charset="0"/>
              </a:rPr>
              <a:t>Types of Schools</a:t>
            </a:r>
          </a:p>
        </p:txBody>
      </p:sp>
      <p:sp>
        <p:nvSpPr>
          <p:cNvPr id="6" name="Content Placeholder 5">
            <a:extLst>
              <a:ext uri="{FF2B5EF4-FFF2-40B4-BE49-F238E27FC236}">
                <a16:creationId xmlns:a16="http://schemas.microsoft.com/office/drawing/2014/main" id="{59DFFCB8-5B7C-4276-AA91-50BBA3BFB052}"/>
              </a:ext>
            </a:extLst>
          </p:cNvPr>
          <p:cNvSpPr>
            <a:spLocks noGrp="1"/>
          </p:cNvSpPr>
          <p:nvPr>
            <p:ph idx="1"/>
          </p:nvPr>
        </p:nvSpPr>
        <p:spPr>
          <a:xfrm>
            <a:off x="838200" y="1646238"/>
            <a:ext cx="10515600" cy="4530725"/>
          </a:xfrm>
        </p:spPr>
        <p:txBody>
          <a:bodyPr vert="horz" lIns="91440" tIns="45720" rIns="91440" bIns="45720" rtlCol="0" anchor="t">
            <a:normAutofit/>
          </a:bodyPr>
          <a:lstStyle/>
          <a:p>
            <a:pPr marL="0" indent="0" algn="l">
              <a:buNone/>
            </a:pPr>
            <a:r>
              <a:rPr lang="en-US" sz="2400" b="0" i="0" dirty="0">
                <a:solidFill>
                  <a:srgbClr val="212529"/>
                </a:solidFill>
                <a:effectLst/>
              </a:rPr>
              <a:t>There </a:t>
            </a:r>
            <a:r>
              <a:rPr lang="en-US" sz="2400" b="0" i="0" dirty="0" smtClean="0">
                <a:solidFill>
                  <a:srgbClr val="212529"/>
                </a:solidFill>
                <a:effectLst/>
              </a:rPr>
              <a:t>are many different schools that provide post-secondary </a:t>
            </a:r>
            <a:r>
              <a:rPr lang="en-US" sz="2400" b="0" i="0" dirty="0">
                <a:solidFill>
                  <a:srgbClr val="212529"/>
                </a:solidFill>
                <a:effectLst/>
              </a:rPr>
              <a:t>education.</a:t>
            </a:r>
          </a:p>
          <a:p>
            <a:pPr marL="0" indent="0" algn="l">
              <a:buNone/>
            </a:pPr>
            <a:r>
              <a:rPr lang="en-US" sz="2400" b="0" i="0" dirty="0">
                <a:solidFill>
                  <a:srgbClr val="212529"/>
                </a:solidFill>
                <a:effectLst/>
              </a:rPr>
              <a:t>Options include two- and four-year colleges and universities, vocational, trade, </a:t>
            </a:r>
            <a:r>
              <a:rPr lang="en-US" sz="2400" b="0" i="0" dirty="0" smtClean="0">
                <a:solidFill>
                  <a:srgbClr val="212529"/>
                </a:solidFill>
                <a:effectLst/>
              </a:rPr>
              <a:t>career </a:t>
            </a:r>
            <a:r>
              <a:rPr lang="en-US" sz="2400" b="0" i="0" dirty="0">
                <a:solidFill>
                  <a:srgbClr val="212529"/>
                </a:solidFill>
                <a:effectLst/>
              </a:rPr>
              <a:t>schools, and online schools.</a:t>
            </a:r>
          </a:p>
          <a:p>
            <a:pPr marL="0" indent="0" algn="l">
              <a:buNone/>
            </a:pPr>
            <a:r>
              <a:rPr lang="en-US" sz="2400" b="0" i="0" dirty="0">
                <a:solidFill>
                  <a:srgbClr val="212529"/>
                </a:solidFill>
                <a:effectLst/>
              </a:rPr>
              <a:t>Different schools serve different purposes. Make sure you choose the type of school that helps you achieve your goals.</a:t>
            </a:r>
            <a:endParaRPr lang="en-US" sz="2400" b="0" i="0" dirty="0">
              <a:solidFill>
                <a:srgbClr val="212529"/>
              </a:solidFill>
              <a:effectLst/>
              <a:cs typeface="Calibri"/>
            </a:endParaRPr>
          </a:p>
          <a:p>
            <a:endParaRPr lang="en-US" dirty="0"/>
          </a:p>
        </p:txBody>
      </p:sp>
      <p:sp>
        <p:nvSpPr>
          <p:cNvPr id="2" name="Slide Number Placeholder 1">
            <a:extLst>
              <a:ext uri="{FF2B5EF4-FFF2-40B4-BE49-F238E27FC236}">
                <a16:creationId xmlns:a16="http://schemas.microsoft.com/office/drawing/2014/main" id="{CE25CE6D-C972-4BDA-B8B3-C906945BFB51}"/>
              </a:ext>
            </a:extLst>
          </p:cNvPr>
          <p:cNvSpPr>
            <a:spLocks noGrp="1"/>
          </p:cNvSpPr>
          <p:nvPr>
            <p:ph type="sldNum" sz="quarter" idx="12"/>
          </p:nvPr>
        </p:nvSpPr>
        <p:spPr/>
        <p:txBody>
          <a:bodyPr/>
          <a:lstStyle/>
          <a:p>
            <a:fld id="{0FF54DE5-C571-48E8-A5BC-B369434E2F44}" type="slidenum">
              <a:rPr lang="en-US" smtClean="0"/>
              <a:t>5</a:t>
            </a:fld>
            <a:endParaRPr lang="en-US" dirty="0"/>
          </a:p>
        </p:txBody>
      </p:sp>
    </p:spTree>
    <p:extLst>
      <p:ext uri="{BB962C8B-B14F-4D97-AF65-F5344CB8AC3E}">
        <p14:creationId xmlns:p14="http://schemas.microsoft.com/office/powerpoint/2010/main" val="143826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2008171"/>
          </a:xfrm>
        </p:spPr>
        <p:txBody>
          <a:bodyPr anchor="b">
            <a:noAutofit/>
          </a:bodyPr>
          <a:lstStyle/>
          <a:p>
            <a:r>
              <a:rPr lang="en-US" sz="6000" b="1" dirty="0" smtClean="0">
                <a:solidFill>
                  <a:schemeClr val="bg1"/>
                </a:solidFill>
                <a:latin typeface="Myriad Pro" pitchFamily="34" charset="0"/>
              </a:rPr>
              <a:t>Think About It. </a:t>
            </a:r>
            <a:endParaRPr lang="en-US" sz="6000" dirty="0">
              <a:latin typeface="Myriad Pro"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2684423"/>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smtClean="0">
                <a:solidFill>
                  <a:srgbClr val="B2B3B6"/>
                </a:solidFill>
                <a:cs typeface="Calibri"/>
              </a:rPr>
              <a:t>React</a:t>
            </a:r>
            <a:r>
              <a:rPr lang="en-US" sz="2400" i="1" dirty="0">
                <a:solidFill>
                  <a:srgbClr val="B2B3B6"/>
                </a:solidFill>
                <a:cs typeface="Calibri"/>
              </a:rPr>
              <a:t>:</a:t>
            </a:r>
            <a:r>
              <a:rPr lang="en-US" sz="2400" dirty="0">
                <a:solidFill>
                  <a:schemeClr val="accent2">
                    <a:lumMod val="75000"/>
                  </a:schemeClr>
                </a:solidFill>
                <a:cs typeface="Calibri"/>
              </a:rPr>
              <a:t> </a:t>
            </a:r>
            <a:r>
              <a:rPr lang="en-US" sz="2400" dirty="0">
                <a:latin typeface="Calibri" panose="020F0502020204030204" pitchFamily="34" charset="0"/>
                <a:ea typeface="Calibri" panose="020F0502020204030204" pitchFamily="34" charset="0"/>
                <a:cs typeface="Times New Roman" panose="02020603050405020304" pitchFamily="18" charset="0"/>
              </a:rPr>
              <a:t>Colleges expect about 50 percent of a student's income and 20-25 percent of a student's assets to be spent on college. They expect parents to contribute much smaller percentages of their income and assets.</a:t>
            </a:r>
          </a:p>
          <a:p>
            <a:pPr marL="0" indent="0">
              <a:lnSpc>
                <a:spcPct val="107000"/>
              </a:lnSpc>
              <a:buNone/>
            </a:pPr>
            <a:r>
              <a:rPr lang="en-US" sz="2400" i="1" dirty="0" smtClean="0">
                <a:solidFill>
                  <a:srgbClr val="B2B3B6"/>
                </a:solidFill>
                <a:cs typeface="Calibri"/>
              </a:rPr>
              <a:t>Discuss</a:t>
            </a:r>
            <a:r>
              <a:rPr lang="en-US" sz="2400" i="1" dirty="0">
                <a:solidFill>
                  <a:srgbClr val="B2B3B6"/>
                </a:solidFill>
                <a:cs typeface="Calibri"/>
              </a:rPr>
              <a:t>:</a:t>
            </a:r>
            <a:r>
              <a:rPr lang="en-US" sz="2400" dirty="0">
                <a:solidFill>
                  <a:schemeClr val="accent2">
                    <a:lumMod val="75000"/>
                  </a:schemeClr>
                </a:solidFill>
                <a:cs typeface="Calibri"/>
              </a:rPr>
              <a:t> </a:t>
            </a:r>
            <a:r>
              <a:rPr lang="en-US" sz="2400" dirty="0">
                <a:ea typeface="+mn-lt"/>
                <a:cs typeface="+mn-lt"/>
              </a:rPr>
              <a:t> </a:t>
            </a:r>
            <a:r>
              <a:rPr lang="en-US" sz="2400" dirty="0">
                <a:ea typeface="Calibri" panose="020F0502020204030204" pitchFamily="34" charset="0"/>
                <a:cs typeface="Times New Roman"/>
              </a:rPr>
              <a:t>Why is it important to have a family discussion to determine how much student loan debt is acceptable when you graduate? </a:t>
            </a: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400" dirty="0">
              <a:solidFill>
                <a:schemeClr val="bg1"/>
              </a:solidFill>
              <a:latin typeface="Myriad Pro" panose="020B0503030403020204"/>
            </a:endParaRPr>
          </a:p>
        </p:txBody>
      </p:sp>
      <p:sp>
        <p:nvSpPr>
          <p:cNvPr id="3" name="TextBox 2"/>
          <p:cNvSpPr txBox="1"/>
          <p:nvPr/>
        </p:nvSpPr>
        <p:spPr>
          <a:xfrm>
            <a:off x="357809" y="2731722"/>
            <a:ext cx="5257801" cy="1015663"/>
          </a:xfrm>
          <a:prstGeom prst="rect">
            <a:avLst/>
          </a:prstGeom>
          <a:noFill/>
        </p:spPr>
        <p:txBody>
          <a:bodyPr wrap="square" rtlCol="0">
            <a:spAutoFit/>
          </a:bodyPr>
          <a:lstStyle/>
          <a:p>
            <a:r>
              <a:rPr lang="en-US" sz="6000" b="1" dirty="0">
                <a:solidFill>
                  <a:schemeClr val="bg1"/>
                </a:solidFill>
                <a:latin typeface="Myriad Pro" pitchFamily="34" charset="0"/>
              </a:rPr>
              <a:t>Talk About It.</a:t>
            </a:r>
            <a:endParaRPr lang="en-US" sz="6000" dirty="0"/>
          </a:p>
        </p:txBody>
      </p:sp>
    </p:spTree>
    <p:extLst>
      <p:ext uri="{BB962C8B-B14F-4D97-AF65-F5344CB8AC3E}">
        <p14:creationId xmlns:p14="http://schemas.microsoft.com/office/powerpoint/2010/main" val="15399505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5009"/>
          <a:stretch/>
        </p:blipFill>
        <p:spPr>
          <a:xfrm>
            <a:off x="-22041" y="-50800"/>
            <a:ext cx="12231687" cy="6930571"/>
          </a:xfrm>
          <a:prstGeom prst="rect">
            <a:avLst/>
          </a:prstGeom>
        </p:spPr>
      </p:pic>
      <p:sp>
        <p:nvSpPr>
          <p:cNvPr id="6" name="Rectangle 5">
            <a:extLst>
              <a:ext uri="{FF2B5EF4-FFF2-40B4-BE49-F238E27FC236}">
                <a16:creationId xmlns:a16="http://schemas.microsoft.com/office/drawing/2014/main" id="{17C09B9A-FE94-1C49-9FD5-97A367F1D51D}"/>
              </a:ext>
            </a:extLst>
          </p:cNvPr>
          <p:cNvSpPr/>
          <p:nvPr/>
        </p:nvSpPr>
        <p:spPr>
          <a:xfrm>
            <a:off x="-22041" y="-50800"/>
            <a:ext cx="12236081" cy="6884504"/>
          </a:xfrm>
          <a:prstGeom prst="rect">
            <a:avLst/>
          </a:prstGeom>
          <a:solidFill>
            <a:srgbClr val="0092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
            <a:extLst>
              <a:ext uri="{FF2B5EF4-FFF2-40B4-BE49-F238E27FC236}">
                <a16:creationId xmlns:a16="http://schemas.microsoft.com/office/drawing/2014/main" id="{CAADD0CF-9BA2-A147-92D3-53709F1F0A59}"/>
              </a:ext>
            </a:extLst>
          </p:cNvPr>
          <p:cNvSpPr>
            <a:spLocks noGrp="1"/>
          </p:cNvSpPr>
          <p:nvPr>
            <p:ph type="body" idx="1"/>
          </p:nvPr>
        </p:nvSpPr>
        <p:spPr>
          <a:xfrm>
            <a:off x="869182" y="4654186"/>
            <a:ext cx="11336070" cy="1103146"/>
          </a:xfrm>
        </p:spPr>
        <p:txBody>
          <a:bodyPr>
            <a:normAutofit/>
          </a:bodyPr>
          <a:lstStyle/>
          <a:p>
            <a:r>
              <a:rPr lang="en-US" dirty="0" smtClean="0">
                <a:solidFill>
                  <a:schemeClr val="bg1"/>
                </a:solidFill>
              </a:rPr>
              <a:t>Before you borrow think about the repayment plan.</a:t>
            </a:r>
            <a:endParaRPr lang="en-US" dirty="0">
              <a:solidFill>
                <a:schemeClr val="bg1"/>
              </a:solidFill>
            </a:endParaRPr>
          </a:p>
        </p:txBody>
      </p:sp>
      <p:cxnSp>
        <p:nvCxnSpPr>
          <p:cNvPr id="11" name="Straight Connector 10">
            <a:extLst>
              <a:ext uri="{FF2B5EF4-FFF2-40B4-BE49-F238E27FC236}">
                <a16:creationId xmlns:a16="http://schemas.microsoft.com/office/drawing/2014/main" id="{3AD11AEB-0E1A-244E-95F9-7542C107791F}"/>
              </a:ext>
            </a:extLst>
          </p:cNvPr>
          <p:cNvCxnSpPr>
            <a:cxnSpLocks/>
          </p:cNvCxnSpPr>
          <p:nvPr/>
        </p:nvCxnSpPr>
        <p:spPr>
          <a:xfrm>
            <a:off x="-13577" y="4526083"/>
            <a:ext cx="12205577" cy="0"/>
          </a:xfrm>
          <a:prstGeom prst="line">
            <a:avLst/>
          </a:prstGeom>
          <a:ln w="63500">
            <a:solidFill>
              <a:srgbClr val="E26B38"/>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87CCD5B8-2D6B-144D-872A-F9E13A5ACCB1}"/>
              </a:ext>
            </a:extLst>
          </p:cNvPr>
          <p:cNvSpPr txBox="1">
            <a:spLocks/>
          </p:cNvSpPr>
          <p:nvPr/>
        </p:nvSpPr>
        <p:spPr>
          <a:xfrm>
            <a:off x="821635" y="1880850"/>
            <a:ext cx="11347450" cy="262946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solidFill>
                  <a:schemeClr val="bg1"/>
                </a:solidFill>
                <a:latin typeface="Myriad Pro" pitchFamily="34" charset="0"/>
              </a:rPr>
              <a:t>6. Debt Repayment</a:t>
            </a:r>
            <a:endParaRPr lang="en-US" dirty="0">
              <a:solidFill>
                <a:schemeClr val="bg1"/>
              </a:solidFill>
              <a:latin typeface="Myriad Pro" pitchFamily="34" charset="0"/>
            </a:endParaRPr>
          </a:p>
        </p:txBody>
      </p:sp>
    </p:spTree>
    <p:extLst>
      <p:ext uri="{BB962C8B-B14F-4D97-AF65-F5344CB8AC3E}">
        <p14:creationId xmlns:p14="http://schemas.microsoft.com/office/powerpoint/2010/main" val="35725269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30539-8915-4E3A-BE91-E553DBA667CA}"/>
              </a:ext>
            </a:extLst>
          </p:cNvPr>
          <p:cNvSpPr>
            <a:spLocks noGrp="1"/>
          </p:cNvSpPr>
          <p:nvPr>
            <p:ph type="title"/>
          </p:nvPr>
        </p:nvSpPr>
        <p:spPr>
          <a:xfrm>
            <a:off x="838200" y="713232"/>
            <a:ext cx="10515600" cy="839798"/>
          </a:xfrm>
        </p:spPr>
        <p:txBody>
          <a:bodyPr>
            <a:normAutofit/>
          </a:bodyPr>
          <a:lstStyle/>
          <a:p>
            <a:r>
              <a:rPr lang="en-US" sz="4000" dirty="0">
                <a:solidFill>
                  <a:srgbClr val="B2B3B6"/>
                </a:solidFill>
                <a:latin typeface="+mn-lt"/>
              </a:rPr>
              <a:t>Repayment</a:t>
            </a:r>
          </a:p>
        </p:txBody>
      </p:sp>
      <p:sp>
        <p:nvSpPr>
          <p:cNvPr id="3" name="Content Placeholder 2">
            <a:extLst>
              <a:ext uri="{FF2B5EF4-FFF2-40B4-BE49-F238E27FC236}">
                <a16:creationId xmlns:a16="http://schemas.microsoft.com/office/drawing/2014/main" id="{1BCECC5C-5C2C-4554-A4E8-E084FEF7AD60}"/>
              </a:ext>
            </a:extLst>
          </p:cNvPr>
          <p:cNvSpPr>
            <a:spLocks noGrp="1"/>
          </p:cNvSpPr>
          <p:nvPr>
            <p:ph idx="1"/>
          </p:nvPr>
        </p:nvSpPr>
        <p:spPr>
          <a:xfrm>
            <a:off x="838200" y="1640263"/>
            <a:ext cx="10515600" cy="4107329"/>
          </a:xfrm>
        </p:spPr>
        <p:txBody>
          <a:bodyPr vert="horz" lIns="91440" tIns="45720" rIns="91440" bIns="45720" rtlCol="0" anchor="t">
            <a:normAutofit/>
          </a:bodyPr>
          <a:lstStyle/>
          <a:p>
            <a:pPr marL="0" indent="0">
              <a:buNone/>
            </a:pPr>
            <a:r>
              <a:rPr lang="en-US" sz="2400" dirty="0" smtClean="0"/>
              <a:t>Be thoughtful about repaying your student loan debt.</a:t>
            </a:r>
          </a:p>
          <a:p>
            <a:pPr marL="0" indent="0">
              <a:buNone/>
            </a:pPr>
            <a:r>
              <a:rPr lang="en-US" sz="2400" dirty="0" smtClean="0"/>
              <a:t>Research </a:t>
            </a:r>
            <a:r>
              <a:rPr lang="en-US" sz="2400" dirty="0"/>
              <a:t>the starting salaries of graduates in your field.</a:t>
            </a:r>
          </a:p>
          <a:p>
            <a:pPr marL="0" indent="0">
              <a:buNone/>
            </a:pPr>
            <a:r>
              <a:rPr lang="en-US" sz="2400" dirty="0"/>
              <a:t>Realize that typical repayment plans require you to use between 10-20% of your discretionary income to repay loans after you leave school.</a:t>
            </a:r>
            <a:endParaRPr lang="en-US" sz="2400" dirty="0">
              <a:cs typeface="Calibri"/>
            </a:endParaRPr>
          </a:p>
          <a:p>
            <a:pPr marL="0" indent="0">
              <a:buNone/>
            </a:pPr>
            <a:r>
              <a:rPr lang="en-US" sz="2400" dirty="0" smtClean="0"/>
              <a:t>Consider </a:t>
            </a:r>
            <a:r>
              <a:rPr lang="en-US" sz="2400" dirty="0"/>
              <a:t>the impact student loan repayment and student loan interest will have on your budget and lifestyle after school.</a:t>
            </a:r>
          </a:p>
          <a:p>
            <a:pPr marL="0" indent="0">
              <a:buNone/>
            </a:pPr>
            <a:r>
              <a:rPr lang="en-US" sz="2400" dirty="0" smtClean="0"/>
              <a:t>Review your loan repayment plans and ask questions. </a:t>
            </a:r>
            <a:endParaRPr lang="en-US" sz="2400" dirty="0"/>
          </a:p>
        </p:txBody>
      </p:sp>
      <p:sp>
        <p:nvSpPr>
          <p:cNvPr id="4" name="Slide Number Placeholder 3">
            <a:extLst>
              <a:ext uri="{FF2B5EF4-FFF2-40B4-BE49-F238E27FC236}">
                <a16:creationId xmlns:a16="http://schemas.microsoft.com/office/drawing/2014/main" id="{94B70D22-DEF8-4D4C-B2A1-74D6B0C9DB2B}"/>
              </a:ext>
            </a:extLst>
          </p:cNvPr>
          <p:cNvSpPr>
            <a:spLocks noGrp="1"/>
          </p:cNvSpPr>
          <p:nvPr>
            <p:ph type="sldNum" sz="quarter" idx="12"/>
          </p:nvPr>
        </p:nvSpPr>
        <p:spPr/>
        <p:txBody>
          <a:bodyPr/>
          <a:lstStyle/>
          <a:p>
            <a:fld id="{0FF54DE5-C571-48E8-A5BC-B369434E2F44}" type="slidenum">
              <a:rPr lang="en-US" smtClean="0"/>
              <a:t>52</a:t>
            </a:fld>
            <a:endParaRPr lang="en-US" dirty="0"/>
          </a:p>
        </p:txBody>
      </p:sp>
    </p:spTree>
    <p:extLst>
      <p:ext uri="{BB962C8B-B14F-4D97-AF65-F5344CB8AC3E}">
        <p14:creationId xmlns:p14="http://schemas.microsoft.com/office/powerpoint/2010/main" val="359453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85AFD-98AA-4E8C-9781-4CACAA9B0392}"/>
              </a:ext>
            </a:extLst>
          </p:cNvPr>
          <p:cNvSpPr>
            <a:spLocks noGrp="1"/>
          </p:cNvSpPr>
          <p:nvPr>
            <p:ph type="title"/>
          </p:nvPr>
        </p:nvSpPr>
        <p:spPr>
          <a:xfrm>
            <a:off x="838200" y="696191"/>
            <a:ext cx="10515600" cy="878085"/>
          </a:xfrm>
        </p:spPr>
        <p:txBody>
          <a:bodyPr>
            <a:normAutofit/>
          </a:bodyPr>
          <a:lstStyle/>
          <a:p>
            <a:r>
              <a:rPr lang="en-US" sz="4000" dirty="0">
                <a:solidFill>
                  <a:srgbClr val="B2B3B6"/>
                </a:solidFill>
                <a:latin typeface="+mn-lt"/>
              </a:rPr>
              <a:t>Student Loan Servicer</a:t>
            </a:r>
          </a:p>
        </p:txBody>
      </p:sp>
      <p:sp>
        <p:nvSpPr>
          <p:cNvPr id="3" name="Content Placeholder 2">
            <a:extLst>
              <a:ext uri="{FF2B5EF4-FFF2-40B4-BE49-F238E27FC236}">
                <a16:creationId xmlns:a16="http://schemas.microsoft.com/office/drawing/2014/main" id="{79B47356-8458-4CED-807C-BFC830A66B64}"/>
              </a:ext>
            </a:extLst>
          </p:cNvPr>
          <p:cNvSpPr>
            <a:spLocks noGrp="1"/>
          </p:cNvSpPr>
          <p:nvPr>
            <p:ph idx="1"/>
          </p:nvPr>
        </p:nvSpPr>
        <p:spPr>
          <a:xfrm>
            <a:off x="838200" y="1664208"/>
            <a:ext cx="10515600" cy="4512755"/>
          </a:xfrm>
        </p:spPr>
        <p:txBody>
          <a:bodyPr/>
          <a:lstStyle/>
          <a:p>
            <a:pPr marL="0" indent="0">
              <a:buNone/>
            </a:pPr>
            <a:r>
              <a:rPr lang="en-US" sz="2400" dirty="0"/>
              <a:t>A loan servicer is a company assigned to handle the billing and other services on a federal student loan, at no cost to you. </a:t>
            </a:r>
          </a:p>
          <a:p>
            <a:pPr marL="0" indent="0">
              <a:buNone/>
            </a:pPr>
            <a:r>
              <a:rPr lang="en-US" sz="2400" dirty="0"/>
              <a:t>The loan servicer will work with you on repayment options and assist with other tasks related to federal student loans.</a:t>
            </a:r>
          </a:p>
          <a:p>
            <a:pPr marL="0" indent="0">
              <a:buNone/>
            </a:pPr>
            <a:r>
              <a:rPr lang="en-US" sz="2400" dirty="0"/>
              <a:t>A loan servicer is  assigned after the loan is paid out. </a:t>
            </a:r>
            <a:r>
              <a:rPr lang="en-US" sz="2400" dirty="0" smtClean="0"/>
              <a:t>This is the entity you will deal with going forward.</a:t>
            </a: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14605972-09F1-41CF-BF2A-1A391F89FB8E}"/>
              </a:ext>
            </a:extLst>
          </p:cNvPr>
          <p:cNvSpPr>
            <a:spLocks noGrp="1"/>
          </p:cNvSpPr>
          <p:nvPr>
            <p:ph type="sldNum" sz="quarter" idx="12"/>
          </p:nvPr>
        </p:nvSpPr>
        <p:spPr/>
        <p:txBody>
          <a:bodyPr/>
          <a:lstStyle/>
          <a:p>
            <a:fld id="{0FF54DE5-C571-48E8-A5BC-B369434E2F44}" type="slidenum">
              <a:rPr lang="en-US" smtClean="0"/>
              <a:t>53</a:t>
            </a:fld>
            <a:endParaRPr lang="en-US" dirty="0"/>
          </a:p>
        </p:txBody>
      </p:sp>
    </p:spTree>
    <p:extLst>
      <p:ext uri="{BB962C8B-B14F-4D97-AF65-F5344CB8AC3E}">
        <p14:creationId xmlns:p14="http://schemas.microsoft.com/office/powerpoint/2010/main" val="66051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484B9-5E4C-4DD6-BD23-D7F854BAD345}"/>
              </a:ext>
            </a:extLst>
          </p:cNvPr>
          <p:cNvSpPr>
            <a:spLocks noGrp="1"/>
          </p:cNvSpPr>
          <p:nvPr>
            <p:ph type="title"/>
          </p:nvPr>
        </p:nvSpPr>
        <p:spPr>
          <a:xfrm>
            <a:off x="838200" y="696191"/>
            <a:ext cx="10515600" cy="950048"/>
          </a:xfrm>
        </p:spPr>
        <p:txBody>
          <a:bodyPr>
            <a:normAutofit/>
          </a:bodyPr>
          <a:lstStyle/>
          <a:p>
            <a:r>
              <a:rPr lang="en-US" sz="4000" dirty="0">
                <a:solidFill>
                  <a:srgbClr val="B2B3B6"/>
                </a:solidFill>
                <a:latin typeface="+mn-lt"/>
              </a:rPr>
              <a:t>PSLF – Public Service Loan Forgiveness Program</a:t>
            </a:r>
          </a:p>
        </p:txBody>
      </p:sp>
      <p:sp>
        <p:nvSpPr>
          <p:cNvPr id="3" name="Content Placeholder 2">
            <a:extLst>
              <a:ext uri="{FF2B5EF4-FFF2-40B4-BE49-F238E27FC236}">
                <a16:creationId xmlns:a16="http://schemas.microsoft.com/office/drawing/2014/main" id="{B3669174-C444-476C-B590-403A019F0015}"/>
              </a:ext>
            </a:extLst>
          </p:cNvPr>
          <p:cNvSpPr>
            <a:spLocks noGrp="1"/>
          </p:cNvSpPr>
          <p:nvPr>
            <p:ph idx="1"/>
          </p:nvPr>
        </p:nvSpPr>
        <p:spPr>
          <a:xfrm>
            <a:off x="838200" y="1646239"/>
            <a:ext cx="10515600" cy="4530724"/>
          </a:xfrm>
        </p:spPr>
        <p:txBody>
          <a:bodyPr vert="horz" lIns="91440" tIns="45720" rIns="91440" bIns="45720" rtlCol="0" anchor="t">
            <a:normAutofit/>
          </a:bodyPr>
          <a:lstStyle/>
          <a:p>
            <a:pPr marL="0" indent="0">
              <a:buNone/>
            </a:pPr>
            <a:r>
              <a:rPr lang="en-US" sz="2400" b="0" i="0" dirty="0">
                <a:solidFill>
                  <a:srgbClr val="212529"/>
                </a:solidFill>
                <a:effectLst/>
              </a:rPr>
              <a:t>If you work for an approved agency or organization and you have federal Direct Loans your debt could be erased.</a:t>
            </a:r>
          </a:p>
          <a:p>
            <a:pPr marL="0" indent="0">
              <a:buNone/>
            </a:pPr>
            <a:r>
              <a:rPr lang="en-US" sz="2400" b="0" i="0" dirty="0">
                <a:solidFill>
                  <a:srgbClr val="212529"/>
                </a:solidFill>
                <a:effectLst/>
              </a:rPr>
              <a:t>Students should explore this option and register, if their first job is with a qualifying employer.</a:t>
            </a:r>
          </a:p>
          <a:p>
            <a:pPr marL="0" indent="0">
              <a:buNone/>
            </a:pPr>
            <a:r>
              <a:rPr lang="en-US" sz="2400" b="0" i="0" dirty="0">
                <a:solidFill>
                  <a:srgbClr val="212529"/>
                </a:solidFill>
                <a:effectLst/>
              </a:rPr>
              <a:t>While debt forgiveness comes after ten years of payments and qualifying employment, it </a:t>
            </a:r>
            <a:r>
              <a:rPr lang="en-US" sz="2400" dirty="0">
                <a:solidFill>
                  <a:srgbClr val="212529"/>
                </a:solidFill>
              </a:rPr>
              <a:t>is a</a:t>
            </a:r>
            <a:r>
              <a:rPr lang="en-US" sz="2400" b="0" i="0" dirty="0">
                <a:solidFill>
                  <a:srgbClr val="212529"/>
                </a:solidFill>
                <a:effectLst/>
              </a:rPr>
              <a:t> program </a:t>
            </a:r>
            <a:r>
              <a:rPr lang="en-US" sz="2400" dirty="0">
                <a:solidFill>
                  <a:srgbClr val="212529"/>
                </a:solidFill>
              </a:rPr>
              <a:t>worth knowing about</a:t>
            </a:r>
            <a:r>
              <a:rPr lang="en-US" sz="2400" b="0" i="0" dirty="0">
                <a:solidFill>
                  <a:srgbClr val="212529"/>
                </a:solidFill>
                <a:effectLst/>
              </a:rPr>
              <a:t>.</a:t>
            </a:r>
          </a:p>
          <a:p>
            <a:pPr marL="0" indent="0">
              <a:buNone/>
            </a:pPr>
            <a:endParaRPr lang="en-US" dirty="0"/>
          </a:p>
        </p:txBody>
      </p:sp>
      <p:sp>
        <p:nvSpPr>
          <p:cNvPr id="4" name="Slide Number Placeholder 3">
            <a:extLst>
              <a:ext uri="{FF2B5EF4-FFF2-40B4-BE49-F238E27FC236}">
                <a16:creationId xmlns:a16="http://schemas.microsoft.com/office/drawing/2014/main" id="{974ED8DB-F101-4A5E-828A-B62611898443}"/>
              </a:ext>
            </a:extLst>
          </p:cNvPr>
          <p:cNvSpPr>
            <a:spLocks noGrp="1"/>
          </p:cNvSpPr>
          <p:nvPr>
            <p:ph type="sldNum" sz="quarter" idx="12"/>
          </p:nvPr>
        </p:nvSpPr>
        <p:spPr/>
        <p:txBody>
          <a:bodyPr/>
          <a:lstStyle/>
          <a:p>
            <a:fld id="{0FF54DE5-C571-48E8-A5BC-B369434E2F44}" type="slidenum">
              <a:rPr lang="en-US" smtClean="0"/>
              <a:t>54</a:t>
            </a:fld>
            <a:endParaRPr lang="en-US" dirty="0"/>
          </a:p>
        </p:txBody>
      </p:sp>
    </p:spTree>
    <p:extLst>
      <p:ext uri="{BB962C8B-B14F-4D97-AF65-F5344CB8AC3E}">
        <p14:creationId xmlns:p14="http://schemas.microsoft.com/office/powerpoint/2010/main" val="112329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DD8FD-1990-4FCA-9C2E-D3F98872FB54}"/>
              </a:ext>
            </a:extLst>
          </p:cNvPr>
          <p:cNvSpPr>
            <a:spLocks noGrp="1"/>
          </p:cNvSpPr>
          <p:nvPr>
            <p:ph type="title"/>
          </p:nvPr>
        </p:nvSpPr>
        <p:spPr/>
        <p:txBody>
          <a:bodyPr>
            <a:normAutofit/>
          </a:bodyPr>
          <a:lstStyle/>
          <a:p>
            <a:pPr algn="ctr"/>
            <a:r>
              <a:rPr lang="en-US" sz="4000" dirty="0">
                <a:solidFill>
                  <a:srgbClr val="B2B3B6"/>
                </a:solidFill>
                <a:latin typeface="+mn-lt"/>
              </a:rPr>
              <a:t>PSLF </a:t>
            </a:r>
            <a:r>
              <a:rPr lang="en-US" sz="4000" dirty="0" smtClean="0">
                <a:solidFill>
                  <a:srgbClr val="B2B3B6"/>
                </a:solidFill>
                <a:latin typeface="+mn-lt"/>
              </a:rPr>
              <a:t>– Public </a:t>
            </a:r>
            <a:r>
              <a:rPr lang="en-US" sz="4000" dirty="0">
                <a:solidFill>
                  <a:srgbClr val="B2B3B6"/>
                </a:solidFill>
                <a:latin typeface="+mn-lt"/>
              </a:rPr>
              <a:t>Service Loan Forgiveness</a:t>
            </a:r>
          </a:p>
        </p:txBody>
      </p:sp>
      <p:sp>
        <p:nvSpPr>
          <p:cNvPr id="3" name="Slide Number Placeholder 2">
            <a:extLst>
              <a:ext uri="{FF2B5EF4-FFF2-40B4-BE49-F238E27FC236}">
                <a16:creationId xmlns:a16="http://schemas.microsoft.com/office/drawing/2014/main" id="{9556C913-CCC2-477A-B8D1-3DB63C4852EA}"/>
              </a:ext>
            </a:extLst>
          </p:cNvPr>
          <p:cNvSpPr>
            <a:spLocks noGrp="1"/>
          </p:cNvSpPr>
          <p:nvPr>
            <p:ph type="sldNum" sz="quarter" idx="12"/>
          </p:nvPr>
        </p:nvSpPr>
        <p:spPr/>
        <p:txBody>
          <a:bodyPr/>
          <a:lstStyle/>
          <a:p>
            <a:fld id="{0FF54DE5-C571-48E8-A5BC-B369434E2F44}" type="slidenum">
              <a:rPr lang="en-US" smtClean="0"/>
              <a:t>55</a:t>
            </a:fld>
            <a:endParaRPr lang="en-US" dirty="0"/>
          </a:p>
        </p:txBody>
      </p:sp>
      <p:pic>
        <p:nvPicPr>
          <p:cNvPr id="5" name="Picture 4">
            <a:hlinkClick r:id="rId3"/>
          </p:cNvPr>
          <p:cNvPicPr>
            <a:picLocks noChangeAspect="1"/>
          </p:cNvPicPr>
          <p:nvPr/>
        </p:nvPicPr>
        <p:blipFill>
          <a:blip r:embed="rId4"/>
          <a:stretch>
            <a:fillRect/>
          </a:stretch>
        </p:blipFill>
        <p:spPr>
          <a:xfrm>
            <a:off x="1980537" y="1627336"/>
            <a:ext cx="8230925" cy="4729014"/>
          </a:xfrm>
          <a:prstGeom prst="rect">
            <a:avLst/>
          </a:prstGeom>
        </p:spPr>
      </p:pic>
    </p:spTree>
    <p:extLst>
      <p:ext uri="{BB962C8B-B14F-4D97-AF65-F5344CB8AC3E}">
        <p14:creationId xmlns:p14="http://schemas.microsoft.com/office/powerpoint/2010/main" val="93922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D6047-18F7-40E8-8C9D-938CABB46D20}"/>
              </a:ext>
            </a:extLst>
          </p:cNvPr>
          <p:cNvSpPr>
            <a:spLocks noGrp="1"/>
          </p:cNvSpPr>
          <p:nvPr>
            <p:ph type="title"/>
          </p:nvPr>
        </p:nvSpPr>
        <p:spPr>
          <a:xfrm>
            <a:off x="838200" y="716972"/>
            <a:ext cx="10515600" cy="885585"/>
          </a:xfrm>
        </p:spPr>
        <p:txBody>
          <a:bodyPr>
            <a:normAutofit/>
          </a:bodyPr>
          <a:lstStyle/>
          <a:p>
            <a:r>
              <a:rPr lang="en-US" dirty="0" smtClean="0">
                <a:solidFill>
                  <a:srgbClr val="B2B3B6"/>
                </a:solidFill>
                <a:latin typeface="+mn-lt"/>
              </a:rPr>
              <a:t>Know </a:t>
            </a:r>
            <a:r>
              <a:rPr lang="en-US" dirty="0">
                <a:solidFill>
                  <a:srgbClr val="B2B3B6"/>
                </a:solidFill>
                <a:latin typeface="+mn-lt"/>
              </a:rPr>
              <a:t>what you can </a:t>
            </a:r>
            <a:r>
              <a:rPr lang="en-US" dirty="0" smtClean="0">
                <a:solidFill>
                  <a:srgbClr val="B2B3B6"/>
                </a:solidFill>
                <a:latin typeface="+mn-lt"/>
              </a:rPr>
              <a:t>afford </a:t>
            </a:r>
            <a:r>
              <a:rPr lang="en-US" dirty="0">
                <a:solidFill>
                  <a:srgbClr val="B2B3B6"/>
                </a:solidFill>
                <a:latin typeface="+mn-lt"/>
              </a:rPr>
              <a:t>to </a:t>
            </a:r>
            <a:r>
              <a:rPr lang="en-US" dirty="0" smtClean="0">
                <a:solidFill>
                  <a:srgbClr val="B2B3B6"/>
                </a:solidFill>
                <a:latin typeface="+mn-lt"/>
              </a:rPr>
              <a:t>repay</a:t>
            </a:r>
            <a:endParaRPr lang="en-US" sz="4000" dirty="0">
              <a:solidFill>
                <a:srgbClr val="B2B3B6"/>
              </a:solidFill>
              <a:latin typeface="+mn-lt"/>
            </a:endParaRPr>
          </a:p>
        </p:txBody>
      </p:sp>
      <p:sp>
        <p:nvSpPr>
          <p:cNvPr id="3" name="Content Placeholder 2">
            <a:extLst>
              <a:ext uri="{FF2B5EF4-FFF2-40B4-BE49-F238E27FC236}">
                <a16:creationId xmlns:a16="http://schemas.microsoft.com/office/drawing/2014/main" id="{4B9CB8D7-3A0E-48E5-9D7D-A1DC53647BBF}"/>
              </a:ext>
            </a:extLst>
          </p:cNvPr>
          <p:cNvSpPr>
            <a:spLocks noGrp="1"/>
          </p:cNvSpPr>
          <p:nvPr>
            <p:ph idx="1"/>
          </p:nvPr>
        </p:nvSpPr>
        <p:spPr>
          <a:xfrm>
            <a:off x="838200" y="1719072"/>
            <a:ext cx="10515600" cy="4547544"/>
          </a:xfrm>
        </p:spPr>
        <p:txBody>
          <a:bodyPr vert="horz" lIns="91440" tIns="45720" rIns="91440" bIns="45720" rtlCol="0" anchor="t">
            <a:normAutofit fontScale="25000" lnSpcReduction="20000"/>
          </a:bodyPr>
          <a:lstStyle/>
          <a:p>
            <a:pPr marL="0" indent="0">
              <a:spcBef>
                <a:spcPts val="0"/>
              </a:spcBef>
              <a:spcAft>
                <a:spcPts val="1000"/>
              </a:spcAft>
              <a:buNone/>
            </a:pPr>
            <a:r>
              <a:rPr lang="en-US" sz="9600" dirty="0"/>
              <a:t>1 in 8 Americans has student loan debt</a:t>
            </a:r>
          </a:p>
          <a:p>
            <a:pPr marL="0" indent="0">
              <a:buNone/>
            </a:pPr>
            <a:r>
              <a:rPr lang="en-US" sz="9600" dirty="0" smtClean="0"/>
              <a:t>Typical </a:t>
            </a:r>
            <a:r>
              <a:rPr lang="en-US" sz="9600" dirty="0"/>
              <a:t>student loan debt:</a:t>
            </a:r>
          </a:p>
          <a:p>
            <a:pPr marL="914400" indent="-457200"/>
            <a:r>
              <a:rPr lang="en-US" sz="9600" dirty="0" smtClean="0"/>
              <a:t>certificate </a:t>
            </a:r>
            <a:r>
              <a:rPr lang="en-US" sz="9600" dirty="0"/>
              <a:t>completion $17,000</a:t>
            </a:r>
            <a:endParaRPr lang="en-US" sz="9600" dirty="0">
              <a:cs typeface="Calibri"/>
            </a:endParaRPr>
          </a:p>
          <a:p>
            <a:pPr marL="914400" indent="-457200"/>
            <a:r>
              <a:rPr lang="en-US" sz="9600" dirty="0" smtClean="0"/>
              <a:t>associate’s </a:t>
            </a:r>
            <a:r>
              <a:rPr lang="en-US" sz="9600" dirty="0"/>
              <a:t>degree $22,000</a:t>
            </a:r>
          </a:p>
          <a:p>
            <a:pPr marL="914400" indent="-457200"/>
            <a:r>
              <a:rPr lang="en-US" sz="9600" dirty="0" smtClean="0"/>
              <a:t>bachelor’s </a:t>
            </a:r>
            <a:r>
              <a:rPr lang="en-US" sz="9600" dirty="0"/>
              <a:t>degree $33,000</a:t>
            </a:r>
          </a:p>
          <a:p>
            <a:pPr marL="0" indent="0">
              <a:lnSpc>
                <a:spcPct val="120000"/>
              </a:lnSpc>
              <a:buNone/>
            </a:pPr>
            <a:r>
              <a:rPr lang="en-US" sz="9600" dirty="0" smtClean="0"/>
              <a:t>When </a:t>
            </a:r>
            <a:r>
              <a:rPr lang="en-US" sz="9600" dirty="0"/>
              <a:t>you </a:t>
            </a:r>
            <a:r>
              <a:rPr lang="en-US" sz="9600" dirty="0" smtClean="0"/>
              <a:t>borrow, </a:t>
            </a:r>
            <a:r>
              <a:rPr lang="en-US" sz="9600" dirty="0"/>
              <a:t>use a student loan calculator to estimate your future loan payments. Keep that figure in </a:t>
            </a:r>
            <a:r>
              <a:rPr lang="en-US" sz="9600" dirty="0" smtClean="0"/>
              <a:t>mind </a:t>
            </a:r>
            <a:r>
              <a:rPr lang="en-US" sz="9600" dirty="0"/>
              <a:t>as you plan for your future. </a:t>
            </a:r>
            <a:endParaRPr lang="en-US" sz="9600" dirty="0">
              <a:cs typeface="Calibri"/>
            </a:endParaRPr>
          </a:p>
          <a:p>
            <a:pPr marL="0" indent="0">
              <a:buNone/>
            </a:pPr>
            <a:endParaRPr lang="en-US" sz="9600" dirty="0"/>
          </a:p>
          <a:p>
            <a:pPr marL="0" indent="0">
              <a:buNone/>
            </a:pPr>
            <a:endParaRPr lang="en-US" sz="9600" dirty="0"/>
          </a:p>
          <a:p>
            <a:pPr marL="0" indent="0">
              <a:buNone/>
            </a:pPr>
            <a:endParaRPr lang="en-US" sz="9600" dirty="0"/>
          </a:p>
          <a:p>
            <a:pPr marL="0" indent="0">
              <a:buNone/>
            </a:pPr>
            <a:endParaRPr lang="en-US" sz="9600" dirty="0"/>
          </a:p>
          <a:p>
            <a:pPr marL="0" indent="0">
              <a:buNone/>
            </a:pPr>
            <a:endParaRPr lang="en-US" sz="9600" dirty="0"/>
          </a:p>
          <a:p>
            <a:pPr marL="0" indent="0">
              <a:buNone/>
            </a:pPr>
            <a:endParaRPr lang="en-US" sz="9600" dirty="0"/>
          </a:p>
          <a:p>
            <a:pPr marL="0" indent="0">
              <a:buNone/>
            </a:pPr>
            <a:endParaRPr lang="en-US" sz="6200" dirty="0"/>
          </a:p>
          <a:p>
            <a:pPr marL="0" indent="0">
              <a:buNone/>
            </a:pPr>
            <a:endParaRPr lang="en-US" sz="6200" dirty="0"/>
          </a:p>
          <a:p>
            <a:pPr marL="0" indent="0">
              <a:buNone/>
            </a:pPr>
            <a:endParaRPr lang="en-US" sz="6200" dirty="0"/>
          </a:p>
          <a:p>
            <a:pPr marL="0" indent="0">
              <a:buNone/>
            </a:pPr>
            <a:endParaRPr lang="en-US" sz="6200" dirty="0"/>
          </a:p>
          <a:p>
            <a:pPr marL="0" indent="0">
              <a:buNone/>
            </a:pPr>
            <a:endParaRPr lang="en-US" sz="6200" dirty="0"/>
          </a:p>
          <a:p>
            <a:pPr marL="0" indent="0">
              <a:buNone/>
            </a:pPr>
            <a:endParaRPr lang="en-US" sz="6200" dirty="0"/>
          </a:p>
          <a:p>
            <a:pPr marL="0" indent="0">
              <a:buNone/>
            </a:pPr>
            <a:endParaRPr lang="en-US" sz="6200" dirty="0"/>
          </a:p>
          <a:p>
            <a:pPr marL="0" indent="0">
              <a:buNone/>
            </a:pPr>
            <a:endParaRPr lang="en-US" sz="6200" dirty="0"/>
          </a:p>
          <a:p>
            <a:pPr marL="0" indent="0">
              <a:buNone/>
            </a:pPr>
            <a:r>
              <a:rPr lang="en-US" sz="2000" dirty="0"/>
              <a:t> </a:t>
            </a:r>
          </a:p>
        </p:txBody>
      </p:sp>
      <p:sp>
        <p:nvSpPr>
          <p:cNvPr id="4" name="Slide Number Placeholder 3">
            <a:extLst>
              <a:ext uri="{FF2B5EF4-FFF2-40B4-BE49-F238E27FC236}">
                <a16:creationId xmlns:a16="http://schemas.microsoft.com/office/drawing/2014/main" id="{744956DD-DAD2-4442-A5AC-C4B1A65A5C02}"/>
              </a:ext>
            </a:extLst>
          </p:cNvPr>
          <p:cNvSpPr>
            <a:spLocks noGrp="1"/>
          </p:cNvSpPr>
          <p:nvPr>
            <p:ph type="sldNum" sz="quarter" idx="12"/>
          </p:nvPr>
        </p:nvSpPr>
        <p:spPr/>
        <p:txBody>
          <a:bodyPr/>
          <a:lstStyle/>
          <a:p>
            <a:fld id="{0FF54DE5-C571-48E8-A5BC-B369434E2F44}" type="slidenum">
              <a:rPr lang="en-US" smtClean="0"/>
              <a:t>56</a:t>
            </a:fld>
            <a:endParaRPr lang="en-US" dirty="0"/>
          </a:p>
        </p:txBody>
      </p:sp>
    </p:spTree>
    <p:extLst>
      <p:ext uri="{BB962C8B-B14F-4D97-AF65-F5344CB8AC3E}">
        <p14:creationId xmlns:p14="http://schemas.microsoft.com/office/powerpoint/2010/main" val="284023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E79CB-FD04-43A8-883F-D55D06BABA03}"/>
              </a:ext>
            </a:extLst>
          </p:cNvPr>
          <p:cNvSpPr>
            <a:spLocks noGrp="1"/>
          </p:cNvSpPr>
          <p:nvPr>
            <p:ph type="title"/>
          </p:nvPr>
        </p:nvSpPr>
        <p:spPr>
          <a:xfrm>
            <a:off x="838200" y="685800"/>
            <a:ext cx="10515600" cy="888476"/>
          </a:xfrm>
        </p:spPr>
        <p:txBody>
          <a:bodyPr>
            <a:normAutofit/>
          </a:bodyPr>
          <a:lstStyle/>
          <a:p>
            <a:r>
              <a:rPr lang="en-US" sz="4000" dirty="0">
                <a:solidFill>
                  <a:srgbClr val="B2B3B6"/>
                </a:solidFill>
                <a:latin typeface="+mn-lt"/>
              </a:rPr>
              <a:t>Consequences of student loan debt</a:t>
            </a:r>
          </a:p>
        </p:txBody>
      </p:sp>
      <p:sp>
        <p:nvSpPr>
          <p:cNvPr id="3" name="Content Placeholder 2">
            <a:extLst>
              <a:ext uri="{FF2B5EF4-FFF2-40B4-BE49-F238E27FC236}">
                <a16:creationId xmlns:a16="http://schemas.microsoft.com/office/drawing/2014/main" id="{C0B6C69B-4FD2-4FAA-84B7-DEE856F1867D}"/>
              </a:ext>
            </a:extLst>
          </p:cNvPr>
          <p:cNvSpPr>
            <a:spLocks noGrp="1"/>
          </p:cNvSpPr>
          <p:nvPr>
            <p:ph idx="1"/>
          </p:nvPr>
        </p:nvSpPr>
        <p:spPr>
          <a:xfrm>
            <a:off x="838200" y="1645920"/>
            <a:ext cx="10515600" cy="4531043"/>
          </a:xfrm>
        </p:spPr>
        <p:txBody>
          <a:bodyPr vert="horz" lIns="91440" tIns="45720" rIns="91440" bIns="45720" rtlCol="0" anchor="t">
            <a:normAutofit/>
          </a:bodyPr>
          <a:lstStyle/>
          <a:p>
            <a:pPr marL="0" indent="0">
              <a:buNone/>
            </a:pPr>
            <a:r>
              <a:rPr lang="en-US" sz="2400" dirty="0"/>
              <a:t>Student loan debt often affects:</a:t>
            </a:r>
          </a:p>
          <a:p>
            <a:pPr marL="914400" indent="-455613"/>
            <a:r>
              <a:rPr lang="en-US" sz="2400" dirty="0" smtClean="0"/>
              <a:t>buying </a:t>
            </a:r>
            <a:r>
              <a:rPr lang="en-US" sz="2400" dirty="0"/>
              <a:t>a home</a:t>
            </a:r>
          </a:p>
          <a:p>
            <a:pPr marL="914400" indent="-455613"/>
            <a:r>
              <a:rPr lang="en-US" sz="2400" dirty="0" smtClean="0"/>
              <a:t>saving </a:t>
            </a:r>
            <a:r>
              <a:rPr lang="en-US" sz="2400" dirty="0"/>
              <a:t>for retirement or long-term </a:t>
            </a:r>
            <a:r>
              <a:rPr lang="en-US" sz="2400" dirty="0" smtClean="0"/>
              <a:t>goals</a:t>
            </a:r>
          </a:p>
          <a:p>
            <a:pPr marL="914400" indent="-455613"/>
            <a:r>
              <a:rPr lang="en-US" sz="2400" dirty="0" smtClean="0"/>
              <a:t>daily </a:t>
            </a:r>
            <a:r>
              <a:rPr lang="en-US" sz="2400" dirty="0"/>
              <a:t>standard of living</a:t>
            </a:r>
            <a:endParaRPr lang="en-US" sz="2400" dirty="0">
              <a:cs typeface="Calibri"/>
            </a:endParaRPr>
          </a:p>
          <a:p>
            <a:pPr marL="914400" indent="-455613"/>
            <a:r>
              <a:rPr lang="en-US" sz="2400" dirty="0" smtClean="0"/>
              <a:t>discretionary </a:t>
            </a:r>
            <a:r>
              <a:rPr lang="en-US" sz="2400" dirty="0"/>
              <a:t>income</a:t>
            </a:r>
            <a:endParaRPr lang="en-US" sz="2400" dirty="0">
              <a:cs typeface="Calibri" panose="020F0502020204030204"/>
            </a:endParaRPr>
          </a:p>
          <a:p>
            <a:pPr marL="914400" indent="-455613"/>
            <a:endParaRPr lang="en-US" sz="2400" dirty="0"/>
          </a:p>
          <a:p>
            <a:pPr marL="0" indent="0">
              <a:buNone/>
            </a:pPr>
            <a:endParaRPr lang="en-US" sz="2400" dirty="0"/>
          </a:p>
          <a:p>
            <a:pPr marL="0" indent="0">
              <a:buNone/>
            </a:pPr>
            <a:endParaRPr lang="en-US" sz="2000" dirty="0"/>
          </a:p>
        </p:txBody>
      </p:sp>
      <p:sp>
        <p:nvSpPr>
          <p:cNvPr id="4" name="Slide Number Placeholder 3">
            <a:extLst>
              <a:ext uri="{FF2B5EF4-FFF2-40B4-BE49-F238E27FC236}">
                <a16:creationId xmlns:a16="http://schemas.microsoft.com/office/drawing/2014/main" id="{44D9A827-0C87-43E2-BBB9-19E25A224988}"/>
              </a:ext>
            </a:extLst>
          </p:cNvPr>
          <p:cNvSpPr>
            <a:spLocks noGrp="1"/>
          </p:cNvSpPr>
          <p:nvPr>
            <p:ph type="sldNum" sz="quarter" idx="12"/>
          </p:nvPr>
        </p:nvSpPr>
        <p:spPr/>
        <p:txBody>
          <a:bodyPr/>
          <a:lstStyle/>
          <a:p>
            <a:fld id="{0FF54DE5-C571-48E8-A5BC-B369434E2F44}" type="slidenum">
              <a:rPr lang="en-US" smtClean="0"/>
              <a:t>57</a:t>
            </a:fld>
            <a:endParaRPr lang="en-US" dirty="0"/>
          </a:p>
        </p:txBody>
      </p:sp>
    </p:spTree>
    <p:extLst>
      <p:ext uri="{BB962C8B-B14F-4D97-AF65-F5344CB8AC3E}">
        <p14:creationId xmlns:p14="http://schemas.microsoft.com/office/powerpoint/2010/main" val="11451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8FA6-A14C-47E2-AADD-C3AE26B1F298}"/>
              </a:ext>
            </a:extLst>
          </p:cNvPr>
          <p:cNvSpPr>
            <a:spLocks noGrp="1"/>
          </p:cNvSpPr>
          <p:nvPr>
            <p:ph type="title"/>
          </p:nvPr>
        </p:nvSpPr>
        <p:spPr>
          <a:xfrm>
            <a:off x="838200" y="704088"/>
            <a:ext cx="10515600" cy="870188"/>
          </a:xfrm>
        </p:spPr>
        <p:txBody>
          <a:bodyPr>
            <a:normAutofit/>
          </a:bodyPr>
          <a:lstStyle/>
          <a:p>
            <a:r>
              <a:rPr lang="en-US" sz="4000" dirty="0">
                <a:solidFill>
                  <a:srgbClr val="B2B3B6"/>
                </a:solidFill>
                <a:latin typeface="+mn-lt"/>
              </a:rPr>
              <a:t>Delinquency and Default</a:t>
            </a:r>
          </a:p>
        </p:txBody>
      </p:sp>
      <p:sp>
        <p:nvSpPr>
          <p:cNvPr id="3" name="Content Placeholder 2">
            <a:extLst>
              <a:ext uri="{FF2B5EF4-FFF2-40B4-BE49-F238E27FC236}">
                <a16:creationId xmlns:a16="http://schemas.microsoft.com/office/drawing/2014/main" id="{B9A5392F-E07B-4DCD-840E-DE3177561D41}"/>
              </a:ext>
            </a:extLst>
          </p:cNvPr>
          <p:cNvSpPr>
            <a:spLocks noGrp="1"/>
          </p:cNvSpPr>
          <p:nvPr>
            <p:ph idx="1"/>
          </p:nvPr>
        </p:nvSpPr>
        <p:spPr>
          <a:xfrm>
            <a:off x="838200" y="1673352"/>
            <a:ext cx="10515600" cy="4503611"/>
          </a:xfrm>
        </p:spPr>
        <p:txBody>
          <a:bodyPr vert="horz" lIns="91440" tIns="45720" rIns="91440" bIns="45720" rtlCol="0" anchor="t">
            <a:normAutofit/>
          </a:bodyPr>
          <a:lstStyle/>
          <a:p>
            <a:pPr marL="0" indent="0">
              <a:buNone/>
            </a:pPr>
            <a:r>
              <a:rPr lang="en-US" sz="2400" dirty="0"/>
              <a:t>The first day after you miss a student loan payment, your loan becomes past due, or delinquent.</a:t>
            </a:r>
          </a:p>
          <a:p>
            <a:pPr marL="0" indent="0">
              <a:buNone/>
            </a:pPr>
            <a:r>
              <a:rPr lang="en-US" sz="2400" dirty="0" smtClean="0"/>
              <a:t>If </a:t>
            </a:r>
            <a:r>
              <a:rPr lang="en-US" sz="2400" dirty="0"/>
              <a:t>your loan continues to be delinquent, the loan may go into default.</a:t>
            </a:r>
          </a:p>
          <a:p>
            <a:pPr marL="0" indent="0">
              <a:buNone/>
            </a:pPr>
            <a:r>
              <a:rPr lang="en-US" sz="2400" dirty="0" smtClean="0"/>
              <a:t>Going into default </a:t>
            </a:r>
            <a:r>
              <a:rPr lang="en-US" sz="2400" dirty="0"/>
              <a:t>has serious consequences for your financial future and can affect everything from getting a job to the interest rates you pay for other credit, such as a credit </a:t>
            </a:r>
            <a:r>
              <a:rPr lang="en-US" sz="2400" dirty="0" smtClean="0"/>
              <a:t>card or mortgage loan.</a:t>
            </a:r>
            <a:endParaRPr lang="en-US" sz="2400" dirty="0">
              <a:cs typeface="Calibri"/>
            </a:endParaRPr>
          </a:p>
        </p:txBody>
      </p:sp>
      <p:sp>
        <p:nvSpPr>
          <p:cNvPr id="4" name="Slide Number Placeholder 3">
            <a:extLst>
              <a:ext uri="{FF2B5EF4-FFF2-40B4-BE49-F238E27FC236}">
                <a16:creationId xmlns:a16="http://schemas.microsoft.com/office/drawing/2014/main" id="{5214C22F-6B1B-4953-BF1D-F2265BCE8B1A}"/>
              </a:ext>
            </a:extLst>
          </p:cNvPr>
          <p:cNvSpPr>
            <a:spLocks noGrp="1"/>
          </p:cNvSpPr>
          <p:nvPr>
            <p:ph type="sldNum" sz="quarter" idx="12"/>
          </p:nvPr>
        </p:nvSpPr>
        <p:spPr/>
        <p:txBody>
          <a:bodyPr/>
          <a:lstStyle/>
          <a:p>
            <a:fld id="{0FF54DE5-C571-48E8-A5BC-B369434E2F44}" type="slidenum">
              <a:rPr lang="en-US" smtClean="0"/>
              <a:t>58</a:t>
            </a:fld>
            <a:endParaRPr lang="en-US" dirty="0"/>
          </a:p>
        </p:txBody>
      </p:sp>
    </p:spTree>
    <p:extLst>
      <p:ext uri="{BB962C8B-B14F-4D97-AF65-F5344CB8AC3E}">
        <p14:creationId xmlns:p14="http://schemas.microsoft.com/office/powerpoint/2010/main" val="15532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2008171"/>
          </a:xfrm>
        </p:spPr>
        <p:txBody>
          <a:bodyPr anchor="b">
            <a:noAutofit/>
          </a:bodyPr>
          <a:lstStyle/>
          <a:p>
            <a:r>
              <a:rPr lang="en-US" sz="6000" b="1" dirty="0" smtClean="0">
                <a:solidFill>
                  <a:schemeClr val="bg1"/>
                </a:solidFill>
                <a:latin typeface="Myriad Pro" pitchFamily="34" charset="0"/>
              </a:rPr>
              <a:t>Think About It. </a:t>
            </a:r>
            <a:endParaRPr lang="en-US" sz="6000" dirty="0">
              <a:latin typeface="Myriad Pro"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2684423"/>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solidFill>
                  <a:srgbClr val="B2B3B6"/>
                </a:solidFill>
                <a:cs typeface="Calibri"/>
              </a:rPr>
              <a:t>Fact:</a:t>
            </a:r>
            <a:r>
              <a:rPr lang="en-US" sz="2400" dirty="0">
                <a:solidFill>
                  <a:schemeClr val="accent2">
                    <a:lumMod val="75000"/>
                  </a:schemeClr>
                </a:solidFill>
                <a:cs typeface="Calibri"/>
              </a:rPr>
              <a:t> </a:t>
            </a:r>
            <a:r>
              <a:rPr lang="en-US" sz="2400" dirty="0">
                <a:cs typeface="Calibri"/>
              </a:rPr>
              <a:t>You can borrow less than your school offers and </a:t>
            </a:r>
            <a:r>
              <a:rPr lang="en-US" sz="2400" dirty="0" smtClean="0">
                <a:cs typeface="Calibri"/>
              </a:rPr>
              <a:t>borrow additional funds </a:t>
            </a:r>
            <a:r>
              <a:rPr lang="en-US" sz="2400" dirty="0">
                <a:cs typeface="Calibri"/>
              </a:rPr>
              <a:t>later if you need to. You should borrow only what you need.</a:t>
            </a:r>
          </a:p>
          <a:p>
            <a:pPr marL="0" indent="0">
              <a:buNone/>
            </a:pPr>
            <a:r>
              <a:rPr lang="en-US" sz="2400" i="1" dirty="0" smtClean="0">
                <a:solidFill>
                  <a:srgbClr val="B2B3B6"/>
                </a:solidFill>
                <a:cs typeface="Calibri"/>
              </a:rPr>
              <a:t>Brainstorm</a:t>
            </a:r>
            <a:r>
              <a:rPr lang="en-US" sz="2400" i="1" dirty="0">
                <a:solidFill>
                  <a:srgbClr val="B2B3B6"/>
                </a:solidFill>
                <a:cs typeface="Calibri"/>
              </a:rPr>
              <a:t>:</a:t>
            </a:r>
            <a:r>
              <a:rPr lang="en-US" sz="2400" dirty="0">
                <a:solidFill>
                  <a:schemeClr val="accent2">
                    <a:lumMod val="75000"/>
                  </a:schemeClr>
                </a:solidFill>
                <a:cs typeface="Calibri"/>
              </a:rPr>
              <a:t> </a:t>
            </a:r>
            <a:r>
              <a:rPr lang="en-US" sz="2400" dirty="0"/>
              <a:t>What are the pros and cons of working part time or full time while attending school?</a:t>
            </a:r>
          </a:p>
          <a:p>
            <a:pPr marL="0" indent="0">
              <a:buNone/>
            </a:pPr>
            <a:r>
              <a:rPr lang="en-US" sz="2400" i="1" dirty="0" smtClean="0">
                <a:solidFill>
                  <a:srgbClr val="B2B3B6"/>
                </a:solidFill>
                <a:cs typeface="Calibri"/>
              </a:rPr>
              <a:t>React</a:t>
            </a:r>
            <a:r>
              <a:rPr lang="en-US" sz="2400" i="1" dirty="0">
                <a:solidFill>
                  <a:srgbClr val="B2B3B6"/>
                </a:solidFill>
                <a:cs typeface="Calibri"/>
              </a:rPr>
              <a:t>:</a:t>
            </a:r>
            <a:r>
              <a:rPr lang="en-US" sz="2400" dirty="0">
                <a:solidFill>
                  <a:schemeClr val="accent2">
                    <a:lumMod val="75000"/>
                  </a:schemeClr>
                </a:solidFill>
                <a:cs typeface="Calibri"/>
              </a:rPr>
              <a:t> </a:t>
            </a:r>
            <a:r>
              <a:rPr lang="en-US" sz="2400" dirty="0">
                <a:ea typeface="+mn-lt"/>
                <a:cs typeface="+mn-lt"/>
              </a:rPr>
              <a:t>Justify your choice: Taking on more debt to attend a “dream” private school, versus assuming less debt to attend a public school</a:t>
            </a:r>
            <a:r>
              <a:rPr lang="en-US" sz="2400" dirty="0" smtClean="0">
                <a:ea typeface="+mn-lt"/>
                <a:cs typeface="+mn-lt"/>
              </a:rPr>
              <a:t>.</a:t>
            </a:r>
            <a:endParaRPr lang="en-US" sz="2400" dirty="0">
              <a:ea typeface="+mn-lt"/>
              <a:cs typeface="+mn-lt"/>
            </a:endParaRP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400" dirty="0">
              <a:solidFill>
                <a:schemeClr val="bg1"/>
              </a:solidFill>
              <a:latin typeface="Myriad Pro" panose="020B0503030403020204"/>
            </a:endParaRPr>
          </a:p>
        </p:txBody>
      </p:sp>
      <p:sp>
        <p:nvSpPr>
          <p:cNvPr id="3" name="TextBox 2"/>
          <p:cNvSpPr txBox="1"/>
          <p:nvPr/>
        </p:nvSpPr>
        <p:spPr>
          <a:xfrm>
            <a:off x="357809" y="2731722"/>
            <a:ext cx="5257801" cy="1015663"/>
          </a:xfrm>
          <a:prstGeom prst="rect">
            <a:avLst/>
          </a:prstGeom>
          <a:noFill/>
        </p:spPr>
        <p:txBody>
          <a:bodyPr wrap="square" rtlCol="0">
            <a:spAutoFit/>
          </a:bodyPr>
          <a:lstStyle/>
          <a:p>
            <a:r>
              <a:rPr lang="en-US" sz="6000" b="1" dirty="0">
                <a:solidFill>
                  <a:schemeClr val="bg1"/>
                </a:solidFill>
                <a:latin typeface="Myriad Pro" pitchFamily="34" charset="0"/>
              </a:rPr>
              <a:t>Talk About It.</a:t>
            </a:r>
            <a:endParaRPr lang="en-US" sz="6000" dirty="0"/>
          </a:p>
        </p:txBody>
      </p:sp>
    </p:spTree>
    <p:extLst>
      <p:ext uri="{BB962C8B-B14F-4D97-AF65-F5344CB8AC3E}">
        <p14:creationId xmlns:p14="http://schemas.microsoft.com/office/powerpoint/2010/main" val="2101974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37F0A-1809-4812-B114-05FCBCE083F7}"/>
              </a:ext>
            </a:extLst>
          </p:cNvPr>
          <p:cNvSpPr>
            <a:spLocks noGrp="1"/>
          </p:cNvSpPr>
          <p:nvPr>
            <p:ph type="title"/>
          </p:nvPr>
        </p:nvSpPr>
        <p:spPr>
          <a:xfrm>
            <a:off x="838200" y="722376"/>
            <a:ext cx="10515600" cy="864884"/>
          </a:xfrm>
        </p:spPr>
        <p:txBody>
          <a:bodyPr>
            <a:normAutofit/>
          </a:bodyPr>
          <a:lstStyle/>
          <a:p>
            <a:r>
              <a:rPr lang="en-US" sz="4000" dirty="0" smtClean="0">
                <a:solidFill>
                  <a:srgbClr val="B2B3B6"/>
                </a:solidFill>
                <a:latin typeface="Calibri" panose="020F0502020204030204" pitchFamily="34" charset="0"/>
                <a:cs typeface="Calibri" panose="020F0502020204030204" pitchFamily="34" charset="0"/>
              </a:rPr>
              <a:t>Certificate </a:t>
            </a:r>
            <a:r>
              <a:rPr lang="en-US" sz="4000" dirty="0">
                <a:solidFill>
                  <a:srgbClr val="B2B3B6"/>
                </a:solidFill>
                <a:latin typeface="Calibri" panose="020F0502020204030204" pitchFamily="34" charset="0"/>
                <a:cs typeface="Calibri" panose="020F0502020204030204" pitchFamily="34" charset="0"/>
              </a:rPr>
              <a:t>or Degree</a:t>
            </a:r>
          </a:p>
        </p:txBody>
      </p:sp>
      <p:graphicFrame>
        <p:nvGraphicFramePr>
          <p:cNvPr id="7" name="Content Placeholder 6">
            <a:extLst>
              <a:ext uri="{FF2B5EF4-FFF2-40B4-BE49-F238E27FC236}">
                <a16:creationId xmlns:a16="http://schemas.microsoft.com/office/drawing/2014/main" id="{C293FB4E-D21A-4157-A391-91D3D94CFE11}"/>
              </a:ext>
            </a:extLst>
          </p:cNvPr>
          <p:cNvGraphicFramePr>
            <a:graphicFrameLocks noGrp="1"/>
          </p:cNvGraphicFramePr>
          <p:nvPr>
            <p:ph idx="1"/>
            <p:extLst>
              <p:ext uri="{D42A27DB-BD31-4B8C-83A1-F6EECF244321}">
                <p14:modId xmlns:p14="http://schemas.microsoft.com/office/powerpoint/2010/main" val="3270991586"/>
              </p:ext>
            </p:extLst>
          </p:nvPr>
        </p:nvGraphicFramePr>
        <p:xfrm>
          <a:off x="838200" y="188118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2008127-5BF5-4FD6-8BF6-726413A38534}"/>
              </a:ext>
            </a:extLst>
          </p:cNvPr>
          <p:cNvSpPr>
            <a:spLocks noGrp="1"/>
          </p:cNvSpPr>
          <p:nvPr>
            <p:ph type="sldNum" sz="quarter" idx="12"/>
          </p:nvPr>
        </p:nvSpPr>
        <p:spPr/>
        <p:txBody>
          <a:bodyPr/>
          <a:lstStyle/>
          <a:p>
            <a:fld id="{0FF54DE5-C571-48E8-A5BC-B369434E2F44}" type="slidenum">
              <a:rPr lang="en-US" smtClean="0"/>
              <a:t>6</a:t>
            </a:fld>
            <a:endParaRPr lang="en-US" dirty="0"/>
          </a:p>
        </p:txBody>
      </p:sp>
    </p:spTree>
    <p:extLst>
      <p:ext uri="{BB962C8B-B14F-4D97-AF65-F5344CB8AC3E}">
        <p14:creationId xmlns:p14="http://schemas.microsoft.com/office/powerpoint/2010/main" val="351189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2008171"/>
          </a:xfrm>
        </p:spPr>
        <p:txBody>
          <a:bodyPr anchor="b">
            <a:noAutofit/>
          </a:bodyPr>
          <a:lstStyle/>
          <a:p>
            <a:r>
              <a:rPr lang="en-US" sz="6000" b="1" dirty="0" smtClean="0">
                <a:solidFill>
                  <a:schemeClr val="bg1"/>
                </a:solidFill>
                <a:latin typeface="Myriad Pro" pitchFamily="34" charset="0"/>
              </a:rPr>
              <a:t>Think About It. </a:t>
            </a:r>
            <a:endParaRPr lang="en-US" sz="6000" dirty="0">
              <a:latin typeface="Myriad Pro"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2684423"/>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smtClean="0">
                <a:solidFill>
                  <a:srgbClr val="B2B3B6"/>
                </a:solidFill>
                <a:cs typeface="Calibri"/>
              </a:rPr>
              <a:t>Discuss</a:t>
            </a:r>
            <a:r>
              <a:rPr lang="en-US" sz="2400" i="1" dirty="0">
                <a:solidFill>
                  <a:srgbClr val="B2B3B6"/>
                </a:solidFill>
                <a:cs typeface="Calibri"/>
              </a:rPr>
              <a:t>:</a:t>
            </a:r>
            <a:r>
              <a:rPr lang="en-US" sz="2400" dirty="0">
                <a:solidFill>
                  <a:schemeClr val="accent2">
                    <a:lumMod val="75000"/>
                  </a:schemeClr>
                </a:solidFill>
                <a:cs typeface="Calibri"/>
              </a:rPr>
              <a:t> </a:t>
            </a:r>
            <a:r>
              <a:rPr lang="en-US" sz="2400" dirty="0">
                <a:ea typeface="+mn-lt"/>
                <a:cs typeface="+mn-lt"/>
              </a:rPr>
              <a:t>A 2021 high school graduate who </a:t>
            </a:r>
            <a:r>
              <a:rPr lang="en-US" sz="2400" dirty="0" smtClean="0">
                <a:ea typeface="+mn-lt"/>
                <a:cs typeface="+mn-lt"/>
              </a:rPr>
              <a:t>depends </a:t>
            </a:r>
            <a:r>
              <a:rPr lang="en-US" sz="2400" dirty="0">
                <a:ea typeface="+mn-lt"/>
                <a:cs typeface="+mn-lt"/>
              </a:rPr>
              <a:t>on student loans to help pay for college could expect to borrow $38,147 for their bachelor’s </a:t>
            </a:r>
            <a:r>
              <a:rPr lang="en-US" sz="2400" dirty="0" smtClean="0">
                <a:ea typeface="+mn-lt"/>
                <a:cs typeface="+mn-lt"/>
              </a:rPr>
              <a:t>degree, plus interest. How </a:t>
            </a:r>
            <a:r>
              <a:rPr lang="en-US" sz="2400" dirty="0">
                <a:ea typeface="+mn-lt"/>
                <a:cs typeface="+mn-lt"/>
              </a:rPr>
              <a:t>does this affect their adult life?</a:t>
            </a:r>
            <a:endParaRPr lang="en-US" dirty="0">
              <a:solidFill>
                <a:schemeClr val="accent2">
                  <a:lumMod val="75000"/>
                </a:schemeClr>
              </a:solidFill>
              <a:cs typeface="Calibri"/>
            </a:endParaRP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400" dirty="0">
              <a:solidFill>
                <a:schemeClr val="bg1"/>
              </a:solidFill>
              <a:latin typeface="Myriad Pro" panose="020B0503030403020204"/>
            </a:endParaRPr>
          </a:p>
        </p:txBody>
      </p:sp>
      <p:sp>
        <p:nvSpPr>
          <p:cNvPr id="3" name="TextBox 2"/>
          <p:cNvSpPr txBox="1"/>
          <p:nvPr/>
        </p:nvSpPr>
        <p:spPr>
          <a:xfrm>
            <a:off x="357809" y="2731722"/>
            <a:ext cx="5257801" cy="1015663"/>
          </a:xfrm>
          <a:prstGeom prst="rect">
            <a:avLst/>
          </a:prstGeom>
          <a:noFill/>
        </p:spPr>
        <p:txBody>
          <a:bodyPr wrap="square" rtlCol="0">
            <a:spAutoFit/>
          </a:bodyPr>
          <a:lstStyle/>
          <a:p>
            <a:r>
              <a:rPr lang="en-US" sz="6000" b="1" dirty="0">
                <a:solidFill>
                  <a:schemeClr val="bg1"/>
                </a:solidFill>
                <a:latin typeface="Myriad Pro" pitchFamily="34" charset="0"/>
              </a:rPr>
              <a:t>Talk About It.</a:t>
            </a:r>
            <a:endParaRPr lang="en-US" sz="6000" dirty="0"/>
          </a:p>
        </p:txBody>
      </p:sp>
    </p:spTree>
    <p:extLst>
      <p:ext uri="{BB962C8B-B14F-4D97-AF65-F5344CB8AC3E}">
        <p14:creationId xmlns:p14="http://schemas.microsoft.com/office/powerpoint/2010/main" val="24683342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3295"/>
          <a:stretch/>
        </p:blipFill>
        <p:spPr>
          <a:xfrm>
            <a:off x="-152400" y="-89212"/>
            <a:ext cx="12357652" cy="6947211"/>
          </a:xfrm>
          <a:prstGeom prst="rect">
            <a:avLst/>
          </a:prstGeom>
        </p:spPr>
      </p:pic>
      <p:sp>
        <p:nvSpPr>
          <p:cNvPr id="6" name="Rectangle 5">
            <a:extLst>
              <a:ext uri="{FF2B5EF4-FFF2-40B4-BE49-F238E27FC236}">
                <a16:creationId xmlns:a16="http://schemas.microsoft.com/office/drawing/2014/main" id="{17C09B9A-FE94-1C49-9FD5-97A367F1D51D}"/>
              </a:ext>
            </a:extLst>
          </p:cNvPr>
          <p:cNvSpPr/>
          <p:nvPr/>
        </p:nvSpPr>
        <p:spPr>
          <a:xfrm>
            <a:off x="-22041" y="-50800"/>
            <a:ext cx="12236081" cy="6884504"/>
          </a:xfrm>
          <a:prstGeom prst="rect">
            <a:avLst/>
          </a:prstGeom>
          <a:solidFill>
            <a:srgbClr val="0092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
            <a:extLst>
              <a:ext uri="{FF2B5EF4-FFF2-40B4-BE49-F238E27FC236}">
                <a16:creationId xmlns:a16="http://schemas.microsoft.com/office/drawing/2014/main" id="{CAADD0CF-9BA2-A147-92D3-53709F1F0A59}"/>
              </a:ext>
            </a:extLst>
          </p:cNvPr>
          <p:cNvSpPr>
            <a:spLocks noGrp="1"/>
          </p:cNvSpPr>
          <p:nvPr>
            <p:ph type="body" idx="1"/>
          </p:nvPr>
        </p:nvSpPr>
        <p:spPr>
          <a:xfrm>
            <a:off x="821635" y="4654186"/>
            <a:ext cx="11383617" cy="1103146"/>
          </a:xfrm>
        </p:spPr>
        <p:txBody>
          <a:bodyPr>
            <a:normAutofit/>
          </a:bodyPr>
          <a:lstStyle/>
          <a:p>
            <a:r>
              <a:rPr lang="en-US" dirty="0">
                <a:solidFill>
                  <a:schemeClr val="bg1"/>
                </a:solidFill>
              </a:rPr>
              <a:t>M</a:t>
            </a:r>
            <a:r>
              <a:rPr lang="en-US" dirty="0" smtClean="0">
                <a:solidFill>
                  <a:schemeClr val="bg1"/>
                </a:solidFill>
              </a:rPr>
              <a:t>ake Yourself Proud!</a:t>
            </a:r>
            <a:endParaRPr lang="en-US" dirty="0">
              <a:solidFill>
                <a:schemeClr val="bg1"/>
              </a:solidFill>
            </a:endParaRPr>
          </a:p>
        </p:txBody>
      </p:sp>
      <p:cxnSp>
        <p:nvCxnSpPr>
          <p:cNvPr id="11" name="Straight Connector 10">
            <a:extLst>
              <a:ext uri="{FF2B5EF4-FFF2-40B4-BE49-F238E27FC236}">
                <a16:creationId xmlns:a16="http://schemas.microsoft.com/office/drawing/2014/main" id="{3AD11AEB-0E1A-244E-95F9-7542C107791F}"/>
              </a:ext>
            </a:extLst>
          </p:cNvPr>
          <p:cNvCxnSpPr>
            <a:cxnSpLocks/>
          </p:cNvCxnSpPr>
          <p:nvPr/>
        </p:nvCxnSpPr>
        <p:spPr>
          <a:xfrm>
            <a:off x="-13577" y="4526083"/>
            <a:ext cx="12205577" cy="0"/>
          </a:xfrm>
          <a:prstGeom prst="line">
            <a:avLst/>
          </a:prstGeom>
          <a:ln w="63500">
            <a:solidFill>
              <a:srgbClr val="E26B38"/>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87CCD5B8-2D6B-144D-872A-F9E13A5ACCB1}"/>
              </a:ext>
            </a:extLst>
          </p:cNvPr>
          <p:cNvSpPr txBox="1">
            <a:spLocks/>
          </p:cNvSpPr>
          <p:nvPr/>
        </p:nvSpPr>
        <p:spPr>
          <a:xfrm>
            <a:off x="821635" y="1880850"/>
            <a:ext cx="11347450" cy="262946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800" b="1" dirty="0" smtClean="0">
                <a:solidFill>
                  <a:schemeClr val="bg1"/>
                </a:solidFill>
                <a:latin typeface="Myriad Pro" pitchFamily="34" charset="0"/>
              </a:rPr>
              <a:t>The Future is Yours to Manage</a:t>
            </a:r>
            <a:endParaRPr lang="en-US" sz="5800" dirty="0">
              <a:solidFill>
                <a:schemeClr val="bg1"/>
              </a:solidFill>
              <a:latin typeface="Myriad Pro" pitchFamily="34" charset="0"/>
            </a:endParaRPr>
          </a:p>
        </p:txBody>
      </p:sp>
    </p:spTree>
    <p:extLst>
      <p:ext uri="{BB962C8B-B14F-4D97-AF65-F5344CB8AC3E}">
        <p14:creationId xmlns:p14="http://schemas.microsoft.com/office/powerpoint/2010/main" val="4802056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6"/>
            <a:ext cx="4900997" cy="3397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smtClean="0">
                <a:solidFill>
                  <a:schemeClr val="bg1"/>
                </a:solidFill>
                <a:latin typeface="Myriad Pro" pitchFamily="34" charset="0"/>
              </a:rPr>
              <a:t>Thank you</a:t>
            </a:r>
            <a:endParaRPr lang="en-US" sz="6000" b="1" u="sng" dirty="0">
              <a:solidFill>
                <a:schemeClr val="bg1"/>
              </a:solidFill>
              <a:latin typeface="Myriad Pro"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376807"/>
            <a:ext cx="5373289" cy="4460615"/>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400" dirty="0" smtClean="0">
                <a:latin typeface="Myriad Pro" panose="020B0503030403020204"/>
              </a:rPr>
              <a:t>LifeSmarts </a:t>
            </a:r>
            <a:r>
              <a:rPr lang="en-US" altLang="en-US" sz="2400" dirty="0">
                <a:latin typeface="Myriad Pro" panose="020B0503030403020204"/>
              </a:rPr>
              <a:t>thanks </a:t>
            </a:r>
            <a:r>
              <a:rPr lang="en-US" altLang="en-US" sz="2400" dirty="0" smtClean="0">
                <a:latin typeface="Myriad Pro" panose="020B0503030403020204"/>
              </a:rPr>
              <a:t>Toyota North America </a:t>
            </a:r>
            <a:r>
              <a:rPr lang="en-US" altLang="en-US" sz="2400" dirty="0">
                <a:latin typeface="Myriad Pro" panose="020B0503030403020204"/>
              </a:rPr>
              <a:t>for an </a:t>
            </a:r>
            <a:r>
              <a:rPr lang="en-US" altLang="en-US" sz="2400" dirty="0" smtClean="0">
                <a:latin typeface="Myriad Pro" panose="020B0503030403020204"/>
              </a:rPr>
              <a:t>educational </a:t>
            </a:r>
            <a:r>
              <a:rPr lang="en-US" altLang="en-US" sz="2400" dirty="0">
                <a:latin typeface="Myriad Pro" panose="020B0503030403020204"/>
              </a:rPr>
              <a:t>grant to develop this lesson</a:t>
            </a:r>
          </a:p>
          <a:p>
            <a:pPr marL="0" indent="0">
              <a:buNone/>
            </a:pPr>
            <a:endParaRPr lang="en-US" sz="2400" dirty="0">
              <a:latin typeface="Myriad Pro" panose="020B0503030403020204"/>
            </a:endParaRPr>
          </a:p>
          <a:p>
            <a:pPr marL="0" indent="0">
              <a:buNone/>
            </a:pPr>
            <a:endParaRPr lang="en-US" dirty="0">
              <a:latin typeface="Myriad Pro" panose="020B0503030403020204"/>
            </a:endParaRPr>
          </a:p>
        </p:txBody>
      </p:sp>
    </p:spTree>
    <p:extLst>
      <p:ext uri="{BB962C8B-B14F-4D97-AF65-F5344CB8AC3E}">
        <p14:creationId xmlns:p14="http://schemas.microsoft.com/office/powerpoint/2010/main" val="3963952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4944"/>
            <a:ext cx="10047357" cy="768096"/>
          </a:xfrm>
        </p:spPr>
        <p:txBody>
          <a:bodyPr anchor="b">
            <a:normAutofit/>
          </a:bodyPr>
          <a:lstStyle/>
          <a:p>
            <a:r>
              <a:rPr lang="en-US" sz="4000" dirty="0">
                <a:solidFill>
                  <a:srgbClr val="B2B3B6"/>
                </a:solidFill>
                <a:latin typeface="Calibri" panose="020F0502020204030204" pitchFamily="34" charset="0"/>
                <a:cs typeface="Calibri" panose="020F0502020204030204" pitchFamily="34" charset="0"/>
              </a:rPr>
              <a:t>Comparing schools</a:t>
            </a:r>
          </a:p>
        </p:txBody>
      </p:sp>
      <p:graphicFrame>
        <p:nvGraphicFramePr>
          <p:cNvPr id="4" name="Content Placeholder 3" descr="Stacke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2169788064"/>
              </p:ext>
            </p:extLst>
          </p:nvPr>
        </p:nvGraphicFramePr>
        <p:xfrm>
          <a:off x="838200" y="1825625"/>
          <a:ext cx="10515600" cy="4100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5D1AC710-CD51-42A7-842A-D1720C9F6F34}"/>
              </a:ext>
            </a:extLst>
          </p:cNvPr>
          <p:cNvSpPr>
            <a:spLocks noGrp="1"/>
          </p:cNvSpPr>
          <p:nvPr>
            <p:ph type="sldNum" sz="quarter" idx="12"/>
          </p:nvPr>
        </p:nvSpPr>
        <p:spPr/>
        <p:txBody>
          <a:bodyPr/>
          <a:lstStyle/>
          <a:p>
            <a:fld id="{0FF54DE5-C571-48E8-A5BC-B369434E2F44}" type="slidenum">
              <a:rPr lang="en-US" smtClean="0"/>
              <a:t>7</a:t>
            </a:fld>
            <a:endParaRPr lang="en-US" dirty="0"/>
          </a:p>
        </p:txBody>
      </p:sp>
    </p:spTree>
    <p:extLst>
      <p:ext uri="{BB962C8B-B14F-4D97-AF65-F5344CB8AC3E}">
        <p14:creationId xmlns:p14="http://schemas.microsoft.com/office/powerpoint/2010/main" val="341698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BB4F2-2997-49F5-B8CB-E7F4E708D039}"/>
              </a:ext>
            </a:extLst>
          </p:cNvPr>
          <p:cNvSpPr>
            <a:spLocks noGrp="1"/>
          </p:cNvSpPr>
          <p:nvPr>
            <p:ph type="title"/>
          </p:nvPr>
        </p:nvSpPr>
        <p:spPr>
          <a:xfrm>
            <a:off x="838200" y="694944"/>
            <a:ext cx="10515600" cy="935448"/>
          </a:xfrm>
        </p:spPr>
        <p:txBody>
          <a:bodyPr>
            <a:normAutofit/>
          </a:bodyPr>
          <a:lstStyle/>
          <a:p>
            <a:r>
              <a:rPr lang="en-US" sz="4000" dirty="0">
                <a:solidFill>
                  <a:srgbClr val="B2B3B6"/>
                </a:solidFill>
                <a:latin typeface="Calibri" panose="020F0502020204030204" pitchFamily="34" charset="0"/>
                <a:cs typeface="Calibri" panose="020F0502020204030204" pitchFamily="34" charset="0"/>
              </a:rPr>
              <a:t>More Factors to Compare</a:t>
            </a:r>
          </a:p>
        </p:txBody>
      </p:sp>
      <p:sp>
        <p:nvSpPr>
          <p:cNvPr id="3" name="Content Placeholder 2">
            <a:extLst>
              <a:ext uri="{FF2B5EF4-FFF2-40B4-BE49-F238E27FC236}">
                <a16:creationId xmlns:a16="http://schemas.microsoft.com/office/drawing/2014/main" id="{2072B8C7-CCB7-4D7E-8D9E-BDBAB7A3D8D0}"/>
              </a:ext>
            </a:extLst>
          </p:cNvPr>
          <p:cNvSpPr>
            <a:spLocks noGrp="1"/>
          </p:cNvSpPr>
          <p:nvPr>
            <p:ph idx="1"/>
          </p:nvPr>
        </p:nvSpPr>
        <p:spPr>
          <a:xfrm>
            <a:off x="838200" y="1630392"/>
            <a:ext cx="10515600" cy="4290932"/>
          </a:xfrm>
        </p:spPr>
        <p:txBody>
          <a:bodyPr vert="horz" lIns="91440" tIns="45720" rIns="91440" bIns="45720" rtlCol="0" anchor="t">
            <a:normAutofit/>
          </a:bodyPr>
          <a:lstStyle/>
          <a:p>
            <a:pPr marL="0" indent="0">
              <a:buNone/>
            </a:pPr>
            <a:r>
              <a:rPr lang="en-US" sz="2400" dirty="0">
                <a:solidFill>
                  <a:srgbClr val="2F4A26"/>
                </a:solidFill>
              </a:rPr>
              <a:t>Cost</a:t>
            </a:r>
            <a:r>
              <a:rPr lang="en-US" sz="2400" dirty="0"/>
              <a:t> – </a:t>
            </a:r>
            <a:r>
              <a:rPr lang="en-US" sz="2400" dirty="0" smtClean="0"/>
              <a:t>Cost </a:t>
            </a:r>
            <a:r>
              <a:rPr lang="en-US" sz="2400" dirty="0"/>
              <a:t>of attendance, what is included in the cost</a:t>
            </a:r>
          </a:p>
          <a:p>
            <a:pPr marL="0" indent="0">
              <a:buNone/>
            </a:pPr>
            <a:r>
              <a:rPr lang="en-US" sz="2400" dirty="0">
                <a:solidFill>
                  <a:srgbClr val="2F4A26"/>
                </a:solidFill>
              </a:rPr>
              <a:t>Net price </a:t>
            </a:r>
            <a:r>
              <a:rPr lang="en-US" sz="2400" dirty="0" smtClean="0"/>
              <a:t>– The </a:t>
            </a:r>
            <a:r>
              <a:rPr lang="en-US" sz="2400" dirty="0"/>
              <a:t>cost after financial aid package</a:t>
            </a:r>
            <a:endParaRPr lang="en-US" sz="2400" dirty="0">
              <a:cs typeface="Calibri"/>
            </a:endParaRPr>
          </a:p>
          <a:p>
            <a:pPr marL="0" indent="0">
              <a:buNone/>
            </a:pPr>
            <a:r>
              <a:rPr lang="en-US" sz="2400" dirty="0">
                <a:solidFill>
                  <a:srgbClr val="2F4A26"/>
                </a:solidFill>
              </a:rPr>
              <a:t>Admission requirements </a:t>
            </a:r>
            <a:r>
              <a:rPr lang="en-US" sz="2400" dirty="0"/>
              <a:t>– </a:t>
            </a:r>
            <a:r>
              <a:rPr lang="en-US" sz="2400" dirty="0" smtClean="0"/>
              <a:t>What </a:t>
            </a:r>
            <a:r>
              <a:rPr lang="en-US" sz="2400" dirty="0"/>
              <a:t>do they require? Are standardized test scores needed, such as the SAT or ACT?</a:t>
            </a:r>
            <a:endParaRPr lang="en-US" sz="2400" dirty="0">
              <a:cs typeface="Calibri"/>
            </a:endParaRPr>
          </a:p>
          <a:p>
            <a:pPr marL="0" indent="0">
              <a:buNone/>
            </a:pPr>
            <a:r>
              <a:rPr lang="en-US" sz="2400" dirty="0">
                <a:solidFill>
                  <a:srgbClr val="2F4A26"/>
                </a:solidFill>
              </a:rPr>
              <a:t>Tuition refund policy</a:t>
            </a:r>
            <a:r>
              <a:rPr lang="en-US" sz="2400" dirty="0">
                <a:solidFill>
                  <a:srgbClr val="0070C0"/>
                </a:solidFill>
              </a:rPr>
              <a:t>  </a:t>
            </a:r>
            <a:r>
              <a:rPr lang="en-US" sz="2400" dirty="0"/>
              <a:t>– What if you enroll and never attend? What if you attend but need to drop out?</a:t>
            </a:r>
            <a:endParaRPr lang="en-US" sz="2400" dirty="0">
              <a:cs typeface="Calibri"/>
            </a:endParaRPr>
          </a:p>
          <a:p>
            <a:pPr marL="0" indent="0">
              <a:buNone/>
            </a:pPr>
            <a:r>
              <a:rPr lang="en-US" sz="2400" dirty="0">
                <a:solidFill>
                  <a:srgbClr val="2F4A26"/>
                </a:solidFill>
              </a:rPr>
              <a:t>Return-of-aid policy </a:t>
            </a:r>
            <a:r>
              <a:rPr lang="en-US" sz="2400" dirty="0"/>
              <a:t>– How is financial aid repayment handled, what will you owe?</a:t>
            </a:r>
            <a:endParaRPr lang="en-US" sz="2400" dirty="0">
              <a:cs typeface="Calibri"/>
            </a:endParaRPr>
          </a:p>
          <a:p>
            <a:pPr marL="0" indent="0">
              <a:buNone/>
            </a:pPr>
            <a:r>
              <a:rPr lang="en-US" sz="2400" dirty="0">
                <a:solidFill>
                  <a:srgbClr val="2F4A26"/>
                </a:solidFill>
              </a:rPr>
              <a:t>Enrollment contract </a:t>
            </a:r>
            <a:r>
              <a:rPr lang="en-US" sz="2400" dirty="0"/>
              <a:t>– If there is a contract, does it explain what the school gives you in exchange for your money</a:t>
            </a:r>
            <a:r>
              <a:rPr lang="en-US" sz="2400" dirty="0" smtClean="0"/>
              <a:t>?</a:t>
            </a:r>
          </a:p>
        </p:txBody>
      </p:sp>
      <p:sp>
        <p:nvSpPr>
          <p:cNvPr id="4" name="Slide Number Placeholder 3">
            <a:extLst>
              <a:ext uri="{FF2B5EF4-FFF2-40B4-BE49-F238E27FC236}">
                <a16:creationId xmlns:a16="http://schemas.microsoft.com/office/drawing/2014/main" id="{36164A27-040D-43C7-BDD9-1081A8D06100}"/>
              </a:ext>
            </a:extLst>
          </p:cNvPr>
          <p:cNvSpPr>
            <a:spLocks noGrp="1"/>
          </p:cNvSpPr>
          <p:nvPr>
            <p:ph type="sldNum" sz="quarter" idx="12"/>
          </p:nvPr>
        </p:nvSpPr>
        <p:spPr/>
        <p:txBody>
          <a:bodyPr/>
          <a:lstStyle/>
          <a:p>
            <a:fld id="{0FF54DE5-C571-48E8-A5BC-B369434E2F44}" type="slidenum">
              <a:rPr lang="en-US" smtClean="0"/>
              <a:t>8</a:t>
            </a:fld>
            <a:endParaRPr lang="en-US" dirty="0"/>
          </a:p>
        </p:txBody>
      </p:sp>
    </p:spTree>
    <p:extLst>
      <p:ext uri="{BB962C8B-B14F-4D97-AF65-F5344CB8AC3E}">
        <p14:creationId xmlns:p14="http://schemas.microsoft.com/office/powerpoint/2010/main" val="211689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5A63C-CD34-42AC-B1D1-C2F0D517D97E}"/>
              </a:ext>
            </a:extLst>
          </p:cNvPr>
          <p:cNvSpPr>
            <a:spLocks noGrp="1"/>
          </p:cNvSpPr>
          <p:nvPr>
            <p:ph type="title"/>
          </p:nvPr>
        </p:nvSpPr>
        <p:spPr>
          <a:xfrm>
            <a:off x="838200" y="667512"/>
            <a:ext cx="10515600" cy="978726"/>
          </a:xfrm>
        </p:spPr>
        <p:txBody>
          <a:bodyPr>
            <a:normAutofit/>
          </a:bodyPr>
          <a:lstStyle/>
          <a:p>
            <a:r>
              <a:rPr lang="en-US" sz="4000" dirty="0">
                <a:solidFill>
                  <a:srgbClr val="B2B3B6"/>
                </a:solidFill>
                <a:latin typeface="Calibri" panose="020F0502020204030204" pitchFamily="34" charset="0"/>
                <a:cs typeface="Calibri" panose="020F0502020204030204" pitchFamily="34" charset="0"/>
              </a:rPr>
              <a:t>Accreditation</a:t>
            </a:r>
            <a:r>
              <a:rPr lang="en-US" sz="4000" dirty="0">
                <a:solidFill>
                  <a:srgbClr val="0070C0"/>
                </a:solidFill>
              </a:rPr>
              <a:t> </a:t>
            </a:r>
          </a:p>
        </p:txBody>
      </p:sp>
      <p:sp>
        <p:nvSpPr>
          <p:cNvPr id="3" name="Content Placeholder 2">
            <a:extLst>
              <a:ext uri="{FF2B5EF4-FFF2-40B4-BE49-F238E27FC236}">
                <a16:creationId xmlns:a16="http://schemas.microsoft.com/office/drawing/2014/main" id="{DFC56675-8FA3-49AF-BB20-F2BCBE9A4659}"/>
              </a:ext>
            </a:extLst>
          </p:cNvPr>
          <p:cNvSpPr>
            <a:spLocks noGrp="1"/>
          </p:cNvSpPr>
          <p:nvPr>
            <p:ph sz="half" idx="1"/>
          </p:nvPr>
        </p:nvSpPr>
        <p:spPr>
          <a:xfrm>
            <a:off x="838200" y="1646238"/>
            <a:ext cx="10341634" cy="4530725"/>
          </a:xfrm>
        </p:spPr>
        <p:txBody>
          <a:bodyPr vert="horz" lIns="91440" tIns="45720" rIns="91440" bIns="45720" rtlCol="0" anchor="t">
            <a:normAutofit/>
          </a:bodyPr>
          <a:lstStyle/>
          <a:p>
            <a:pPr marL="0" indent="0">
              <a:buNone/>
            </a:pPr>
            <a:r>
              <a:rPr lang="en-US" sz="2400" dirty="0"/>
              <a:t>It is important that the school you attend is accredited.</a:t>
            </a:r>
          </a:p>
          <a:p>
            <a:pPr marL="0" indent="0">
              <a:buNone/>
            </a:pPr>
            <a:r>
              <a:rPr lang="en-US" sz="2400" dirty="0"/>
              <a:t>This is a </a:t>
            </a:r>
            <a:r>
              <a:rPr lang="en-US" sz="2400" dirty="0" smtClean="0"/>
              <a:t>guarantee that </a:t>
            </a:r>
            <a:r>
              <a:rPr lang="en-US" sz="2400" dirty="0"/>
              <a:t>your degree or certificate will be recognized by employers and other educational institutions.</a:t>
            </a:r>
          </a:p>
          <a:p>
            <a:pPr marL="0" indent="0">
              <a:buNone/>
            </a:pPr>
            <a:r>
              <a:rPr lang="en-US" sz="2400" dirty="0"/>
              <a:t>Most states have laws requiring that career colleges and technical schools be licensed, another sign that the program is legitimate.</a:t>
            </a:r>
          </a:p>
          <a:p>
            <a:pPr marL="0" indent="0">
              <a:buNone/>
            </a:pPr>
            <a:endParaRPr lang="en-US" sz="2000" dirty="0"/>
          </a:p>
        </p:txBody>
      </p:sp>
      <p:sp>
        <p:nvSpPr>
          <p:cNvPr id="5" name="Slide Number Placeholder 4">
            <a:extLst>
              <a:ext uri="{FF2B5EF4-FFF2-40B4-BE49-F238E27FC236}">
                <a16:creationId xmlns:a16="http://schemas.microsoft.com/office/drawing/2014/main" id="{413C1FA1-31F7-42EC-95E0-CEDAB84B857C}"/>
              </a:ext>
            </a:extLst>
          </p:cNvPr>
          <p:cNvSpPr>
            <a:spLocks noGrp="1"/>
          </p:cNvSpPr>
          <p:nvPr>
            <p:ph type="sldNum" sz="quarter" idx="12"/>
          </p:nvPr>
        </p:nvSpPr>
        <p:spPr/>
        <p:txBody>
          <a:bodyPr/>
          <a:lstStyle/>
          <a:p>
            <a:fld id="{0FF54DE5-C571-48E8-A5BC-B369434E2F44}" type="slidenum">
              <a:rPr lang="en-US" smtClean="0"/>
              <a:t>9</a:t>
            </a:fld>
            <a:endParaRPr lang="en-US" dirty="0"/>
          </a:p>
        </p:txBody>
      </p:sp>
    </p:spTree>
    <p:extLst>
      <p:ext uri="{BB962C8B-B14F-4D97-AF65-F5344CB8AC3E}">
        <p14:creationId xmlns:p14="http://schemas.microsoft.com/office/powerpoint/2010/main" val="75602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7020</TotalTime>
  <Words>5029</Words>
  <Application>Microsoft Office PowerPoint</Application>
  <PresentationFormat>Widescreen</PresentationFormat>
  <Paragraphs>499</Paragraphs>
  <Slides>62</Slides>
  <Notes>53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62</vt:i4>
      </vt:variant>
    </vt:vector>
  </HeadingPairs>
  <TitlesOfParts>
    <vt:vector size="73" baseType="lpstr">
      <vt:lpstr>Arial</vt:lpstr>
      <vt:lpstr>Arimo</vt:lpstr>
      <vt:lpstr>Calibri</vt:lpstr>
      <vt:lpstr>Calibri Light</vt:lpstr>
      <vt:lpstr>Euphemia</vt:lpstr>
      <vt:lpstr>Gotham</vt:lpstr>
      <vt:lpstr>Myriad Pro</vt:lpstr>
      <vt:lpstr>Noto Serif</vt:lpstr>
      <vt:lpstr>Source Sans Pro</vt:lpstr>
      <vt:lpstr>Times New Roman</vt:lpstr>
      <vt:lpstr>Office Theme</vt:lpstr>
      <vt:lpstr>A Basic Guide to Selecting and Financing Career School or College</vt:lpstr>
      <vt:lpstr>PowerPoint Presentation</vt:lpstr>
      <vt:lpstr>PowerPoint Presentation</vt:lpstr>
      <vt:lpstr>Career Goals</vt:lpstr>
      <vt:lpstr>Types of Schools</vt:lpstr>
      <vt:lpstr>Certificate or Degree</vt:lpstr>
      <vt:lpstr>Comparing schools</vt:lpstr>
      <vt:lpstr>More Factors to Compare</vt:lpstr>
      <vt:lpstr>Accreditation </vt:lpstr>
      <vt:lpstr>Completion and Job Placement rates</vt:lpstr>
      <vt:lpstr>Beware of Diploma Mills</vt:lpstr>
      <vt:lpstr>Think About It. </vt:lpstr>
      <vt:lpstr>PowerPoint Presentation</vt:lpstr>
      <vt:lpstr>What is the FAFSA?</vt:lpstr>
      <vt:lpstr>Information to Gather to complete the FAFSA </vt:lpstr>
      <vt:lpstr>SAR – Student Aid Report</vt:lpstr>
      <vt:lpstr>Award Letter or Financial Aid Package</vt:lpstr>
      <vt:lpstr>  The award letter should also include: </vt:lpstr>
      <vt:lpstr> After the FAFSA: What Happens Next  </vt:lpstr>
      <vt:lpstr>Think About It. </vt:lpstr>
      <vt:lpstr>Think About It. </vt:lpstr>
      <vt:lpstr>PowerPoint Presentation</vt:lpstr>
      <vt:lpstr>Start Early</vt:lpstr>
      <vt:lpstr>Types of Scholarships</vt:lpstr>
      <vt:lpstr>Free Information Sources to Find Scholarships</vt:lpstr>
      <vt:lpstr>Information to Gather for Scholarship Applications </vt:lpstr>
      <vt:lpstr>School</vt:lpstr>
      <vt:lpstr>Personal</vt:lpstr>
      <vt:lpstr>Essay</vt:lpstr>
      <vt:lpstr>A few last tips</vt:lpstr>
      <vt:lpstr>And then…</vt:lpstr>
      <vt:lpstr>Think About It. </vt:lpstr>
      <vt:lpstr>PowerPoint Presentation</vt:lpstr>
      <vt:lpstr>Scholarship Scams</vt:lpstr>
      <vt:lpstr>Don’t fall for it – </vt:lpstr>
      <vt:lpstr>PowerPoint Presentation</vt:lpstr>
      <vt:lpstr>Types of Federal Student Aid</vt:lpstr>
      <vt:lpstr>Loans</vt:lpstr>
      <vt:lpstr>Federal Direct Subsidized Loan</vt:lpstr>
      <vt:lpstr>Federal Direct Unsubsidized Loan</vt:lpstr>
      <vt:lpstr>Direct PLUS Loan</vt:lpstr>
      <vt:lpstr>Private Student Loans</vt:lpstr>
      <vt:lpstr>Grants</vt:lpstr>
      <vt:lpstr>How much to borrow?</vt:lpstr>
      <vt:lpstr>Responsible Borrowing</vt:lpstr>
      <vt:lpstr>Work-Study</vt:lpstr>
      <vt:lpstr>State-Based Financial Aid</vt:lpstr>
      <vt:lpstr>Serving Our Country </vt:lpstr>
      <vt:lpstr>Think About It. </vt:lpstr>
      <vt:lpstr>Think About It. </vt:lpstr>
      <vt:lpstr>PowerPoint Presentation</vt:lpstr>
      <vt:lpstr>Repayment</vt:lpstr>
      <vt:lpstr>Student Loan Servicer</vt:lpstr>
      <vt:lpstr>PSLF – Public Service Loan Forgiveness Program</vt:lpstr>
      <vt:lpstr>PSLF – Public Service Loan Forgiveness</vt:lpstr>
      <vt:lpstr>Know what you can afford to repay</vt:lpstr>
      <vt:lpstr>Consequences of student loan debt</vt:lpstr>
      <vt:lpstr>Delinquency and Default</vt:lpstr>
      <vt:lpstr>Think About It. </vt:lpstr>
      <vt:lpstr>Think About It.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Basic Guide to Selecting and Financing Career School or College</dc:title>
  <dc:creator>Lisa Hertzberg</dc:creator>
  <cp:lastModifiedBy>Lisa Hertzberg</cp:lastModifiedBy>
  <cp:revision>63</cp:revision>
  <dcterms:created xsi:type="dcterms:W3CDTF">2021-09-22T21:17:36Z</dcterms:created>
  <dcterms:modified xsi:type="dcterms:W3CDTF">2021-10-01T15:36:07Z</dcterms:modified>
</cp:coreProperties>
</file>