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6" r:id="rId2"/>
    <p:sldId id="287" r:id="rId3"/>
    <p:sldId id="256"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7" r:id="rId29"/>
    <p:sldId id="31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0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05" autoAdjust="0"/>
  </p:normalViewPr>
  <p:slideViewPr>
    <p:cSldViewPr>
      <p:cViewPr varScale="1">
        <p:scale>
          <a:sx n="90" d="100"/>
          <a:sy n="90" d="100"/>
        </p:scale>
        <p:origin x="21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27AC2A8-7F29-4B71-B0D5-A9ADF772BDC7}" type="datetimeFigureOut">
              <a:rPr lang="en-US"/>
              <a:pPr>
                <a:defRPr/>
              </a:pPr>
              <a:t>9/14/2021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E56BC6D-2C49-4985-9423-2367CDB01B4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Edit the topic by double-clicking on </a:t>
            </a:r>
            <a:r>
              <a:rPr lang="en-US" b="1" smtClean="0"/>
              <a:t>Type the topic here</a:t>
            </a:r>
            <a:r>
              <a:rPr lang="en-US" smtClean="0"/>
              <a:t>.</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912B2-1F88-4502-82D5-E13E796E7304}"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Double-click on each topic at the top to edit it.</a:t>
            </a:r>
          </a:p>
          <a:p>
            <a:pPr>
              <a:spcBef>
                <a:spcPct val="0"/>
              </a:spcBef>
            </a:pPr>
            <a:r>
              <a:rPr lang="en-US" smtClean="0"/>
              <a:t>The numbers are all hyperlinked to the questions.  The hyperlinks only work in the Slide Show view, and in PowerPoint 2007 or later.  Type Shift and F5 simultaneously to test your links.</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72F144-90C5-4283-B429-7222D2260626}"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On each question slide, you can double-click the white text to add a question. </a:t>
            </a:r>
          </a:p>
          <a:p>
            <a:pPr>
              <a:spcBef>
                <a:spcPct val="0"/>
              </a:spcBef>
            </a:pPr>
            <a:r>
              <a:rPr lang="en-US" i="1" smtClean="0"/>
              <a:t>Take special care to not press Delete before editing the text, as it will remove the animations and possibly the formatting. </a:t>
            </a:r>
          </a:p>
          <a:p>
            <a:pPr>
              <a:spcBef>
                <a:spcPct val="0"/>
              </a:spcBef>
            </a:pPr>
            <a:r>
              <a:rPr lang="en-US" smtClean="0"/>
              <a:t>To insert pictures, shapes, or Clip Art, too, go to the Insert ribbon. </a:t>
            </a:r>
          </a:p>
          <a:p>
            <a:pPr>
              <a:spcBef>
                <a:spcPct val="0"/>
              </a:spcBef>
            </a:pPr>
            <a:r>
              <a:rPr lang="en-US" smtClean="0"/>
              <a:t>Double-click on the black text to enter the answer. The house in the bottom left corner will allow the students to return to Slide 2, where the question board is found.</a:t>
            </a:r>
          </a:p>
          <a:p>
            <a:pPr>
              <a:spcBef>
                <a:spcPct val="0"/>
              </a:spcBef>
            </a:pPr>
            <a:r>
              <a:rPr lang="en-US" smtClean="0"/>
              <a:t>Make sure to change your Topic section at the top of your slides, too.</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E4E4F9-EF2C-487D-9FF6-4A8AD931E0FE}"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BB6D23-FC44-4747-952F-070E375CE0FB}" type="slidenum">
              <a:rPr lang="en-US"/>
              <a:pPr fontAlgn="base">
                <a:spcBef>
                  <a:spcPct val="0"/>
                </a:spcBef>
                <a:spcAft>
                  <a:spcPct val="0"/>
                </a:spcAft>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These “Daily Double” slides are linked to the questions. </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73BD39-6E65-457C-9AEA-CF9368ED6C2E}" type="slidenum">
              <a:rPr lang="en-US"/>
              <a:pPr fontAlgn="base">
                <a:spcBef>
                  <a:spcPct val="0"/>
                </a:spcBef>
                <a:spcAft>
                  <a:spcPct val="0"/>
                </a:spcAft>
              </a:pPr>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Template designed by Theresa M. Dyson</a:t>
            </a:r>
          </a:p>
          <a:p>
            <a:pPr>
              <a:spcBef>
                <a:spcPct val="0"/>
              </a:spcBef>
            </a:pPr>
            <a:r>
              <a:rPr lang="en-US" smtClean="0"/>
              <a:t>Computer Resource Specialist, Virginia Beach City Public Schools</a:t>
            </a:r>
          </a:p>
          <a:p>
            <a:pPr>
              <a:spcBef>
                <a:spcPct val="0"/>
              </a:spcBef>
            </a:pPr>
            <a:r>
              <a:rPr lang="en-US" smtClean="0"/>
              <a:t>Adjunct Professor, Tidewater Community College</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656F21-20E1-400A-A4D3-504E9477CC7E}" type="slidenum">
              <a:rPr lang="en-US"/>
              <a:pPr fontAlgn="base">
                <a:spcBef>
                  <a:spcPct val="0"/>
                </a:spcBef>
                <a:spcAft>
                  <a:spcPct val="0"/>
                </a:spcAft>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DD118F-C66F-4498-8520-90F4F4219ABD}" type="datetimeFigureOut">
              <a:rPr lang="en-US"/>
              <a:pPr>
                <a:defRPr/>
              </a:pPr>
              <a:t>9/14/2021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C1C8B9-68E5-4F61-A747-6FB29B9F04F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B86523-4280-4AD7-82FE-35259E969FFE}" type="datetimeFigureOut">
              <a:rPr lang="en-US"/>
              <a:pPr>
                <a:defRPr/>
              </a:pPr>
              <a:t>9/14/2021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5E99F8-E114-4677-8C55-A1F30A87911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F17558-B216-4AAA-9E4C-3DDFB5006D79}" type="datetimeFigureOut">
              <a:rPr lang="en-US"/>
              <a:pPr>
                <a:defRPr/>
              </a:pPr>
              <a:t>9/14/2021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B7D73E-078D-4DE3-9362-C66614A3288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14F06C-2B63-4B0B-BDA0-36EBB9B4BF8D}" type="datetimeFigureOut">
              <a:rPr lang="en-US"/>
              <a:pPr>
                <a:defRPr/>
              </a:pPr>
              <a:t>9/14/2021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CF9CF2-C099-41DB-897C-3414EDB5940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FAEF39-4657-4D6A-8B17-58502AE53489}" type="datetimeFigureOut">
              <a:rPr lang="en-US"/>
              <a:pPr>
                <a:defRPr/>
              </a:pPr>
              <a:t>9/14/2021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0F8407-1FFA-485E-AF36-C2CE726FC91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70C7788-D2E3-4A55-B312-008F20217483}" type="datetimeFigureOut">
              <a:rPr lang="en-US"/>
              <a:pPr>
                <a:defRPr/>
              </a:pPr>
              <a:t>9/14/2021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C5DB49-D376-4811-A4BA-10A785ACC2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FE1632-9664-4CE1-9D30-2BD904DD6D5D}" type="datetimeFigureOut">
              <a:rPr lang="en-US"/>
              <a:pPr>
                <a:defRPr/>
              </a:pPr>
              <a:t>9/14/2021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B2FFA55-B657-4027-A9B6-02A14CF3CE0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3FFD369-FA57-4C60-9806-EFFA6EF929BA}" type="datetimeFigureOut">
              <a:rPr lang="en-US"/>
              <a:pPr>
                <a:defRPr/>
              </a:pPr>
              <a:t>9/14/2021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31B6089-3F5C-4845-9E3E-9F7C32B201E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6CB03D-0CFF-42D6-B94F-6AB8C2F42177}" type="datetimeFigureOut">
              <a:rPr lang="en-US"/>
              <a:pPr>
                <a:defRPr/>
              </a:pPr>
              <a:t>9/14/2021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7A543F-FDD7-42C1-B681-3D4A7BF5C2A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F2FD62-1B7F-4F76-9FAA-4A81BCC7D588}" type="datetimeFigureOut">
              <a:rPr lang="en-US"/>
              <a:pPr>
                <a:defRPr/>
              </a:pPr>
              <a:t>9/14/2021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E1323C-B322-4028-9330-80C59CB2F95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346BA6-0FC0-4766-BA10-2E8941D93724}" type="datetimeFigureOut">
              <a:rPr lang="en-US"/>
              <a:pPr>
                <a:defRPr/>
              </a:pPr>
              <a:t>9/14/2021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5AF516-DD65-43FF-856B-5A84A49EF07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CC915A9-C0B8-4611-9839-C81D9C0B3E23}" type="datetimeFigureOut">
              <a:rPr lang="en-US"/>
              <a:pPr>
                <a:defRPr/>
              </a:pPr>
              <a:t>9/14/2021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1F35BF2-7CDA-4A75-A3C7-D79E2E9B0D2B}"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5.xml"/><Relationship Id="rId18" Type="http://schemas.openxmlformats.org/officeDocument/2006/relationships/slide" Target="slide6.xml"/><Relationship Id="rId26" Type="http://schemas.openxmlformats.org/officeDocument/2006/relationships/slide" Target="slide22.xml"/><Relationship Id="rId3" Type="http://schemas.openxmlformats.org/officeDocument/2006/relationships/slide" Target="slide3.xml"/><Relationship Id="rId21" Type="http://schemas.openxmlformats.org/officeDocument/2006/relationships/slide" Target="slide21.xml"/><Relationship Id="rId7" Type="http://schemas.openxmlformats.org/officeDocument/2006/relationships/slide" Target="slide23.xml"/><Relationship Id="rId12" Type="http://schemas.openxmlformats.org/officeDocument/2006/relationships/slide" Target="slide24.xml"/><Relationship Id="rId17" Type="http://schemas.openxmlformats.org/officeDocument/2006/relationships/slide" Target="slide25.xml"/><Relationship Id="rId25" Type="http://schemas.openxmlformats.org/officeDocument/2006/relationships/slide" Target="slide17.xml"/><Relationship Id="rId2" Type="http://schemas.openxmlformats.org/officeDocument/2006/relationships/notesSlide" Target="../notesSlides/notesSlide2.xml"/><Relationship Id="rId16" Type="http://schemas.openxmlformats.org/officeDocument/2006/relationships/slide" Target="slide20.xml"/><Relationship Id="rId20"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8.xml"/><Relationship Id="rId11" Type="http://schemas.openxmlformats.org/officeDocument/2006/relationships/slide" Target="slide19.xml"/><Relationship Id="rId24" Type="http://schemas.openxmlformats.org/officeDocument/2006/relationships/slide" Target="slide12.xml"/><Relationship Id="rId5" Type="http://schemas.openxmlformats.org/officeDocument/2006/relationships/slide" Target="slide13.xml"/><Relationship Id="rId15" Type="http://schemas.openxmlformats.org/officeDocument/2006/relationships/slide" Target="slide15.xml"/><Relationship Id="rId23" Type="http://schemas.openxmlformats.org/officeDocument/2006/relationships/slide" Target="slide7.xml"/><Relationship Id="rId10" Type="http://schemas.openxmlformats.org/officeDocument/2006/relationships/slide" Target="slide14.xml"/><Relationship Id="rId19" Type="http://schemas.openxmlformats.org/officeDocument/2006/relationships/slide" Target="slide29.xml"/><Relationship Id="rId4" Type="http://schemas.openxmlformats.org/officeDocument/2006/relationships/slide" Target="slide8.xml"/><Relationship Id="rId9" Type="http://schemas.openxmlformats.org/officeDocument/2006/relationships/slide" Target="slide9.xml"/><Relationship Id="rId14" Type="http://schemas.openxmlformats.org/officeDocument/2006/relationships/slide" Target="slide10.xml"/><Relationship Id="rId22" Type="http://schemas.openxmlformats.org/officeDocument/2006/relationships/slide" Target="slide26.xml"/><Relationship Id="rId27" Type="http://schemas.openxmlformats.org/officeDocument/2006/relationships/slide" Target="slide27.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p:spPr>
        <p:txBody>
          <a:bodyPr rtlCol="0">
            <a:noAutofit/>
            <a:scene3d>
              <a:camera prst="orthographicFront"/>
              <a:lightRig rig="soft" dir="t">
                <a:rot lat="0" lon="0" rev="10800000"/>
              </a:lightRig>
            </a:scene3d>
            <a:sp3d>
              <a:bevelT w="27940" h="12700"/>
              <a:contourClr>
                <a:srgbClr val="DDDDDD"/>
              </a:contourClr>
            </a:sp3d>
          </a:bodyPr>
          <a:lstStyle/>
          <a:p>
            <a:pPr fontAlgn="auto">
              <a:spcAft>
                <a:spcPts val="0"/>
              </a:spcAft>
              <a:defRPr/>
            </a:pPr>
            <a:r>
              <a:rPr lang="en-US" sz="2800" b="1" spc="150" dirty="0" smtClean="0">
                <a:ln w="11430"/>
                <a:solidFill>
                  <a:srgbClr val="F8F8F8"/>
                </a:solidFill>
                <a:effectLst>
                  <a:outerShdw blurRad="25400" algn="tl" rotWithShape="0">
                    <a:srgbClr val="000000">
                      <a:alpha val="43000"/>
                    </a:srgbClr>
                  </a:outerShdw>
                </a:effectLst>
              </a:rPr>
              <a:t/>
            </a:r>
            <a:br>
              <a:rPr lang="en-US" sz="2800" b="1" spc="150" dirty="0" smtClean="0">
                <a:ln w="11430"/>
                <a:solidFill>
                  <a:srgbClr val="F8F8F8"/>
                </a:solidFill>
                <a:effectLst>
                  <a:outerShdw blurRad="25400" algn="tl" rotWithShape="0">
                    <a:srgbClr val="000000">
                      <a:alpha val="43000"/>
                    </a:srgbClr>
                  </a:outerShdw>
                </a:effectLst>
              </a:rPr>
            </a:br>
            <a:r>
              <a:rPr lang="en-US" sz="2800" b="1" spc="150" dirty="0" smtClean="0">
                <a:ln w="11430"/>
                <a:solidFill>
                  <a:srgbClr val="F8F8F8"/>
                </a:solidFill>
                <a:effectLst>
                  <a:outerShdw blurRad="25400" algn="tl" rotWithShape="0">
                    <a:srgbClr val="000000">
                      <a:alpha val="43000"/>
                    </a:srgbClr>
                  </a:outerShdw>
                </a:effectLst>
              </a:rPr>
              <a:t/>
            </a:r>
            <a:br>
              <a:rPr lang="en-US" sz="2800" b="1" spc="150" dirty="0" smtClean="0">
                <a:ln w="11430"/>
                <a:solidFill>
                  <a:srgbClr val="F8F8F8"/>
                </a:solidFill>
                <a:effectLst>
                  <a:outerShdw blurRad="25400" algn="tl" rotWithShape="0">
                    <a:srgbClr val="000000">
                      <a:alpha val="43000"/>
                    </a:srgbClr>
                  </a:outerShdw>
                </a:effectLst>
              </a:rPr>
            </a:br>
            <a:r>
              <a:rPr lang="en-US" sz="2800" b="1" spc="150" dirty="0" smtClean="0">
                <a:ln w="11430"/>
                <a:solidFill>
                  <a:srgbClr val="F8F8F8"/>
                </a:solidFill>
                <a:effectLst>
                  <a:outerShdw blurRad="25400" algn="tl" rotWithShape="0">
                    <a:srgbClr val="000000">
                      <a:alpha val="43000"/>
                    </a:srgbClr>
                  </a:outerShdw>
                </a:effectLst>
              </a:rPr>
              <a:t/>
            </a:r>
            <a:br>
              <a:rPr lang="en-US" sz="2800" b="1" spc="150" dirty="0" smtClean="0">
                <a:ln w="11430"/>
                <a:solidFill>
                  <a:srgbClr val="F8F8F8"/>
                </a:solidFill>
                <a:effectLst>
                  <a:outerShdw blurRad="25400" algn="tl" rotWithShape="0">
                    <a:srgbClr val="000000">
                      <a:alpha val="43000"/>
                    </a:srgbClr>
                  </a:outerShdw>
                </a:effectLst>
              </a:rPr>
            </a:br>
            <a:r>
              <a:rPr lang="en-US" sz="2800" b="1" spc="150" dirty="0" smtClean="0">
                <a:ln w="11430"/>
                <a:solidFill>
                  <a:srgbClr val="F8F8F8"/>
                </a:solidFill>
                <a:effectLst>
                  <a:outerShdw blurRad="25400" algn="tl" rotWithShape="0">
                    <a:srgbClr val="000000">
                      <a:alpha val="43000"/>
                    </a:srgbClr>
                  </a:outerShdw>
                </a:effectLst>
              </a:rPr>
              <a:t>I have the answer, now…</a:t>
            </a:r>
            <a:r>
              <a:rPr lang="en-US" sz="9600" b="1" spc="150" dirty="0" smtClean="0">
                <a:ln w="11430"/>
                <a:solidFill>
                  <a:srgbClr val="F8F8F8"/>
                </a:solidFill>
                <a:effectLst>
                  <a:outerShdw blurRad="25400" algn="tl" rotWithShape="0">
                    <a:srgbClr val="000000">
                      <a:alpha val="43000"/>
                    </a:srgbClr>
                  </a:outerShdw>
                </a:effectLst>
              </a:rPr>
              <a:t/>
            </a:r>
            <a:br>
              <a:rPr lang="en-US" sz="9600" b="1" spc="150" dirty="0" smtClean="0">
                <a:ln w="11430"/>
                <a:solidFill>
                  <a:srgbClr val="F8F8F8"/>
                </a:solidFill>
                <a:effectLst>
                  <a:outerShdw blurRad="25400" algn="tl" rotWithShape="0">
                    <a:srgbClr val="000000">
                      <a:alpha val="43000"/>
                    </a:srgbClr>
                  </a:outerShdw>
                </a:effectLst>
              </a:rPr>
            </a:br>
            <a:r>
              <a:rPr lang="en-US" sz="9600" b="1" spc="150" dirty="0" smtClean="0">
                <a:ln w="11430"/>
                <a:solidFill>
                  <a:srgbClr val="F8F8F8"/>
                </a:solidFill>
                <a:effectLst>
                  <a:outerShdw blurRad="25400" algn="tl" rotWithShape="0">
                    <a:srgbClr val="000000">
                      <a:alpha val="43000"/>
                    </a:srgbClr>
                  </a:outerShdw>
                </a:effectLst>
              </a:rPr>
              <a:t>Tell me the Question</a:t>
            </a:r>
            <a:endParaRPr lang="en-US" sz="9600" b="1" spc="150" dirty="0">
              <a:ln w="11430"/>
              <a:solidFill>
                <a:srgbClr val="F8F8F8"/>
              </a:solidFill>
              <a:effectLst>
                <a:outerShdw blurRad="25400" algn="tl" rotWithShape="0">
                  <a:srgbClr val="000000">
                    <a:alpha val="43000"/>
                  </a:srgbClr>
                </a:outerShdw>
              </a:effectLst>
            </a:endParaRP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smtClean="0">
              <a:solidFill>
                <a:srgbClr val="FFFF00"/>
              </a:solidFill>
            </a:endParaRPr>
          </a:p>
          <a:p>
            <a:pPr fontAlgn="auto">
              <a:spcAft>
                <a:spcPts val="0"/>
              </a:spcAft>
              <a:buFont typeface="Arial" pitchFamily="34" charset="0"/>
              <a:buNone/>
              <a:defRPr/>
            </a:pPr>
            <a:r>
              <a:rPr lang="en-US" dirty="0" smtClean="0">
                <a:solidFill>
                  <a:srgbClr val="FFFF00"/>
                </a:solidFill>
              </a:rPr>
              <a:t>Over-the-Counter Medicine</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The Drug Facts Label: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590800" y="1828800"/>
            <a:ext cx="4419600" cy="2438400"/>
          </a:xfrm>
        </p:spPr>
        <p:txBody>
          <a:bodyPr rtlCol="0">
            <a:normAutofit/>
          </a:bodyPr>
          <a:lstStyle/>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The symptoms or illnesses an OTC medicine is meant to treat are listed in this section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the Uses section?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The Drug Facts Label: 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514600" y="1447800"/>
            <a:ext cx="4191000" cy="2438400"/>
          </a:xfrm>
        </p:spPr>
        <p:txBody>
          <a:bodyPr rtlCol="0">
            <a:normAutofit fontScale="92500" lnSpcReduction="2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avoid overdose because the same drug could be in another medication you are taking, check this</a:t>
            </a: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fontScale="92500" lnSpcReduction="20000"/>
          </a:bodyPr>
          <a:lstStyle/>
          <a:p>
            <a:pPr algn="ctr" fontAlgn="auto">
              <a:spcAft>
                <a:spcPts val="0"/>
              </a:spcAft>
              <a:buFont typeface="Arial" pitchFamily="34" charset="0"/>
              <a:buNone/>
              <a:defRPr/>
            </a:pPr>
            <a:r>
              <a:rPr lang="en-US" b="1" i="1" dirty="0" smtClean="0">
                <a:solidFill>
                  <a:srgbClr val="FFFF00"/>
                </a:solidFill>
              </a:rPr>
              <a:t>What is the Active Ingredient  (section)?</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The Drug Facts Label: 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3962400" cy="28956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This section often includes a telephone icon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ebdings"/>
              </a:rPr>
              <a:t> and a telephone number</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the Questions section?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Beware: 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524000"/>
            <a:ext cx="3962400" cy="2438400"/>
          </a:xfrm>
        </p:spPr>
        <p:txBody>
          <a:bodyPr rtlCol="0">
            <a:normAutofit fontScale="92500" lnSpcReduction="2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Frequently included in Warnings, avoid these types of beverages when taking medication</a:t>
            </a: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fontScale="92500" lnSpcReduction="20000"/>
          </a:bodyPr>
          <a:lstStyle/>
          <a:p>
            <a:pPr algn="ctr" fontAlgn="auto">
              <a:spcAft>
                <a:spcPts val="0"/>
              </a:spcAft>
              <a:buFont typeface="Arial" pitchFamily="34" charset="0"/>
              <a:buNone/>
              <a:defRPr/>
            </a:pPr>
            <a:r>
              <a:rPr lang="en-US" b="1" i="1" dirty="0" smtClean="0">
                <a:solidFill>
                  <a:srgbClr val="FFFF00"/>
                </a:solidFill>
              </a:rPr>
              <a:t>What is alcohol?</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Beware: 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3886200" cy="28194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These  2 “womanly” conditions require a doctor’s advice before taking most drugs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pregnant &amp; nursing?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Beware: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524000"/>
            <a:ext cx="4038600" cy="2209800"/>
          </a:xfrm>
        </p:spPr>
        <p:txBody>
          <a:bodyPr rtlCol="0">
            <a:normAutofit fontScale="92500" lnSpcReduction="2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 vital organ that sits under the ribcage &amp; can be damaged by an acetaminophen overdose</a:t>
            </a: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fontScale="92500" lnSpcReduction="20000"/>
          </a:bodyPr>
          <a:lstStyle/>
          <a:p>
            <a:pPr algn="ctr" fontAlgn="auto">
              <a:spcAft>
                <a:spcPts val="0"/>
              </a:spcAft>
              <a:buFont typeface="Arial" pitchFamily="34" charset="0"/>
              <a:buNone/>
              <a:defRPr/>
            </a:pPr>
            <a:r>
              <a:rPr lang="en-US" b="1" i="1" dirty="0" smtClean="0">
                <a:solidFill>
                  <a:srgbClr val="FFFF00"/>
                </a:solidFill>
              </a:rPr>
              <a:t>What is the liver?</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Beware: 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4191000" cy="26670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OTC medicines can cause internal bleeding, stomach bleeding, and kidney disease</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are risks?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Beware: 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4191000" cy="25908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From two Greek words “an” (without) and “algos” (pain), this group of drugs relieves pain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are analgesics?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OTCs: 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3886200" cy="27432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This abbreviation stands for non-steroidal anti-inflammatory drugs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NSAID?</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OTCs: 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3657600" cy="23622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Used to reduce or eliminate “underarm wetness”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antiperspirant?</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2"/>
          <a:ext cx="8686800" cy="6522720"/>
        </p:xfrm>
        <a:graphic>
          <a:graphicData uri="http://schemas.openxmlformats.org/drawingml/2006/table">
            <a:tbl>
              <a:tblPr firstRow="1" bandRow="1">
                <a:tableStyleId>{93296810-A885-4BE3-A3E7-6D5BEEA58F35}</a:tableStyleId>
              </a:tblPr>
              <a:tblGrid>
                <a:gridCol w="1737360">
                  <a:extLst>
                    <a:ext uri="{9D8B030D-6E8A-4147-A177-3AD203B41FA5}">
                      <a16:colId xmlns:a16="http://schemas.microsoft.com/office/drawing/2014/main" val="20000"/>
                    </a:ext>
                  </a:extLst>
                </a:gridCol>
                <a:gridCol w="173736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737360">
                  <a:extLst>
                    <a:ext uri="{9D8B030D-6E8A-4147-A177-3AD203B41FA5}">
                      <a16:colId xmlns:a16="http://schemas.microsoft.com/office/drawing/2014/main" val="20004"/>
                    </a:ext>
                  </a:extLst>
                </a:gridCol>
              </a:tblGrid>
              <a:tr h="1066800">
                <a:tc>
                  <a:txBody>
                    <a:bodyPr/>
                    <a:lstStyle/>
                    <a:p>
                      <a:pPr algn="ctr"/>
                      <a:r>
                        <a:rPr lang="en-US" sz="2400" dirty="0" smtClean="0">
                          <a:effectLst>
                            <a:reflection blurRad="6350" stA="55000" endA="50" endPos="85000" dist="29997" dir="5400000" sy="-100000" algn="bl" rotWithShape="0"/>
                          </a:effectLst>
                        </a:rPr>
                        <a:t>All</a:t>
                      </a:r>
                      <a:r>
                        <a:rPr lang="en-US" sz="2400" baseline="0" dirty="0" smtClean="0">
                          <a:effectLst>
                            <a:reflection blurRad="6350" stA="55000" endA="50" endPos="85000" dist="29997" dir="5400000" sy="-100000" algn="bl" rotWithShape="0"/>
                          </a:effectLst>
                        </a:rPr>
                        <a:t> About Drugs</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tc>
                  <a:txBody>
                    <a:bodyPr/>
                    <a:lstStyle/>
                    <a:p>
                      <a:pPr algn="ctr"/>
                      <a:r>
                        <a:rPr lang="en-US" sz="2400" dirty="0" smtClean="0">
                          <a:effectLst>
                            <a:reflection blurRad="6350" stA="55000" endA="50" endPos="85000" dist="29997" dir="5400000" sy="-100000" algn="bl" rotWithShape="0"/>
                          </a:effectLst>
                        </a:rPr>
                        <a:t>Drug Facts Label</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tc>
                  <a:txBody>
                    <a:bodyPr/>
                    <a:lstStyle/>
                    <a:p>
                      <a:pPr algn="ctr"/>
                      <a:r>
                        <a:rPr lang="en-US" sz="2400" dirty="0" smtClean="0">
                          <a:effectLst>
                            <a:reflection blurRad="6350" stA="55000" endA="50" endPos="85000" dist="29997" dir="5400000" sy="-100000" algn="bl" rotWithShape="0"/>
                          </a:effectLst>
                        </a:rPr>
                        <a:t>Beware</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tc>
                  <a:txBody>
                    <a:bodyPr/>
                    <a:lstStyle/>
                    <a:p>
                      <a:pPr algn="ctr"/>
                      <a:r>
                        <a:rPr lang="en-US" sz="2400" dirty="0" smtClean="0">
                          <a:effectLst>
                            <a:reflection blurRad="6350" stA="55000" endA="50" endPos="85000" dist="29997" dir="5400000" sy="-100000" algn="bl" rotWithShape="0"/>
                          </a:effectLst>
                        </a:rPr>
                        <a:t>OTCs</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tc>
                  <a:txBody>
                    <a:bodyPr/>
                    <a:lstStyle/>
                    <a:p>
                      <a:pPr algn="ctr"/>
                      <a:r>
                        <a:rPr lang="en-US" sz="2400" dirty="0" smtClean="0">
                          <a:effectLst>
                            <a:reflection blurRad="6350" stA="55000" endA="50" endPos="85000" dist="29997" dir="5400000" sy="-100000" algn="bl" rotWithShape="0"/>
                          </a:effectLst>
                        </a:rPr>
                        <a:t>Things You Should Know</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extLst>
                  <a:ext uri="{0D108BD9-81ED-4DB2-BD59-A6C34878D82A}">
                    <a16:rowId xmlns:a16="http://schemas.microsoft.com/office/drawing/2014/main" val="10000"/>
                  </a:ext>
                </a:extLst>
              </a:tr>
              <a:tr h="1066800">
                <a:tc>
                  <a:txBody>
                    <a:bodyPr/>
                    <a:lstStyle/>
                    <a:p>
                      <a:pPr algn="ctr"/>
                      <a:r>
                        <a:rPr lang="en-US" sz="3200" dirty="0" smtClean="0">
                          <a:hlinkClick r:id="rId3"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4"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5"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6"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7" action="ppaction://hlinksldjump"/>
                        </a:rPr>
                        <a:t>1</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1"/>
                  </a:ext>
                </a:extLst>
              </a:tr>
              <a:tr h="1066800">
                <a:tc>
                  <a:txBody>
                    <a:bodyPr/>
                    <a:lstStyle/>
                    <a:p>
                      <a:pPr algn="ctr"/>
                      <a:r>
                        <a:rPr lang="en-US" sz="3200" dirty="0" smtClean="0">
                          <a:hlinkClick r:id="rId8"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9"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10"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11"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12" action="ppaction://hlinksldjump"/>
                        </a:rPr>
                        <a:t>2</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2"/>
                  </a:ext>
                </a:extLst>
              </a:tr>
              <a:tr h="1066800">
                <a:tc>
                  <a:txBody>
                    <a:bodyPr/>
                    <a:lstStyle/>
                    <a:p>
                      <a:pPr algn="ctr"/>
                      <a:r>
                        <a:rPr lang="en-US" sz="3200" dirty="0" smtClean="0">
                          <a:hlinkClick r:id="rId13"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14"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15"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16"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17" action="ppaction://hlinksldjump"/>
                        </a:rPr>
                        <a:t>3</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3"/>
                  </a:ext>
                </a:extLst>
              </a:tr>
              <a:tr h="1066800">
                <a:tc>
                  <a:txBody>
                    <a:bodyPr/>
                    <a:lstStyle/>
                    <a:p>
                      <a:pPr algn="ctr"/>
                      <a:r>
                        <a:rPr lang="en-US" sz="3200" dirty="0" smtClean="0">
                          <a:hlinkClick r:id="rId18"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19"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20"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21"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22" action="ppaction://hlinksldjump"/>
                        </a:rPr>
                        <a:t>4</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4"/>
                  </a:ext>
                </a:extLst>
              </a:tr>
              <a:tr h="1066800">
                <a:tc>
                  <a:txBody>
                    <a:bodyPr/>
                    <a:lstStyle/>
                    <a:p>
                      <a:pPr algn="ctr"/>
                      <a:r>
                        <a:rPr lang="en-US" sz="3200" dirty="0" smtClean="0">
                          <a:hlinkClick r:id="rId23"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24"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25"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26"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smtClean="0">
                          <a:hlinkClick r:id="rId27" action="ppaction://hlinksldjump"/>
                        </a:rPr>
                        <a:t>5</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OTCs: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3962400" cy="29718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60-77˚ Fahrenheit, this is the temperature at which medicines are stored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room temperature?</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Topic 4: 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600200"/>
            <a:ext cx="3810000" cy="28194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This common OTC relieves pain and fever, but does not reduce inflammation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acetaminophen?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OTCs: 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600200"/>
            <a:ext cx="3886200" cy="2667000"/>
          </a:xfrm>
        </p:spPr>
        <p:txBody>
          <a:bodyPr rtlCol="0">
            <a:normAutofit lnSpcReduction="1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An ingredient used to make “meth,” the sale of drugs containing this OTC substance is sometimes restricted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lnSpcReduction="10000"/>
          </a:bodyPr>
          <a:lstStyle/>
          <a:p>
            <a:pPr algn="ctr" fontAlgn="auto">
              <a:spcAft>
                <a:spcPts val="0"/>
              </a:spcAft>
              <a:buFont typeface="Arial" pitchFamily="34" charset="0"/>
              <a:buNone/>
              <a:defRPr/>
            </a:pPr>
            <a:r>
              <a:rPr lang="en-US" b="1" i="1" dirty="0" smtClean="0">
                <a:solidFill>
                  <a:srgbClr val="FFFF00"/>
                </a:solidFill>
              </a:rPr>
              <a:t>What is pseudoephedrine (ephedrine)?</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Things You Should Know: 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600200"/>
            <a:ext cx="3733800" cy="2590800"/>
          </a:xfrm>
        </p:spPr>
        <p:txBody>
          <a:bodyPr rtlCol="0">
            <a:normAutofit lnSpcReduction="1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 health care professional, this person is licensed to dispense prescription drugs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lnSpcReduction="10000"/>
          </a:bodyPr>
          <a:lstStyle/>
          <a:p>
            <a:pPr algn="ctr" fontAlgn="auto">
              <a:spcAft>
                <a:spcPts val="0"/>
              </a:spcAft>
              <a:buFont typeface="Arial" pitchFamily="34" charset="0"/>
              <a:buNone/>
              <a:defRPr/>
            </a:pPr>
            <a:r>
              <a:rPr lang="en-US" b="1" i="1" dirty="0" smtClean="0">
                <a:solidFill>
                  <a:srgbClr val="FFFF00"/>
                </a:solidFill>
              </a:rPr>
              <a:t>Who is a pharmacist?</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Things You Should Know: 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3810000" cy="26670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When you see these letters, it indicates a prescription drug</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Rx?</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Things You Should Know: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3810000" cy="26670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mtClean="0">
                <a:ln w="18415" cmpd="sng">
                  <a:solidFill>
                    <a:srgbClr val="FFFFFF"/>
                  </a:solidFill>
                  <a:prstDash val="solid"/>
                </a:ln>
                <a:solidFill>
                  <a:srgbClr val="FFFFFF"/>
                </a:solidFill>
                <a:effectLst>
                  <a:outerShdw blurRad="63500" dir="3600000" algn="tl" rotWithShape="0">
                    <a:srgbClr val="000000">
                      <a:alpha val="70000"/>
                    </a:srgbClr>
                  </a:outerShdw>
                </a:effectLst>
              </a:rPr>
              <a:t>A toll-free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telephone service, this provides emergency advice and response to poisoning</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the Poison Control Center?</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Things You Should Know: 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209800" y="1524000"/>
            <a:ext cx="5105400" cy="2743200"/>
          </a:xfrm>
        </p:spPr>
        <p:txBody>
          <a:bodyPr rtlCol="0">
            <a:normAutofit fontScale="925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Driving unsafely because you have  prescription or OTC drugs in your system can result in being arrested and charged with this</a:t>
            </a: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2011363"/>
          </a:xfrm>
        </p:spPr>
        <p:txBody>
          <a:bodyPr rtlCol="0">
            <a:normAutofit fontScale="92500"/>
          </a:bodyPr>
          <a:lstStyle/>
          <a:p>
            <a:pPr algn="ctr" fontAlgn="auto">
              <a:spcAft>
                <a:spcPts val="0"/>
              </a:spcAft>
              <a:buFont typeface="Arial" pitchFamily="34" charset="0"/>
              <a:buNone/>
              <a:defRPr/>
            </a:pPr>
            <a:r>
              <a:rPr lang="en-US" b="1" i="1" dirty="0" smtClean="0">
                <a:solidFill>
                  <a:srgbClr val="FFFF00"/>
                </a:solidFill>
              </a:rPr>
              <a:t>What is DUI, driving under the influence?</a:t>
            </a:r>
          </a:p>
          <a:p>
            <a:pPr algn="ctr" fontAlgn="auto">
              <a:spcAft>
                <a:spcPts val="0"/>
              </a:spcAft>
              <a:buFont typeface="Arial" pitchFamily="34" charset="0"/>
              <a:buNone/>
              <a:defRPr/>
            </a:pPr>
            <a:r>
              <a:rPr lang="en-US" b="1" i="1" dirty="0" smtClean="0">
                <a:solidFill>
                  <a:srgbClr val="FFFF00"/>
                </a:solidFill>
              </a:rPr>
              <a:t>What is DUID, driving under the influence of drugs?</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Things You Should Know: 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524000"/>
            <a:ext cx="3657600" cy="28194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Hepatotoxicity is the medical term</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liver poisoning?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a:spAutoFit/>
          </a:bodyPr>
          <a:lstStyle/>
          <a:p>
            <a:pPr algn="ctr" fontAlgn="auto">
              <a:spcBef>
                <a:spcPts val="0"/>
              </a:spcBef>
              <a:spcAft>
                <a:spcPts val="0"/>
              </a:spcAft>
              <a:defRPr/>
            </a:pPr>
            <a:r>
              <a:rPr lang="en-US" sz="115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rPr>
              <a:t>Daily Double!</a:t>
            </a:r>
          </a:p>
        </p:txBody>
      </p:sp>
      <p:sp>
        <p:nvSpPr>
          <p:cNvPr id="46082" name="TextBox 5"/>
          <p:cNvSpPr txBox="1">
            <a:spLocks noChangeArrowheads="1"/>
          </p:cNvSpPr>
          <p:nvPr/>
        </p:nvSpPr>
        <p:spPr bwMode="auto">
          <a:xfrm>
            <a:off x="1143000" y="5029200"/>
            <a:ext cx="7775575" cy="923925"/>
          </a:xfrm>
          <a:prstGeom prst="rect">
            <a:avLst/>
          </a:prstGeom>
          <a:noFill/>
          <a:ln w="9525">
            <a:noFill/>
            <a:miter lim="800000"/>
            <a:headEnd/>
            <a:tailEnd/>
          </a:ln>
        </p:spPr>
        <p:txBody>
          <a:bodyPr wrap="none">
            <a:spAutoFit/>
          </a:bodyPr>
          <a:lstStyle/>
          <a:p>
            <a:pPr algn="ctr"/>
            <a:r>
              <a:rPr lang="en-US">
                <a:latin typeface="Calibri" pitchFamily="34" charset="0"/>
              </a:rPr>
              <a:t>As a team, decide how many of the points you already have you wish to wager. </a:t>
            </a:r>
            <a:br>
              <a:rPr lang="en-US">
                <a:latin typeface="Calibri" pitchFamily="34" charset="0"/>
              </a:rPr>
            </a:br>
            <a:r>
              <a:rPr lang="en-US">
                <a:latin typeface="Calibri" pitchFamily="34" charset="0"/>
              </a:rPr>
              <a:t>If you get the question correct, you will earn double the points you wagered.</a:t>
            </a:r>
            <a:br>
              <a:rPr lang="en-US">
                <a:latin typeface="Calibri" pitchFamily="34" charset="0"/>
              </a:rPr>
            </a:br>
            <a:r>
              <a:rPr lang="en-US">
                <a:latin typeface="Calibri" pitchFamily="34" charset="0"/>
              </a:rPr>
              <a:t>If you get the question incorrect, you will lose the points you wagered. Good luck!</a:t>
            </a:r>
          </a:p>
        </p:txBody>
      </p:sp>
      <p:sp>
        <p:nvSpPr>
          <p:cNvPr id="7" name="Action Button: Forward or Next 6">
            <a:hlinkClick r:id="rId3" action="ppaction://hlinksldjump" highlightClick="1"/>
          </p:cNvPr>
          <p:cNvSpPr/>
          <p:nvPr/>
        </p:nvSpPr>
        <p:spPr>
          <a:xfrm>
            <a:off x="3886200" y="4343400"/>
            <a:ext cx="1295400" cy="6858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p:circl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a:spAutoFit/>
          </a:bodyPr>
          <a:lstStyle/>
          <a:p>
            <a:pPr algn="ctr" fontAlgn="auto">
              <a:spcBef>
                <a:spcPts val="0"/>
              </a:spcBef>
              <a:spcAft>
                <a:spcPts val="0"/>
              </a:spcAft>
              <a:defRPr/>
            </a:pPr>
            <a:r>
              <a:rPr lang="en-US" sz="115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rPr>
              <a:t>Daily Double!</a:t>
            </a:r>
          </a:p>
        </p:txBody>
      </p:sp>
      <p:sp>
        <p:nvSpPr>
          <p:cNvPr id="48130" name="TextBox 5"/>
          <p:cNvSpPr txBox="1">
            <a:spLocks noChangeArrowheads="1"/>
          </p:cNvSpPr>
          <p:nvPr/>
        </p:nvSpPr>
        <p:spPr bwMode="auto">
          <a:xfrm>
            <a:off x="1143000" y="5029200"/>
            <a:ext cx="7775575" cy="923925"/>
          </a:xfrm>
          <a:prstGeom prst="rect">
            <a:avLst/>
          </a:prstGeom>
          <a:noFill/>
          <a:ln w="9525">
            <a:noFill/>
            <a:miter lim="800000"/>
            <a:headEnd/>
            <a:tailEnd/>
          </a:ln>
        </p:spPr>
        <p:txBody>
          <a:bodyPr wrap="none">
            <a:spAutoFit/>
          </a:bodyPr>
          <a:lstStyle/>
          <a:p>
            <a:pPr algn="ctr"/>
            <a:r>
              <a:rPr lang="en-US">
                <a:latin typeface="Calibri" pitchFamily="34" charset="0"/>
              </a:rPr>
              <a:t>As a team, decide how many of the points you already have you wish to wager. </a:t>
            </a:r>
            <a:br>
              <a:rPr lang="en-US">
                <a:latin typeface="Calibri" pitchFamily="34" charset="0"/>
              </a:rPr>
            </a:br>
            <a:r>
              <a:rPr lang="en-US">
                <a:latin typeface="Calibri" pitchFamily="34" charset="0"/>
              </a:rPr>
              <a:t>If you get the question correct, you will earn double the points you wagered.</a:t>
            </a:r>
            <a:br>
              <a:rPr lang="en-US">
                <a:latin typeface="Calibri" pitchFamily="34" charset="0"/>
              </a:rPr>
            </a:br>
            <a:r>
              <a:rPr lang="en-US">
                <a:latin typeface="Calibri" pitchFamily="34" charset="0"/>
              </a:rPr>
              <a:t>If you get the question incorrect, you will lose the points you wagered. Good luck!</a:t>
            </a:r>
          </a:p>
        </p:txBody>
      </p:sp>
      <p:sp>
        <p:nvSpPr>
          <p:cNvPr id="4" name="Action Button: Forward or Next 3">
            <a:hlinkClick r:id="rId3" action="ppaction://hlinksldjump" highlightClick="1"/>
          </p:cNvPr>
          <p:cNvSpPr/>
          <p:nvPr/>
        </p:nvSpPr>
        <p:spPr>
          <a:xfrm>
            <a:off x="3733800" y="4267200"/>
            <a:ext cx="1676400" cy="7620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All About Drugs: 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524000"/>
            <a:ext cx="3810000" cy="25908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Eating spicy food can result in the need for this type </a:t>
            </a:r>
            <a:r>
              <a:rPr lang="en-US" smtClean="0">
                <a:ln w="18415" cmpd="sng">
                  <a:solidFill>
                    <a:srgbClr val="FFFFFF"/>
                  </a:solidFill>
                  <a:prstDash val="solid"/>
                </a:ln>
                <a:solidFill>
                  <a:srgbClr val="FFFFFF"/>
                </a:solidFill>
                <a:effectLst>
                  <a:outerShdw blurRad="63500" dir="3600000" algn="tl" rotWithShape="0">
                    <a:srgbClr val="000000">
                      <a:alpha val="70000"/>
                    </a:srgbClr>
                  </a:outerShdw>
                </a:effectLst>
              </a:rPr>
              <a:t>of drug</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antacid?</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All About Drugs: 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600200"/>
            <a:ext cx="3886200" cy="2209800"/>
          </a:xfrm>
        </p:spPr>
        <p:txBody>
          <a:bodyPr rtlCol="0">
            <a:normAutofit fontScale="77500" lnSpcReduction="2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Used for 1000s of years, this drug is sometimes taken in low doses for heart health</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fontScale="77500" lnSpcReduction="20000"/>
          </a:bodyPr>
          <a:lstStyle/>
          <a:p>
            <a:pPr algn="ctr" fontAlgn="auto">
              <a:spcAft>
                <a:spcPts val="0"/>
              </a:spcAft>
              <a:buFont typeface="Arial" pitchFamily="34" charset="0"/>
              <a:buNone/>
              <a:defRPr/>
            </a:pPr>
            <a:r>
              <a:rPr lang="en-US" b="1" i="1" dirty="0" smtClean="0">
                <a:solidFill>
                  <a:srgbClr val="FFFF00"/>
                </a:solidFill>
              </a:rPr>
              <a:t>What is aspirin?</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All About Drugs: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600200"/>
            <a:ext cx="3810000" cy="23622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Drug components that add color, flavor, and increase shelf life</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are inactive ingredients?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All About Drugs: 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524000"/>
            <a:ext cx="3657600" cy="2362200"/>
          </a:xfrm>
        </p:spPr>
        <p:txBody>
          <a:bodyPr rtlCol="0">
            <a:normAutofit/>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This type of drug functions to help the body eliminate excess water</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smtClean="0">
                <a:solidFill>
                  <a:srgbClr val="FFFF00"/>
                </a:solidFill>
              </a:rPr>
              <a:t>What is a diuretic?</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All About Drugs: 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524000"/>
            <a:ext cx="3810000" cy="2209800"/>
          </a:xfrm>
        </p:spPr>
        <p:txBody>
          <a:bodyPr rtlCol="0">
            <a:normAutofit fontScale="92500" lnSpcReduction="1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 3-letter abbreviation, this drug is abused when “skittling”</a:t>
            </a: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fontScale="92500" lnSpcReduction="10000"/>
          </a:bodyPr>
          <a:lstStyle/>
          <a:p>
            <a:pPr algn="ctr" fontAlgn="auto">
              <a:spcAft>
                <a:spcPts val="0"/>
              </a:spcAft>
              <a:buFont typeface="Arial" pitchFamily="34" charset="0"/>
              <a:buNone/>
              <a:defRPr/>
            </a:pPr>
            <a:r>
              <a:rPr lang="en-US" b="1" i="1" dirty="0" smtClean="0">
                <a:solidFill>
                  <a:srgbClr val="FFFF00"/>
                </a:solidFill>
              </a:rPr>
              <a:t>What is DMX?</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The Drug Facts Label: 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3810000" cy="1828800"/>
          </a:xfrm>
        </p:spPr>
        <p:txBody>
          <a:bodyPr rtlCol="0">
            <a:normAutofit lnSpcReduction="1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This Federal agency regulates the Drug Facts Label</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lnSpcReduction="10000"/>
          </a:bodyPr>
          <a:lstStyle/>
          <a:p>
            <a:pPr algn="ctr" fontAlgn="auto">
              <a:spcAft>
                <a:spcPts val="0"/>
              </a:spcAft>
              <a:buFont typeface="Arial" pitchFamily="34" charset="0"/>
              <a:buNone/>
              <a:defRPr/>
            </a:pPr>
            <a:r>
              <a:rPr lang="en-US" b="1" i="1" dirty="0" smtClean="0">
                <a:solidFill>
                  <a:srgbClr val="FFFF00"/>
                </a:solidFill>
              </a:rPr>
              <a:t>What is the Food and Drug Administration (FDA)?</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smtClean="0">
                <a:ln w="50800"/>
                <a:solidFill>
                  <a:schemeClr val="bg1">
                    <a:shade val="50000"/>
                  </a:schemeClr>
                </a:solidFill>
              </a:rPr>
              <a:t>The Drug Facts Label: 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667000" y="1524000"/>
            <a:ext cx="4114800" cy="2438400"/>
          </a:xfrm>
        </p:spPr>
        <p:txBody>
          <a:bodyPr rtlCol="0">
            <a:normAutofit fontScale="92500" lnSpcReduction="20000"/>
          </a:bodyPr>
          <a:lstStyle/>
          <a:p>
            <a:pPr fontAlgn="auto">
              <a:spcAft>
                <a:spcPts val="0"/>
              </a:spcAft>
              <a:buFont typeface="Arial" pitchFamily="34" charset="0"/>
              <a:buNone/>
              <a:defRPr/>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This section includes phrases like, “Take one tablet every 4 hours,” and, “Do not take more than directed.”</a:t>
            </a: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rtlCol="0">
            <a:normAutofit fontScale="92500" lnSpcReduction="20000"/>
          </a:bodyPr>
          <a:lstStyle/>
          <a:p>
            <a:pPr algn="ctr" fontAlgn="auto">
              <a:spcAft>
                <a:spcPts val="0"/>
              </a:spcAft>
              <a:buFont typeface="Arial" pitchFamily="34" charset="0"/>
              <a:buNone/>
              <a:defRPr/>
            </a:pPr>
            <a:r>
              <a:rPr lang="en-US" b="1" i="1" dirty="0" smtClean="0">
                <a:solidFill>
                  <a:srgbClr val="FFFF00"/>
                </a:solidFill>
              </a:rPr>
              <a:t>What is the Directions section?</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TP030006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TP030006215</Template>
  <TotalTime>751</TotalTime>
  <Words>1031</Words>
  <Application>Microsoft Office PowerPoint</Application>
  <PresentationFormat>On-screen Show (4:3)</PresentationFormat>
  <Paragraphs>156</Paragraphs>
  <Slides>29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Franklin Gothic Demi</vt:lpstr>
      <vt:lpstr>Webdings</vt:lpstr>
      <vt:lpstr>TP030006215</vt:lpstr>
      <vt:lpstr>   I have the answer, now… Tell me the Question</vt:lpstr>
      <vt:lpstr>PowerPoint Presentation</vt:lpstr>
      <vt:lpstr>All About Drugs: 1 point</vt:lpstr>
      <vt:lpstr>All About Drugs: 2 points</vt:lpstr>
      <vt:lpstr>All About Drugs: 3 points</vt:lpstr>
      <vt:lpstr>All About Drugs: 4 points</vt:lpstr>
      <vt:lpstr>All About Drugs: 5 points</vt:lpstr>
      <vt:lpstr>The Drug Facts Label: 1 point</vt:lpstr>
      <vt:lpstr>The Drug Facts Label: 2 points</vt:lpstr>
      <vt:lpstr>The Drug Facts Label: 3 points</vt:lpstr>
      <vt:lpstr>The Drug Facts Label: 4 points</vt:lpstr>
      <vt:lpstr>The Drug Facts Label: 5 points</vt:lpstr>
      <vt:lpstr>Beware: 1 point</vt:lpstr>
      <vt:lpstr>Beware: 2 points</vt:lpstr>
      <vt:lpstr>Beware: 3 points</vt:lpstr>
      <vt:lpstr>Beware: 4 points</vt:lpstr>
      <vt:lpstr>Beware: 5 points</vt:lpstr>
      <vt:lpstr>OTCs: 1 point</vt:lpstr>
      <vt:lpstr>OTCs: 2 points</vt:lpstr>
      <vt:lpstr>OTCs: 3 points</vt:lpstr>
      <vt:lpstr>Topic 4: 4 points</vt:lpstr>
      <vt:lpstr>OTCs: 5 points</vt:lpstr>
      <vt:lpstr>Things You Should Know: 1 point</vt:lpstr>
      <vt:lpstr>Things You Should Know: 2 points</vt:lpstr>
      <vt:lpstr>Things You Should Know: 3 points</vt:lpstr>
      <vt:lpstr>Things You Should Know: 4 points</vt:lpstr>
      <vt:lpstr>Things You Should Know: 5 points</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Emily</dc:creator>
  <cp:lastModifiedBy>Lisa Hertzberg</cp:lastModifiedBy>
  <cp:revision>36</cp:revision>
  <dcterms:created xsi:type="dcterms:W3CDTF">2010-11-11T01:02:02Z</dcterms:created>
  <dcterms:modified xsi:type="dcterms:W3CDTF">2021-09-14T21:48:52Z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TC300062159990</vt:lpwstr>
  </property>
</Properties>
</file>